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trictFirstAndLastChars="0" saveSubsetFonts="1">
  <p:sldMasterIdLst>
    <p:sldMasterId id="2147483651" r:id="rId1"/>
  </p:sldMasterIdLst>
  <p:notesMasterIdLst>
    <p:notesMasterId r:id="rId50"/>
  </p:notesMasterIdLst>
  <p:handoutMasterIdLst>
    <p:handoutMasterId r:id="rId51"/>
  </p:handoutMasterIdLst>
  <p:sldIdLst>
    <p:sldId id="615" r:id="rId2"/>
    <p:sldId id="711" r:id="rId3"/>
    <p:sldId id="580" r:id="rId4"/>
    <p:sldId id="419" r:id="rId5"/>
    <p:sldId id="716" r:id="rId6"/>
    <p:sldId id="581" r:id="rId7"/>
    <p:sldId id="649" r:id="rId8"/>
    <p:sldId id="712" r:id="rId9"/>
    <p:sldId id="713" r:id="rId10"/>
    <p:sldId id="583" r:id="rId11"/>
    <p:sldId id="724" r:id="rId12"/>
    <p:sldId id="726" r:id="rId13"/>
    <p:sldId id="624" r:id="rId14"/>
    <p:sldId id="609" r:id="rId15"/>
    <p:sldId id="651" r:id="rId16"/>
    <p:sldId id="633" r:id="rId17"/>
    <p:sldId id="634" r:id="rId18"/>
    <p:sldId id="576" r:id="rId19"/>
    <p:sldId id="611" r:id="rId20"/>
    <p:sldId id="612" r:id="rId21"/>
    <p:sldId id="661" r:id="rId22"/>
    <p:sldId id="662" r:id="rId23"/>
    <p:sldId id="664" r:id="rId24"/>
    <p:sldId id="665" r:id="rId25"/>
    <p:sldId id="666" r:id="rId26"/>
    <p:sldId id="667" r:id="rId27"/>
    <p:sldId id="668" r:id="rId28"/>
    <p:sldId id="669" r:id="rId29"/>
    <p:sldId id="670" r:id="rId30"/>
    <p:sldId id="671" r:id="rId31"/>
    <p:sldId id="672" r:id="rId32"/>
    <p:sldId id="673" r:id="rId33"/>
    <p:sldId id="674" r:id="rId34"/>
    <p:sldId id="675" r:id="rId35"/>
    <p:sldId id="676" r:id="rId36"/>
    <p:sldId id="677" r:id="rId37"/>
    <p:sldId id="678" r:id="rId38"/>
    <p:sldId id="679" r:id="rId39"/>
    <p:sldId id="680" r:id="rId40"/>
    <p:sldId id="681" r:id="rId41"/>
    <p:sldId id="682" r:id="rId42"/>
    <p:sldId id="683" r:id="rId43"/>
    <p:sldId id="718" r:id="rId44"/>
    <p:sldId id="719" r:id="rId45"/>
    <p:sldId id="720" r:id="rId46"/>
    <p:sldId id="721" r:id="rId47"/>
    <p:sldId id="722" r:id="rId48"/>
    <p:sldId id="723" r:id="rId49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0000"/>
    <a:srgbClr val="008080"/>
    <a:srgbClr val="996633"/>
    <a:srgbClr val="66FF66"/>
    <a:srgbClr val="EFF286"/>
    <a:srgbClr val="0000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0639" autoAdjust="0"/>
    <p:restoredTop sz="84698" autoAdjust="0"/>
  </p:normalViewPr>
  <p:slideViewPr>
    <p:cSldViewPr>
      <p:cViewPr>
        <p:scale>
          <a:sx n="60" d="100"/>
          <a:sy n="60" d="100"/>
        </p:scale>
        <p:origin x="-63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950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omic Sans MS" pitchFamily="66" charset="0"/>
              </a:defRPr>
            </a:lvl1pPr>
          </a:lstStyle>
          <a:p>
            <a:fld id="{73C33F17-7B6B-479C-A8E7-C67C6DB046BF}" type="slidenum">
              <a:rPr lang="he-IL"/>
              <a:pPr/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306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Comic Sans MS" pitchFamily="66" charset="0"/>
                <a:cs typeface="חרמון" charset="-79"/>
              </a:defRPr>
            </a:lvl1pPr>
          </a:lstStyle>
          <a:p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omic Sans MS" pitchFamily="66" charset="0"/>
              </a:defRPr>
            </a:lvl1pPr>
          </a:lstStyle>
          <a:p>
            <a:fld id="{81036A87-0143-434F-A166-DF369A610AED}" type="slidenum">
              <a:rPr lang="he-IL"/>
              <a:pPr/>
              <a:t>‹#›</a:t>
            </a:fld>
            <a:endParaRPr lang="en-US">
              <a:cs typeface="חרמון" charset="-79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1pPr>
    <a:lvl2pPr marL="4572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2pPr>
    <a:lvl3pPr marL="9144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3pPr>
    <a:lvl4pPr marL="13716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4pPr>
    <a:lvl5pPr marL="1828800" algn="r" rtl="1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חרמון" charset="-79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47F90-BC00-4B5A-8D4A-B023202EBCF6}" type="slidenum">
              <a:rPr lang="he-IL"/>
              <a:pPr/>
              <a:t>1</a:t>
            </a:fld>
            <a:endParaRPr lang="en-US">
              <a:cs typeface="חרמון" charset="-79"/>
            </a:endParaRPr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37BF5A-F2A2-4115-9462-E7F573094117}" type="slidenum">
              <a:rPr lang="he-IL"/>
              <a:pPr/>
              <a:t>10</a:t>
            </a:fld>
            <a:endParaRPr lang="en-US">
              <a:cs typeface="חרמון" charset="-79"/>
            </a:endParaRPr>
          </a:p>
        </p:txBody>
      </p:sp>
      <p:sp>
        <p:nvSpPr>
          <p:cNvPr id="477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76662FF-7A18-4C83-BCE1-B61934030D80}" type="slidenum">
              <a:rPr lang="he-IL"/>
              <a:pPr/>
              <a:t>11</a:t>
            </a:fld>
            <a:endParaRPr lang="en-US">
              <a:cs typeface="חרמון" charset="-79"/>
            </a:endParaRPr>
          </a:p>
        </p:txBody>
      </p:sp>
      <p:sp>
        <p:nvSpPr>
          <p:cNvPr id="6932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7A26E8-347C-4C02-A842-B65DCC10302B}" type="slidenum">
              <a:rPr lang="he-IL"/>
              <a:pPr/>
              <a:t>12</a:t>
            </a:fld>
            <a:endParaRPr lang="en-US">
              <a:cs typeface="חרמון" charset="-79"/>
            </a:endParaRPr>
          </a:p>
        </p:txBody>
      </p:sp>
      <p:sp>
        <p:nvSpPr>
          <p:cNvPr id="6993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03BFAB-84C2-402A-BB3E-930CB55E57F6}" type="slidenum">
              <a:rPr lang="he-IL"/>
              <a:pPr/>
              <a:t>13</a:t>
            </a:fld>
            <a:endParaRPr lang="en-US">
              <a:cs typeface="חרמון" charset="-79"/>
            </a:endParaRPr>
          </a:p>
        </p:txBody>
      </p:sp>
      <p:sp>
        <p:nvSpPr>
          <p:cNvPr id="4280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0CFE07-95BA-419D-A093-CF1CE4DF1FBB}" type="slidenum">
              <a:rPr lang="he-IL"/>
              <a:pPr/>
              <a:t>14</a:t>
            </a:fld>
            <a:endParaRPr lang="en-US">
              <a:cs typeface="חרמון" charset="-79"/>
            </a:endParaRPr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BCE598-E716-4979-A0D6-10DC6E5A3CFA}" type="slidenum">
              <a:rPr lang="he-IL"/>
              <a:pPr/>
              <a:t>15</a:t>
            </a:fld>
            <a:endParaRPr lang="en-US">
              <a:cs typeface="חרמון" charset="-79"/>
            </a:endParaRPr>
          </a:p>
        </p:txBody>
      </p:sp>
      <p:sp>
        <p:nvSpPr>
          <p:cNvPr id="4956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C96D6D-221D-48F2-8DC5-512DC5B24A90}" type="slidenum">
              <a:rPr lang="he-IL"/>
              <a:pPr/>
              <a:t>16</a:t>
            </a:fld>
            <a:endParaRPr lang="en-US">
              <a:cs typeface="חרמון" charset="-79"/>
            </a:endParaRPr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406632-052A-4252-B953-2A67613DD1C7}" type="slidenum">
              <a:rPr lang="he-IL"/>
              <a:pPr/>
              <a:t>17</a:t>
            </a:fld>
            <a:endParaRPr lang="en-US">
              <a:cs typeface="חרמון" charset="-79"/>
            </a:endParaRPr>
          </a:p>
        </p:txBody>
      </p:sp>
      <p:sp>
        <p:nvSpPr>
          <p:cNvPr id="493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51E2DA-A0A8-4C9C-BF7E-F5820FE87859}" type="slidenum">
              <a:rPr lang="he-IL"/>
              <a:pPr/>
              <a:t>18</a:t>
            </a:fld>
            <a:endParaRPr lang="en-US">
              <a:cs typeface="חרמון" charset="-79"/>
            </a:endParaRPr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9B95E4-353F-4DFA-98A3-7906E78F43F3}" type="slidenum">
              <a:rPr lang="he-IL"/>
              <a:pPr/>
              <a:t>19</a:t>
            </a:fld>
            <a:endParaRPr lang="en-US">
              <a:cs typeface="חרמון" charset="-79"/>
            </a:endParaRPr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37A37E-1AF4-4C04-9C56-6987C18FB211}" type="slidenum">
              <a:rPr lang="he-IL"/>
              <a:pPr/>
              <a:t>2</a:t>
            </a:fld>
            <a:endParaRPr lang="en-US">
              <a:cs typeface="חרמון" charset="-79"/>
            </a:endParaRPr>
          </a:p>
        </p:txBody>
      </p:sp>
      <p:sp>
        <p:nvSpPr>
          <p:cNvPr id="654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783306-5520-40D0-97E9-E7D46F006387}" type="slidenum">
              <a:rPr lang="he-IL"/>
              <a:pPr/>
              <a:t>20</a:t>
            </a:fld>
            <a:endParaRPr lang="en-US">
              <a:cs typeface="חרמון" charset="-79"/>
            </a:endParaRPr>
          </a:p>
        </p:txBody>
      </p:sp>
      <p:sp>
        <p:nvSpPr>
          <p:cNvPr id="4392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endParaRPr lang="en-US" sz="10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8E4A39-CA1D-45EF-B0A5-85309DEB8144}" type="slidenum">
              <a:rPr lang="he-IL"/>
              <a:pPr/>
              <a:t>21</a:t>
            </a:fld>
            <a:endParaRPr lang="en-US">
              <a:cs typeface="חרמון" charset="-79"/>
            </a:endParaRPr>
          </a:p>
        </p:txBody>
      </p:sp>
      <p:sp>
        <p:nvSpPr>
          <p:cNvPr id="602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410963-490A-499A-AC97-ED36105BE6D6}" type="slidenum">
              <a:rPr lang="he-IL"/>
              <a:pPr/>
              <a:t>22</a:t>
            </a:fld>
            <a:endParaRPr lang="en-US">
              <a:cs typeface="חרמון" charset="-79"/>
            </a:endParaRPr>
          </a:p>
        </p:txBody>
      </p:sp>
      <p:sp>
        <p:nvSpPr>
          <p:cNvPr id="6031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3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28DA83-5949-4272-85D0-F4CC339A87D1}" type="slidenum">
              <a:rPr lang="he-IL"/>
              <a:pPr/>
              <a:t>23</a:t>
            </a:fld>
            <a:endParaRPr lang="en-US">
              <a:cs typeface="חרמון" charset="-79"/>
            </a:endParaRPr>
          </a:p>
        </p:txBody>
      </p:sp>
      <p:sp>
        <p:nvSpPr>
          <p:cNvPr id="6051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5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BFC292-A8D9-424A-968A-6028842005DB}" type="slidenum">
              <a:rPr lang="he-IL"/>
              <a:pPr/>
              <a:t>24</a:t>
            </a:fld>
            <a:endParaRPr lang="en-US">
              <a:cs typeface="חרמון" charset="-79"/>
            </a:endParaRPr>
          </a:p>
        </p:txBody>
      </p:sp>
      <p:sp>
        <p:nvSpPr>
          <p:cNvPr id="606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6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715DB0-9B4C-47C5-8A77-B88CA5A09938}" type="slidenum">
              <a:rPr lang="he-IL"/>
              <a:pPr/>
              <a:t>25</a:t>
            </a:fld>
            <a:endParaRPr lang="en-US">
              <a:cs typeface="חרמון" charset="-79"/>
            </a:endParaRPr>
          </a:p>
        </p:txBody>
      </p:sp>
      <p:sp>
        <p:nvSpPr>
          <p:cNvPr id="6072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7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E7C7E3-94BA-4E8E-B645-054D89AE826A}" type="slidenum">
              <a:rPr lang="he-IL"/>
              <a:pPr/>
              <a:t>26</a:t>
            </a:fld>
            <a:endParaRPr lang="en-US">
              <a:cs typeface="חרמון" charset="-79"/>
            </a:endParaRPr>
          </a:p>
        </p:txBody>
      </p:sp>
      <p:sp>
        <p:nvSpPr>
          <p:cNvPr id="608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FCF98-F305-45F0-A0DE-C4D666433DDD}" type="slidenum">
              <a:rPr lang="he-IL"/>
              <a:pPr/>
              <a:t>27</a:t>
            </a:fld>
            <a:endParaRPr lang="en-US">
              <a:cs typeface="חרמון" charset="-79"/>
            </a:endParaRPr>
          </a:p>
        </p:txBody>
      </p:sp>
      <p:sp>
        <p:nvSpPr>
          <p:cNvPr id="6092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9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B89ADF-6379-4B11-813A-50AAD440A9D4}" type="slidenum">
              <a:rPr lang="he-IL"/>
              <a:pPr/>
              <a:t>28</a:t>
            </a:fld>
            <a:endParaRPr lang="en-US">
              <a:cs typeface="חרמון" charset="-79"/>
            </a:endParaRPr>
          </a:p>
        </p:txBody>
      </p:sp>
      <p:sp>
        <p:nvSpPr>
          <p:cNvPr id="610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81D8F-2FAE-4D8D-9AE3-671D1B8BBE99}" type="slidenum">
              <a:rPr lang="he-IL"/>
              <a:pPr/>
              <a:t>29</a:t>
            </a:fld>
            <a:endParaRPr lang="en-US">
              <a:cs typeface="חרמון" charset="-79"/>
            </a:endParaRPr>
          </a:p>
        </p:txBody>
      </p:sp>
      <p:sp>
        <p:nvSpPr>
          <p:cNvPr id="6113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1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7C080C-C48D-461A-9241-708CE6A2BF58}" type="slidenum">
              <a:rPr lang="he-IL"/>
              <a:pPr/>
              <a:t>3</a:t>
            </a:fld>
            <a:endParaRPr lang="en-US">
              <a:cs typeface="חרמון" charset="-79"/>
            </a:endParaRPr>
          </a:p>
        </p:txBody>
      </p:sp>
      <p:sp>
        <p:nvSpPr>
          <p:cNvPr id="397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EF6571-BEC8-4239-9686-973EDD834B1E}" type="slidenum">
              <a:rPr lang="he-IL"/>
              <a:pPr/>
              <a:t>30</a:t>
            </a:fld>
            <a:endParaRPr lang="en-US">
              <a:cs typeface="חרמון" charset="-79"/>
            </a:endParaRPr>
          </a:p>
        </p:txBody>
      </p:sp>
      <p:sp>
        <p:nvSpPr>
          <p:cNvPr id="612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CCA03F-F53B-48C1-9672-805807187FCA}" type="slidenum">
              <a:rPr lang="he-IL"/>
              <a:pPr/>
              <a:t>31</a:t>
            </a:fld>
            <a:endParaRPr lang="en-US">
              <a:cs typeface="חרמון" charset="-79"/>
            </a:endParaRPr>
          </a:p>
        </p:txBody>
      </p:sp>
      <p:sp>
        <p:nvSpPr>
          <p:cNvPr id="6133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3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52B01-7485-4DB9-8095-FC6FBC6080C8}" type="slidenum">
              <a:rPr lang="he-IL"/>
              <a:pPr/>
              <a:t>32</a:t>
            </a:fld>
            <a:endParaRPr lang="en-US">
              <a:cs typeface="חרמון" charset="-79"/>
            </a:endParaRPr>
          </a:p>
        </p:txBody>
      </p:sp>
      <p:sp>
        <p:nvSpPr>
          <p:cNvPr id="614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DC8C56-7C73-4ACF-B854-74B17CB6CE9F}" type="slidenum">
              <a:rPr lang="he-IL"/>
              <a:pPr/>
              <a:t>33</a:t>
            </a:fld>
            <a:endParaRPr lang="en-US">
              <a:cs typeface="חרמון" charset="-79"/>
            </a:endParaRPr>
          </a:p>
        </p:txBody>
      </p:sp>
      <p:sp>
        <p:nvSpPr>
          <p:cNvPr id="6154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36CB16-E11D-40D1-93C1-D12E70DB0682}" type="slidenum">
              <a:rPr lang="he-IL"/>
              <a:pPr/>
              <a:t>34</a:t>
            </a:fld>
            <a:endParaRPr lang="en-US">
              <a:cs typeface="חרמון" charset="-79"/>
            </a:endParaRPr>
          </a:p>
        </p:txBody>
      </p:sp>
      <p:sp>
        <p:nvSpPr>
          <p:cNvPr id="616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C00A37-9682-4B9E-9B38-B7426184C908}" type="slidenum">
              <a:rPr lang="he-IL"/>
              <a:pPr/>
              <a:t>35</a:t>
            </a:fld>
            <a:endParaRPr lang="en-US">
              <a:cs typeface="חרמון" charset="-79"/>
            </a:endParaRPr>
          </a:p>
        </p:txBody>
      </p:sp>
      <p:sp>
        <p:nvSpPr>
          <p:cNvPr id="562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155700" y="695325"/>
            <a:ext cx="4548188" cy="3411538"/>
          </a:xfrm>
          <a:ln/>
        </p:spPr>
      </p:sp>
      <p:sp>
        <p:nvSpPr>
          <p:cNvPr id="562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y-AM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D6CEE-04F0-4825-87E1-6A2C1960FA2B}" type="slidenum">
              <a:rPr lang="he-IL"/>
              <a:pPr/>
              <a:t>36</a:t>
            </a:fld>
            <a:endParaRPr lang="en-US">
              <a:cs typeface="חרמון" charset="-79"/>
            </a:endParaRPr>
          </a:p>
        </p:txBody>
      </p:sp>
      <p:sp>
        <p:nvSpPr>
          <p:cNvPr id="6174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7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516F3-AF10-4070-A339-E75C73A7AD70}" type="slidenum">
              <a:rPr lang="he-IL"/>
              <a:pPr/>
              <a:t>37</a:t>
            </a:fld>
            <a:endParaRPr lang="en-US">
              <a:cs typeface="חרמון" charset="-79"/>
            </a:endParaRPr>
          </a:p>
        </p:txBody>
      </p:sp>
      <p:sp>
        <p:nvSpPr>
          <p:cNvPr id="618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14230-5B74-4B69-88C9-CCBD171C66AC}" type="slidenum">
              <a:rPr lang="he-IL"/>
              <a:pPr/>
              <a:t>38</a:t>
            </a:fld>
            <a:endParaRPr lang="en-US">
              <a:cs typeface="חרמון" charset="-79"/>
            </a:endParaRPr>
          </a:p>
        </p:txBody>
      </p:sp>
      <p:sp>
        <p:nvSpPr>
          <p:cNvPr id="6195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9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8C2BE1-229D-44D7-88E5-3ED107392CE7}" type="slidenum">
              <a:rPr lang="he-IL"/>
              <a:pPr/>
              <a:t>39</a:t>
            </a:fld>
            <a:endParaRPr lang="en-US">
              <a:cs typeface="חרמון" charset="-79"/>
            </a:endParaRPr>
          </a:p>
        </p:txBody>
      </p:sp>
      <p:sp>
        <p:nvSpPr>
          <p:cNvPr id="620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3BE6F0-C77D-4DA5-B1D3-4BB45E85D2CE}" type="slidenum">
              <a:rPr lang="he-IL"/>
              <a:pPr/>
              <a:t>4</a:t>
            </a:fld>
            <a:endParaRPr lang="en-US">
              <a:cs typeface="חרמון" charset="-79"/>
            </a:endParaRPr>
          </a:p>
        </p:txBody>
      </p:sp>
      <p:sp>
        <p:nvSpPr>
          <p:cNvPr id="5160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662DC5-5A34-48B3-957C-FEC59A0726CF}" type="slidenum">
              <a:rPr lang="he-IL"/>
              <a:pPr/>
              <a:t>40</a:t>
            </a:fld>
            <a:endParaRPr lang="en-US">
              <a:cs typeface="חרמון" charset="-79"/>
            </a:endParaRPr>
          </a:p>
        </p:txBody>
      </p:sp>
      <p:sp>
        <p:nvSpPr>
          <p:cNvPr id="6215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1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F39B0B-7ADE-4036-8319-A96336B82452}" type="slidenum">
              <a:rPr lang="he-IL"/>
              <a:pPr/>
              <a:t>41</a:t>
            </a:fld>
            <a:endParaRPr lang="en-US">
              <a:cs typeface="חרמון" charset="-79"/>
            </a:endParaRPr>
          </a:p>
        </p:txBody>
      </p:sp>
      <p:sp>
        <p:nvSpPr>
          <p:cNvPr id="5693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Atoms on the surface have a higher degree of freedom than those in the core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D0219E-5272-4574-9269-908FAAA9554B}" type="slidenum">
              <a:rPr lang="he-IL"/>
              <a:pPr/>
              <a:t>42</a:t>
            </a:fld>
            <a:endParaRPr lang="en-US">
              <a:cs typeface="חרמון" charset="-79"/>
            </a:endParaRPr>
          </a:p>
        </p:txBody>
      </p:sp>
      <p:sp>
        <p:nvSpPr>
          <p:cNvPr id="622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2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18DC59-D0DA-4E8F-8F93-B86DFDE935C5}" type="slidenum">
              <a:rPr lang="he-IL"/>
              <a:pPr/>
              <a:t>43</a:t>
            </a:fld>
            <a:endParaRPr lang="en-US">
              <a:cs typeface="חרמון" charset="-79"/>
            </a:endParaRPr>
          </a:p>
        </p:txBody>
      </p:sp>
      <p:sp>
        <p:nvSpPr>
          <p:cNvPr id="67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478149-DEF1-4ADC-B196-3ED462BD39CA}" type="slidenum">
              <a:rPr lang="he-IL"/>
              <a:pPr/>
              <a:t>44</a:t>
            </a:fld>
            <a:endParaRPr lang="en-US">
              <a:cs typeface="חרמון" charset="-79"/>
            </a:endParaRPr>
          </a:p>
        </p:txBody>
      </p:sp>
      <p:sp>
        <p:nvSpPr>
          <p:cNvPr id="67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363CA0-55EE-4096-A3F5-D7D361F13BBE}" type="slidenum">
              <a:rPr lang="he-IL"/>
              <a:pPr/>
              <a:t>45</a:t>
            </a:fld>
            <a:endParaRPr lang="en-US">
              <a:cs typeface="חרמון" charset="-79"/>
            </a:endParaRPr>
          </a:p>
        </p:txBody>
      </p:sp>
      <p:sp>
        <p:nvSpPr>
          <p:cNvPr id="68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46A3F6-BEC7-4509-8D03-6FD691E65542}" type="slidenum">
              <a:rPr lang="he-IL"/>
              <a:pPr/>
              <a:t>46</a:t>
            </a:fld>
            <a:endParaRPr lang="en-US">
              <a:cs typeface="חרמון" charset="-79"/>
            </a:endParaRPr>
          </a:p>
        </p:txBody>
      </p:sp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E96697-2C8C-43BB-8CFB-198B948ECC70}" type="slidenum">
              <a:rPr lang="he-IL"/>
              <a:pPr/>
              <a:t>47</a:t>
            </a:fld>
            <a:endParaRPr lang="en-US">
              <a:cs typeface="חרמון" charset="-79"/>
            </a:endParaRPr>
          </a:p>
        </p:txBody>
      </p:sp>
      <p:sp>
        <p:nvSpPr>
          <p:cNvPr id="68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63E426-7EC9-42B9-8846-771BD5066880}" type="slidenum">
              <a:rPr lang="he-IL"/>
              <a:pPr/>
              <a:t>48</a:t>
            </a:fld>
            <a:endParaRPr lang="en-US">
              <a:cs typeface="חרמון" charset="-79"/>
            </a:endParaRPr>
          </a:p>
        </p:txBody>
      </p:sp>
      <p:sp>
        <p:nvSpPr>
          <p:cNvPr id="68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BA0A79-5623-4A26-9D45-6F7F0E0E61A5}" type="slidenum">
              <a:rPr lang="he-IL"/>
              <a:pPr/>
              <a:t>5</a:t>
            </a:fld>
            <a:endParaRPr lang="en-US">
              <a:cs typeface="חרמון" charset="-79"/>
            </a:endParaRPr>
          </a:p>
        </p:txBody>
      </p:sp>
      <p:sp>
        <p:nvSpPr>
          <p:cNvPr id="6707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048561-4D1D-41D2-9784-7D6BE6491795}" type="slidenum">
              <a:rPr lang="he-IL"/>
              <a:pPr/>
              <a:t>6</a:t>
            </a:fld>
            <a:endParaRPr lang="en-US">
              <a:cs typeface="חרמון" charset="-79"/>
            </a:endParaRPr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D266D-C472-4641-8647-73DCE2704173}" type="slidenum">
              <a:rPr lang="he-IL"/>
              <a:pPr/>
              <a:t>7</a:t>
            </a:fld>
            <a:endParaRPr lang="en-US">
              <a:cs typeface="חרמון" charset="-79"/>
            </a:endParaRPr>
          </a:p>
        </p:txBody>
      </p:sp>
      <p:sp>
        <p:nvSpPr>
          <p:cNvPr id="5058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C6A45-3FF9-4B5D-B0B2-2BF350766C4B}" type="slidenum">
              <a:rPr lang="he-IL"/>
              <a:pPr/>
              <a:t>8</a:t>
            </a:fld>
            <a:endParaRPr lang="en-US">
              <a:cs typeface="חרמון" charset="-79"/>
            </a:endParaRPr>
          </a:p>
        </p:txBody>
      </p:sp>
      <p:sp>
        <p:nvSpPr>
          <p:cNvPr id="65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101D3-42B2-4AA1-81FC-2F68DCECBF47}" type="slidenum">
              <a:rPr lang="he-IL"/>
              <a:pPr/>
              <a:t>9</a:t>
            </a:fld>
            <a:endParaRPr lang="en-US">
              <a:cs typeface="חרמון" charset="-79"/>
            </a:endParaRPr>
          </a:p>
        </p:txBody>
      </p:sp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FDCA30-9AA0-46B8-BAB6-0DB9A4F726B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2BEBC-5D65-461D-9221-A90BF502245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46322-7163-4983-A2E2-2A4152281EE2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ACF989A-7A08-4874-BF09-D479851B1FFC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80CB71-D077-4383-8BF2-7A6831922CE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DFFAEA-598C-43E6-A316-9B357B54774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E55FF8-0BA6-4675-AB04-1773DF9644ED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DDE72-030B-412C-B24D-921926609E79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3CDBE-D1DD-4312-BC67-B463A829A2CE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8FB18-F351-4D5F-AAA4-1ECA2865529B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24190-017A-485B-9166-D6450702ED6A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8CFE2-49CC-4452-BAC7-D8816ADDC1B5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D6A04D-B3D5-4987-A2A0-0D1753C990B1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5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65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BB616031-F36A-4268-AE13-9537B3364F4D}" type="slidenum">
              <a:rPr lang="he-IL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hf hdr="0" ftr="0" dt="0"/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B57BA-F073-4B70-9BBA-CD60DEA9DB07}" type="slidenum">
              <a:rPr lang="he-IL"/>
              <a:pPr/>
              <a:t>1</a:t>
            </a:fld>
            <a:endParaRPr lang="en-US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09600" y="1447800"/>
            <a:ext cx="7772400" cy="1736725"/>
          </a:xfrm>
        </p:spPr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Protein Structure, Databases and Structural Alignment</a:t>
            </a:r>
          </a:p>
        </p:txBody>
      </p:sp>
      <p:pic>
        <p:nvPicPr>
          <p:cNvPr id="402438" name="Picture 6" descr="1hs5_bio_r_2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71800" y="335280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58705-727C-4E87-8A9B-C8848CA25FF3}" type="slidenum">
              <a:rPr lang="he-IL"/>
              <a:pPr/>
              <a:t>10</a:t>
            </a:fld>
            <a:endParaRPr lang="en-US"/>
          </a:p>
        </p:txBody>
      </p:sp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381000" y="39688"/>
            <a:ext cx="7469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is the 3D Structure Determined ?</a:t>
            </a:r>
          </a:p>
        </p:txBody>
      </p:sp>
      <p:sp>
        <p:nvSpPr>
          <p:cNvPr id="364547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458200" cy="214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25000"/>
              </a:lnSpc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In-silico methods</a:t>
            </a:r>
            <a:endParaRPr lang="en-US" sz="2000"/>
          </a:p>
          <a:p>
            <a:pPr algn="l" rtl="0">
              <a:lnSpc>
                <a:spcPct val="125000"/>
              </a:lnSpc>
            </a:pPr>
            <a:endParaRPr lang="en-US" sz="2000"/>
          </a:p>
          <a:p>
            <a:pPr algn="l" rtl="0">
              <a:lnSpc>
                <a:spcPct val="125000"/>
              </a:lnSpc>
            </a:pPr>
            <a:r>
              <a:rPr lang="en-US" sz="2800" b="1"/>
              <a:t>Ab-initio</a:t>
            </a:r>
            <a:r>
              <a:rPr lang="en-US" sz="2800"/>
              <a:t> structure prediction given only the sequence as input - not always successful.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FC1D4-9D2D-49EC-BC54-50D2E2422BC1}" type="slidenum">
              <a:rPr lang="he-IL"/>
              <a:pPr/>
              <a:t>11</a:t>
            </a:fld>
            <a:endParaRPr lang="en-US"/>
          </a:p>
        </p:txBody>
      </p:sp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457200" y="1066800"/>
            <a:ext cx="8077200" cy="1554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A note on ab-initio predictions: </a:t>
            </a:r>
            <a:r>
              <a:rPr lang="en-US" sz="3200" b="1"/>
              <a:t>The current state is that “failure can no longer be guaranteed”…</a:t>
            </a:r>
          </a:p>
        </p:txBody>
      </p:sp>
      <p:pic>
        <p:nvPicPr>
          <p:cNvPr id="69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200400"/>
            <a:ext cx="3381375" cy="338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B4006-86E2-4556-BEE4-E3EE61E038F5}" type="slidenum">
              <a:rPr lang="he-IL"/>
              <a:pPr/>
              <a:t>12</a:t>
            </a:fld>
            <a:endParaRPr lang="en-US"/>
          </a:p>
        </p:txBody>
      </p:sp>
      <p:sp>
        <p:nvSpPr>
          <p:cNvPr id="698370" name="Text Box 2"/>
          <p:cNvSpPr txBox="1">
            <a:spLocks noChangeArrowheads="1"/>
          </p:cNvSpPr>
          <p:nvPr/>
        </p:nvSpPr>
        <p:spPr bwMode="auto">
          <a:xfrm>
            <a:off x="381000" y="39688"/>
            <a:ext cx="7469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is the 3D Structure Determined ?</a:t>
            </a:r>
          </a:p>
        </p:txBody>
      </p:sp>
      <p:sp>
        <p:nvSpPr>
          <p:cNvPr id="698371" name="Text Box 3"/>
          <p:cNvSpPr txBox="1">
            <a:spLocks noChangeArrowheads="1"/>
          </p:cNvSpPr>
          <p:nvPr/>
        </p:nvSpPr>
        <p:spPr bwMode="auto">
          <a:xfrm>
            <a:off x="228600" y="1295400"/>
            <a:ext cx="8458200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25000"/>
              </a:lnSpc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In-silico methods </a:t>
            </a:r>
          </a:p>
          <a:p>
            <a:pPr algn="l" rtl="0">
              <a:lnSpc>
                <a:spcPct val="125000"/>
              </a:lnSpc>
            </a:pPr>
            <a:endParaRPr lang="en-US" sz="32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l" rtl="0">
              <a:lnSpc>
                <a:spcPct val="125000"/>
              </a:lnSpc>
            </a:pPr>
            <a:r>
              <a:rPr lang="en-US" sz="2800" b="1"/>
              <a:t>Threading</a:t>
            </a:r>
            <a:r>
              <a:rPr lang="en-US" sz="2800"/>
              <a:t> = Sequence-structure alignment.  The idea is to search for a structure and sequence in existing databases of 3D structure, and use similarity of sequences + information on the structures to find best predicted structures.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33DE-13B3-4B31-AEDF-641C426FCF92}" type="slidenum">
              <a:rPr lang="he-IL"/>
              <a:pPr/>
              <a:t>13</a:t>
            </a:fld>
            <a:endParaRPr lang="en-US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Comments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X-ray crystallography is the most widely used method.</a:t>
            </a:r>
          </a:p>
          <a:p>
            <a:pPr algn="l" rtl="0"/>
            <a:endParaRPr lang="en-US"/>
          </a:p>
          <a:p>
            <a:pPr algn="l" rtl="0"/>
            <a:r>
              <a:rPr lang="en-US"/>
              <a:t>Quaternary structure of large proteins (ribosomes, virus particles, etc) can be determined by electron microscopes (cryoEM).</a:t>
            </a:r>
          </a:p>
          <a:p>
            <a:pPr algn="l" rtl="0">
              <a:buFontTx/>
              <a:buNone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FF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1E1C3-C9C8-4E81-A7D5-287DECF44E0E}" type="slidenum">
              <a:rPr lang="he-IL"/>
              <a:pPr/>
              <a:t>14</a:t>
            </a:fld>
            <a:endParaRPr lang="en-US"/>
          </a:p>
        </p:txBody>
      </p:sp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762000" y="2590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Protein Databases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42A82-4AEE-4BE1-A8DC-84CCD2B118D2}" type="slidenum">
              <a:rPr lang="he-IL"/>
              <a:pPr/>
              <a:t>15</a:t>
            </a:fld>
            <a:endParaRPr lang="en-US"/>
          </a:p>
        </p:txBody>
      </p:sp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PDB: Protein Data Bank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686800" cy="45259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/>
              <a:t>Holds 3D models of biological macromolecules (protein, RNA, DNA). </a:t>
            </a:r>
            <a:endParaRPr lang="en-US" altLang="zh-TW" sz="2800">
              <a:ea typeface="新細明體" charset="-12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zh-TW" sz="2800">
              <a:ea typeface="新細明體" charset="-120"/>
            </a:endParaRPr>
          </a:p>
          <a:p>
            <a:pPr algn="l" rtl="0">
              <a:lnSpc>
                <a:spcPct val="90000"/>
              </a:lnSpc>
            </a:pPr>
            <a:r>
              <a:rPr lang="en-US" altLang="zh-TW" sz="2800">
                <a:ea typeface="新細明體" charset="-120"/>
              </a:rPr>
              <a:t>All data are available to the public.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altLang="zh-TW" sz="2800">
              <a:ea typeface="新細明體" charset="-120"/>
            </a:endParaRPr>
          </a:p>
          <a:p>
            <a:pPr algn="l" rtl="0">
              <a:lnSpc>
                <a:spcPct val="90000"/>
              </a:lnSpc>
            </a:pPr>
            <a:r>
              <a:rPr lang="en-US" altLang="zh-TW" sz="2800">
                <a:ea typeface="新細明體" charset="-120"/>
              </a:rPr>
              <a:t>Obtained by X-Ray crystallography (84%) or NMR spectroscopy (16%).</a:t>
            </a:r>
          </a:p>
          <a:p>
            <a:pPr algn="l" rtl="0">
              <a:lnSpc>
                <a:spcPct val="90000"/>
              </a:lnSpc>
            </a:pPr>
            <a:endParaRPr lang="en-US" altLang="zh-TW" sz="2800">
              <a:ea typeface="新細明體" charset="-120"/>
            </a:endParaRPr>
          </a:p>
          <a:p>
            <a:pPr algn="l" rtl="0">
              <a:lnSpc>
                <a:spcPct val="90000"/>
              </a:lnSpc>
            </a:pPr>
            <a:r>
              <a:rPr lang="en-US" altLang="zh-TW" sz="2800">
                <a:ea typeface="新細明體" charset="-120"/>
              </a:rPr>
              <a:t>Submitted by biologists and biochemists from around the world.</a:t>
            </a:r>
          </a:p>
          <a:p>
            <a:pPr algn="l" rtl="0"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94EF1-5256-43EA-AC1A-DBEAC3DA6226}" type="slidenum">
              <a:rPr lang="he-IL"/>
              <a:pPr/>
              <a:t>16</a:t>
            </a:fld>
            <a:endParaRPr lang="en-US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PDB: Protein Data Bank</a:t>
            </a:r>
          </a:p>
        </p:txBody>
      </p:sp>
      <p:sp>
        <p:nvSpPr>
          <p:cNvPr id="433156" name="Rectangle 4"/>
          <p:cNvSpPr>
            <a:spLocks noChangeArrowheads="1"/>
          </p:cNvSpPr>
          <p:nvPr/>
        </p:nvSpPr>
        <p:spPr bwMode="auto">
          <a:xfrm>
            <a:off x="381000" y="2009775"/>
            <a:ext cx="8534400" cy="255454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buFontTx/>
              <a:buChar char="•"/>
            </a:pPr>
            <a:r>
              <a:rPr lang="en-US" altLang="zh-TW" sz="3200" dirty="0">
                <a:ea typeface="新細明體" charset="-120"/>
              </a:rPr>
              <a:t>Founded in 1971 by Brookhaven National Laboratory, New York.</a:t>
            </a:r>
          </a:p>
          <a:p>
            <a:pPr algn="l" rtl="0">
              <a:buFontTx/>
              <a:buChar char="•"/>
            </a:pPr>
            <a:endParaRPr lang="en-US" altLang="zh-TW" sz="3200" dirty="0">
              <a:ea typeface="新細明體" charset="-120"/>
            </a:endParaRPr>
          </a:p>
          <a:p>
            <a:pPr algn="l" rtl="0">
              <a:buFontTx/>
              <a:buChar char="•"/>
            </a:pPr>
            <a:endParaRPr lang="en-US" altLang="zh-TW" sz="3200" dirty="0">
              <a:ea typeface="新細明體" charset="-120"/>
            </a:endParaRPr>
          </a:p>
          <a:p>
            <a:pPr algn="l" rtl="0">
              <a:buFontTx/>
              <a:buChar char="•"/>
            </a:pPr>
            <a:r>
              <a:rPr lang="en-US" altLang="zh-TW" sz="3200" dirty="0">
                <a:ea typeface="新細明體" charset="-120"/>
              </a:rPr>
              <a:t>Currently it holds &gt; </a:t>
            </a:r>
            <a:r>
              <a:rPr lang="hu-HU" altLang="zh-TW" sz="3200" dirty="0" smtClean="0">
                <a:ea typeface="新細明體" charset="-120"/>
              </a:rPr>
              <a:t>94,873 </a:t>
            </a:r>
            <a:r>
              <a:rPr lang="en-US" altLang="zh-TW" sz="3200" dirty="0" smtClean="0">
                <a:ea typeface="新細明體" charset="-120"/>
              </a:rPr>
              <a:t>structures</a:t>
            </a:r>
            <a:r>
              <a:rPr lang="en-US" altLang="zh-TW" sz="3200" dirty="0">
                <a:ea typeface="新細明體" charset="-120"/>
              </a:rPr>
              <a:t>.</a:t>
            </a:r>
            <a:endParaRPr lang="en-US" sz="3200" dirty="0">
              <a:ea typeface="新細明體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973C-B329-46DA-9CCE-E5F151622311}" type="slidenum">
              <a:rPr lang="he-IL"/>
              <a:pPr/>
              <a:t>17</a:t>
            </a:fld>
            <a:endParaRPr lang="en-US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PDB - model</a:t>
            </a:r>
          </a:p>
        </p:txBody>
      </p:sp>
      <p:sp>
        <p:nvSpPr>
          <p:cNvPr id="43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algn="l" rtl="0"/>
            <a:r>
              <a:rPr lang="en-US" sz="2800" dirty="0"/>
              <a:t>A model defines the 3D positions of </a:t>
            </a:r>
            <a:r>
              <a:rPr lang="en-US" sz="2800" dirty="0" smtClean="0"/>
              <a:t>atoms</a:t>
            </a:r>
            <a:endParaRPr lang="en-US" sz="2800" dirty="0"/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There are models of proteins, protein complexes, proteins and DNA, protein segments, etc …</a:t>
            </a:r>
          </a:p>
          <a:p>
            <a:pPr algn="l" rtl="0">
              <a:buFontTx/>
              <a:buNone/>
            </a:pPr>
            <a:endParaRPr lang="en-US" sz="2800" dirty="0"/>
          </a:p>
          <a:p>
            <a:pPr algn="l" rtl="0"/>
            <a:r>
              <a:rPr lang="en-US" sz="2800" dirty="0"/>
              <a:t>The models also include the positions of </a:t>
            </a:r>
            <a:r>
              <a:rPr lang="en-US" sz="2800" dirty="0" err="1"/>
              <a:t>ligand</a:t>
            </a:r>
            <a:r>
              <a:rPr lang="en-US" sz="2800" dirty="0"/>
              <a:t> molecules, solvent molecules, metal ions, etc.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F8622-4346-426D-9C54-B2CCD73E4C51}" type="slidenum">
              <a:rPr lang="he-IL"/>
              <a:pPr/>
              <a:t>18</a:t>
            </a:fld>
            <a:endParaRPr lang="en-US"/>
          </a:p>
        </p:txBody>
      </p:sp>
      <p:pic>
        <p:nvPicPr>
          <p:cNvPr id="356358" name="Picture 6"/>
          <p:cNvPicPr>
            <a:picLocks noChangeAspect="1" noChangeArrowheads="1"/>
          </p:cNvPicPr>
          <p:nvPr/>
        </p:nvPicPr>
        <p:blipFill>
          <a:blip r:embed="rId3"/>
          <a:srcRect t="18750" r="3125" b="5469"/>
          <a:stretch>
            <a:fillRect/>
          </a:stretch>
        </p:blipFill>
        <p:spPr bwMode="auto">
          <a:xfrm>
            <a:off x="0" y="762000"/>
            <a:ext cx="9144000" cy="572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en-US"/>
              <a:t>PDB – Protein Data Bank</a:t>
            </a: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1979613" y="6237288"/>
            <a:ext cx="5329237" cy="366712"/>
          </a:xfrm>
          <a:prstGeom prst="rect">
            <a:avLst/>
          </a:prstGeom>
          <a:solidFill>
            <a:srgbClr val="EFF28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http://www.pdb.org/pdb/home/home.do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7B70A-3082-4A29-AF31-5680F8056831}" type="slidenum">
              <a:rPr lang="he-IL"/>
              <a:pPr/>
              <a:t>19</a:t>
            </a:fld>
            <a:endParaRPr lang="en-US"/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3"/>
          <a:srcRect l="14999" t="15237" r="34286" b="16190"/>
          <a:stretch>
            <a:fillRect/>
          </a:stretch>
        </p:blipFill>
        <p:spPr bwMode="auto">
          <a:xfrm>
            <a:off x="1676400" y="1066800"/>
            <a:ext cx="5410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838200" y="228600"/>
            <a:ext cx="762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PDB file – text format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FF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3ACD8-DAE7-448C-BBD6-196FFBD9B9B4}" type="slidenum">
              <a:rPr lang="he-IL"/>
              <a:pPr/>
              <a:t>2</a:t>
            </a:fld>
            <a:endParaRPr lang="en-US"/>
          </a:p>
        </p:txBody>
      </p:sp>
      <p:sp>
        <p:nvSpPr>
          <p:cNvPr id="653314" name="Text Box 2"/>
          <p:cNvSpPr txBox="1">
            <a:spLocks noChangeArrowheads="1"/>
          </p:cNvSpPr>
          <p:nvPr/>
        </p:nvSpPr>
        <p:spPr bwMode="auto">
          <a:xfrm>
            <a:off x="762000" y="2590800"/>
            <a:ext cx="77724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Basics of protein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4965E-1347-48C8-ACEC-7FCE0DB74923}" type="slidenum">
              <a:rPr lang="he-IL"/>
              <a:pPr/>
              <a:t>20</a:t>
            </a:fld>
            <a:endParaRPr lang="en-US"/>
          </a:p>
        </p:txBody>
      </p:sp>
      <p:sp>
        <p:nvSpPr>
          <p:cNvPr id="394245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76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PDB file – text</a:t>
            </a:r>
            <a:r>
              <a:rPr lang="en-US" sz="3200" b="1">
                <a:solidFill>
                  <a:srgbClr val="FF0000"/>
                </a:solidFill>
                <a:latin typeface="Comic Sans MS" pitchFamily="66" charset="0"/>
                <a:cs typeface="חרמון" charset="-79"/>
              </a:rPr>
              <a:t>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format</a:t>
            </a:r>
          </a:p>
        </p:txBody>
      </p:sp>
      <p:grpSp>
        <p:nvGrpSpPr>
          <p:cNvPr id="394251" name="Group 11"/>
          <p:cNvGrpSpPr>
            <a:grpSpLocks/>
          </p:cNvGrpSpPr>
          <p:nvPr/>
        </p:nvGrpSpPr>
        <p:grpSpPr bwMode="auto">
          <a:xfrm>
            <a:off x="228600" y="2057400"/>
            <a:ext cx="8763000" cy="4800600"/>
            <a:chOff x="96" y="1104"/>
            <a:chExt cx="5520" cy="3024"/>
          </a:xfrm>
        </p:grpSpPr>
        <p:pic>
          <p:nvPicPr>
            <p:cNvPr id="39424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04"/>
              <a:ext cx="398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94246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56" y="3216"/>
              <a:ext cx="3936" cy="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4247" name="AutoShape 7"/>
            <p:cNvSpPr>
              <a:spLocks/>
            </p:cNvSpPr>
            <p:nvPr/>
          </p:nvSpPr>
          <p:spPr bwMode="auto">
            <a:xfrm>
              <a:off x="1416" y="1104"/>
              <a:ext cx="144" cy="1968"/>
            </a:xfrm>
            <a:prstGeom prst="leftBrace">
              <a:avLst>
                <a:gd name="adj1" fmla="val 113889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8" name="AutoShape 8"/>
            <p:cNvSpPr>
              <a:spLocks/>
            </p:cNvSpPr>
            <p:nvPr/>
          </p:nvSpPr>
          <p:spPr bwMode="auto">
            <a:xfrm>
              <a:off x="1416" y="3216"/>
              <a:ext cx="144" cy="912"/>
            </a:xfrm>
            <a:prstGeom prst="leftBrace">
              <a:avLst>
                <a:gd name="adj1" fmla="val 52778"/>
                <a:gd name="adj2" fmla="val 50000"/>
              </a:avLst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249" name="Text Box 9"/>
            <p:cNvSpPr txBox="1">
              <a:spLocks noChangeArrowheads="1"/>
            </p:cNvSpPr>
            <p:nvPr/>
          </p:nvSpPr>
          <p:spPr bwMode="auto">
            <a:xfrm>
              <a:off x="96" y="1440"/>
              <a:ext cx="1248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  <a:cs typeface="חרמון" charset="-79"/>
                </a:rPr>
                <a:t>ATOM:</a:t>
              </a:r>
            </a:p>
            <a:p>
              <a:pPr algn="l" rtl="0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  <a:cs typeface="חרמון" charset="-79"/>
                </a:rPr>
                <a:t>Usually protein or DNA</a:t>
              </a:r>
            </a:p>
          </p:txBody>
        </p:sp>
        <p:sp>
          <p:nvSpPr>
            <p:cNvPr id="394250" name="Text Box 10"/>
            <p:cNvSpPr txBox="1">
              <a:spLocks noChangeArrowheads="1"/>
            </p:cNvSpPr>
            <p:nvPr/>
          </p:nvSpPr>
          <p:spPr bwMode="auto">
            <a:xfrm>
              <a:off x="144" y="3312"/>
              <a:ext cx="1248" cy="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rtl="0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  <a:cs typeface="חרמון" charset="-79"/>
                </a:rPr>
                <a:t>HETATM:</a:t>
              </a:r>
            </a:p>
            <a:p>
              <a:pPr algn="l" rtl="0">
                <a:spcBef>
                  <a:spcPct val="50000"/>
                </a:spcBef>
              </a:pPr>
              <a:r>
                <a:rPr lang="en-US" b="1">
                  <a:latin typeface="Comic Sans MS" pitchFamily="66" charset="0"/>
                  <a:cs typeface="חרמון" charset="-79"/>
                </a:rPr>
                <a:t>Usually Ligand, ion, water</a:t>
              </a:r>
            </a:p>
          </p:txBody>
        </p:sp>
      </p:grpSp>
      <p:sp>
        <p:nvSpPr>
          <p:cNvPr id="394252" name="Text Box 12"/>
          <p:cNvSpPr txBox="1">
            <a:spLocks noChangeArrowheads="1"/>
          </p:cNvSpPr>
          <p:nvPr/>
        </p:nvSpPr>
        <p:spPr bwMode="auto">
          <a:xfrm>
            <a:off x="3962400" y="1295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latin typeface="Comic Sans MS" pitchFamily="66" charset="0"/>
                <a:cs typeface="חרמון" charset="-79"/>
              </a:rPr>
              <a:t>chain</a:t>
            </a:r>
          </a:p>
        </p:txBody>
      </p:sp>
      <p:sp>
        <p:nvSpPr>
          <p:cNvPr id="394253" name="Text Box 13"/>
          <p:cNvSpPr txBox="1">
            <a:spLocks noChangeArrowheads="1"/>
          </p:cNvSpPr>
          <p:nvPr/>
        </p:nvSpPr>
        <p:spPr bwMode="auto">
          <a:xfrm>
            <a:off x="3429000" y="685800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latin typeface="Comic Sans MS" pitchFamily="66" charset="0"/>
                <a:cs typeface="חרמון" charset="-79"/>
              </a:rPr>
              <a:t>Residue identity</a:t>
            </a:r>
          </a:p>
        </p:txBody>
      </p:sp>
      <p:sp>
        <p:nvSpPr>
          <p:cNvPr id="394254" name="Text Box 14"/>
          <p:cNvSpPr txBox="1">
            <a:spLocks noChangeArrowheads="1"/>
          </p:cNvSpPr>
          <p:nvPr/>
        </p:nvSpPr>
        <p:spPr bwMode="auto">
          <a:xfrm>
            <a:off x="4343400" y="1600200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latin typeface="Comic Sans MS" pitchFamily="66" charset="0"/>
                <a:cs typeface="חרמון" charset="-79"/>
              </a:rPr>
              <a:t>Residue number</a:t>
            </a:r>
          </a:p>
        </p:txBody>
      </p:sp>
      <p:sp>
        <p:nvSpPr>
          <p:cNvPr id="394255" name="Text Box 15"/>
          <p:cNvSpPr txBox="1">
            <a:spLocks noChangeArrowheads="1"/>
          </p:cNvSpPr>
          <p:nvPr/>
        </p:nvSpPr>
        <p:spPr bwMode="auto">
          <a:xfrm>
            <a:off x="2667000" y="1524000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latin typeface="Comic Sans MS" pitchFamily="66" charset="0"/>
                <a:cs typeface="חרמון" charset="-79"/>
              </a:rPr>
              <a:t>Atom number</a:t>
            </a:r>
          </a:p>
        </p:txBody>
      </p:sp>
      <p:sp>
        <p:nvSpPr>
          <p:cNvPr id="394256" name="Text Box 16"/>
          <p:cNvSpPr txBox="1">
            <a:spLocks noChangeArrowheads="1"/>
          </p:cNvSpPr>
          <p:nvPr/>
        </p:nvSpPr>
        <p:spPr bwMode="auto">
          <a:xfrm>
            <a:off x="2819400" y="1143000"/>
            <a:ext cx="1066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400" b="1">
                <a:latin typeface="Comic Sans MS" pitchFamily="66" charset="0"/>
                <a:cs typeface="חרמון" charset="-79"/>
              </a:rPr>
              <a:t>Atom identity</a:t>
            </a:r>
          </a:p>
        </p:txBody>
      </p:sp>
      <p:sp>
        <p:nvSpPr>
          <p:cNvPr id="394257" name="Text Box 17"/>
          <p:cNvSpPr txBox="1">
            <a:spLocks noChangeArrowheads="1"/>
          </p:cNvSpPr>
          <p:nvPr/>
        </p:nvSpPr>
        <p:spPr bwMode="auto">
          <a:xfrm>
            <a:off x="4876800" y="838200"/>
            <a:ext cx="2362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b="1">
                <a:latin typeface="Comic Sans MS" pitchFamily="66" charset="0"/>
                <a:cs typeface="חרמון" charset="-79"/>
              </a:rPr>
              <a:t>The coordinates for each residue in the structure</a:t>
            </a:r>
          </a:p>
        </p:txBody>
      </p:sp>
      <p:sp>
        <p:nvSpPr>
          <p:cNvPr id="394259" name="AutoShape 19"/>
          <p:cNvSpPr>
            <a:spLocks/>
          </p:cNvSpPr>
          <p:nvPr/>
        </p:nvSpPr>
        <p:spPr bwMode="auto">
          <a:xfrm rot="5400000">
            <a:off x="5868987" y="989013"/>
            <a:ext cx="225425" cy="1752600"/>
          </a:xfrm>
          <a:prstGeom prst="leftBrace">
            <a:avLst>
              <a:gd name="adj1" fmla="val 64789"/>
              <a:gd name="adj2" fmla="val 50000"/>
            </a:avLst>
          </a:prstGeom>
          <a:noFill/>
          <a:ln w="22225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4260" name="Text Box 20"/>
          <p:cNvSpPr txBox="1">
            <a:spLocks noChangeArrowheads="1"/>
          </p:cNvSpPr>
          <p:nvPr/>
        </p:nvSpPr>
        <p:spPr bwMode="auto">
          <a:xfrm>
            <a:off x="5257800" y="182880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>
                <a:latin typeface="Comic Sans MS" pitchFamily="66" charset="0"/>
                <a:cs typeface="חרמון" charset="-79"/>
              </a:rPr>
              <a:t>X</a:t>
            </a:r>
          </a:p>
        </p:txBody>
      </p:sp>
      <p:sp>
        <p:nvSpPr>
          <p:cNvPr id="394261" name="Text Box 21"/>
          <p:cNvSpPr txBox="1">
            <a:spLocks noChangeArrowheads="1"/>
          </p:cNvSpPr>
          <p:nvPr/>
        </p:nvSpPr>
        <p:spPr bwMode="auto">
          <a:xfrm>
            <a:off x="5867400" y="182880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>
                <a:latin typeface="Comic Sans MS" pitchFamily="66" charset="0"/>
                <a:cs typeface="חרמון" charset="-79"/>
              </a:rPr>
              <a:t>Y</a:t>
            </a:r>
          </a:p>
        </p:txBody>
      </p:sp>
      <p:sp>
        <p:nvSpPr>
          <p:cNvPr id="394262" name="Text Box 22"/>
          <p:cNvSpPr txBox="1">
            <a:spLocks noChangeArrowheads="1"/>
          </p:cNvSpPr>
          <p:nvPr/>
        </p:nvSpPr>
        <p:spPr bwMode="auto">
          <a:xfrm>
            <a:off x="6477000" y="1828800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1200" b="1">
                <a:latin typeface="Comic Sans MS" pitchFamily="66" charset="0"/>
                <a:cs typeface="חרמון" charset="-79"/>
              </a:rPr>
              <a:t>Z</a:t>
            </a:r>
          </a:p>
        </p:txBody>
      </p:sp>
      <p:sp>
        <p:nvSpPr>
          <p:cNvPr id="394263" name="Line 23"/>
          <p:cNvSpPr>
            <a:spLocks noChangeShapeType="1"/>
          </p:cNvSpPr>
          <p:nvPr/>
        </p:nvSpPr>
        <p:spPr bwMode="auto">
          <a:xfrm>
            <a:off x="2971800" y="2057400"/>
            <a:ext cx="457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4" name="Line 24"/>
          <p:cNvSpPr>
            <a:spLocks noChangeShapeType="1"/>
          </p:cNvSpPr>
          <p:nvPr/>
        </p:nvSpPr>
        <p:spPr bwMode="auto">
          <a:xfrm>
            <a:off x="3352800" y="1600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5" name="Line 25"/>
          <p:cNvSpPr>
            <a:spLocks noChangeShapeType="1"/>
          </p:cNvSpPr>
          <p:nvPr/>
        </p:nvSpPr>
        <p:spPr bwMode="auto">
          <a:xfrm>
            <a:off x="4343400" y="152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4266" name="Line 26"/>
          <p:cNvSpPr>
            <a:spLocks noChangeShapeType="1"/>
          </p:cNvSpPr>
          <p:nvPr/>
        </p:nvSpPr>
        <p:spPr bwMode="auto">
          <a:xfrm>
            <a:off x="3810000" y="11430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F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97728-320C-48E4-9580-EB191E8E0D60}" type="slidenum">
              <a:rPr lang="he-IL"/>
              <a:pPr/>
              <a:t>21</a:t>
            </a:fld>
            <a:endParaRPr lang="en-US"/>
          </a:p>
        </p:txBody>
      </p:sp>
      <p:sp>
        <p:nvSpPr>
          <p:cNvPr id="5457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Structural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DCF07-B359-4C7E-8253-0ADFF0E523B0}" type="slidenum">
              <a:rPr lang="he-IL"/>
              <a:pPr/>
              <a:t>22</a:t>
            </a:fld>
            <a:endParaRPr lang="en-US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structural alignment?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l" rtl="0"/>
            <a:r>
              <a:rPr lang="en-US" sz="2800" b="1"/>
              <a:t>Structural similarity can point to remote evolutionary relationship</a:t>
            </a:r>
          </a:p>
          <a:p>
            <a:pPr marL="609600" indent="-609600" algn="l" rtl="0">
              <a:buFontTx/>
              <a:buNone/>
            </a:pPr>
            <a:endParaRPr lang="en-US" sz="2800" b="1"/>
          </a:p>
          <a:p>
            <a:pPr marL="609600" indent="-609600" algn="l" rtl="0"/>
            <a:r>
              <a:rPr lang="en-US" sz="2800" b="1"/>
              <a:t>Shared structural motifs among proteins suggest similar biological function</a:t>
            </a:r>
          </a:p>
          <a:p>
            <a:pPr marL="609600" indent="-609600" algn="l" rtl="0"/>
            <a:endParaRPr lang="en-US" sz="2800" b="1"/>
          </a:p>
          <a:p>
            <a:pPr marL="609600" indent="-609600" algn="l" rtl="0"/>
            <a:r>
              <a:rPr lang="en-US" sz="2800" b="1"/>
              <a:t>Getting insight into sequence-structure mapping (e.g., which parts of the protein structure are conserved among related organisms).</a:t>
            </a:r>
          </a:p>
          <a:p>
            <a:pPr marL="609600" indent="-609600" algn="l" rtl="0">
              <a:buFontTx/>
              <a:buNone/>
            </a:pPr>
            <a:r>
              <a:rPr lang="en-US" sz="28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3B61C-C4BD-4F60-9781-E96A9EBF46F6}" type="slidenum">
              <a:rPr lang="he-IL"/>
              <a:pPr/>
              <a:t>23</a:t>
            </a:fld>
            <a:endParaRPr lang="en-US"/>
          </a:p>
        </p:txBody>
      </p:sp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29600" cy="4525962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b="1" i="1" u="sng"/>
              <a:t>As in any alignment problem, we can search for GLOBAL ALIGNMENT or for LOCAL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D2FC64-53DF-4287-9C77-79FA80762421}" type="slidenum">
              <a:rPr lang="he-IL"/>
              <a:pPr/>
              <a:t>24</a:t>
            </a:fld>
            <a:endParaRPr lang="en-US"/>
          </a:p>
        </p:txBody>
      </p:sp>
      <p:graphicFrame>
        <p:nvGraphicFramePr>
          <p:cNvPr id="549890" name="Object 2"/>
          <p:cNvGraphicFramePr>
            <a:graphicFrameLocks noChangeAspect="1"/>
          </p:cNvGraphicFramePr>
          <p:nvPr/>
        </p:nvGraphicFramePr>
        <p:xfrm>
          <a:off x="1403350" y="101600"/>
          <a:ext cx="2606675" cy="2751138"/>
        </p:xfrm>
        <a:graphic>
          <a:graphicData uri="http://schemas.openxmlformats.org/presentationml/2006/ole">
            <p:oleObj spid="_x0000_s549890" name="צילום של Photo Editor" r:id="rId4" imgW="5896798" imgH="6219048" progId="MSPhotoEd.3">
              <p:embed/>
            </p:oleObj>
          </a:graphicData>
        </a:graphic>
      </p:graphicFrame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867400" y="188913"/>
          <a:ext cx="2879725" cy="2244725"/>
        </p:xfrm>
        <a:graphic>
          <a:graphicData uri="http://schemas.openxmlformats.org/presentationml/2006/ole">
            <p:oleObj spid="_x0000_s549891" name="צילום של Photo Editor" r:id="rId5" imgW="5533333" imgH="4315427" progId="MSPhotoEd.3">
              <p:embed/>
            </p:oleObj>
          </a:graphicData>
        </a:graphic>
      </p:graphicFrame>
      <p:sp>
        <p:nvSpPr>
          <p:cNvPr id="549892" name="Text Box 4"/>
          <p:cNvSpPr txBox="1">
            <a:spLocks noChangeArrowheads="1"/>
          </p:cNvSpPr>
          <p:nvPr/>
        </p:nvSpPr>
        <p:spPr bwMode="auto">
          <a:xfrm>
            <a:off x="6300788" y="2636838"/>
            <a:ext cx="2843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/>
              <a:t>Human Myoglobin </a:t>
            </a:r>
            <a:r>
              <a:rPr lang="en-US" sz="2000" b="1"/>
              <a:t>pdb:2mm1</a:t>
            </a:r>
          </a:p>
        </p:txBody>
      </p:sp>
      <p:sp>
        <p:nvSpPr>
          <p:cNvPr id="549893" name="Text Box 5"/>
          <p:cNvSpPr txBox="1">
            <a:spLocks noChangeArrowheads="1"/>
          </p:cNvSpPr>
          <p:nvPr/>
        </p:nvSpPr>
        <p:spPr bwMode="auto">
          <a:xfrm>
            <a:off x="323850" y="2781300"/>
            <a:ext cx="27352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/>
              <a:t>Human Hemoglobin alpha-chain  </a:t>
            </a:r>
            <a:r>
              <a:rPr lang="en-US" sz="2000" b="1"/>
              <a:t>pdb:1jebA</a:t>
            </a:r>
          </a:p>
        </p:txBody>
      </p:sp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3187700" y="3429000"/>
          <a:ext cx="3184525" cy="3429000"/>
        </p:xfrm>
        <a:graphic>
          <a:graphicData uri="http://schemas.openxmlformats.org/presentationml/2006/ole">
            <p:oleObj spid="_x0000_s549894" name="צילום של Photo Editor" r:id="rId6" imgW="6106377" imgH="6276190" progId="MSPhotoEd.3">
              <p:embed/>
            </p:oleObj>
          </a:graphicData>
        </a:graphic>
      </p:graphicFrame>
      <p:sp>
        <p:nvSpPr>
          <p:cNvPr id="549895" name="Text Box 7"/>
          <p:cNvSpPr txBox="1">
            <a:spLocks noChangeArrowheads="1"/>
          </p:cNvSpPr>
          <p:nvPr/>
        </p:nvSpPr>
        <p:spPr bwMode="auto">
          <a:xfrm>
            <a:off x="684213" y="58054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000"/>
              <a:t>Sequence id: </a:t>
            </a:r>
            <a:r>
              <a:rPr lang="en-US" sz="2000" b="1">
                <a:solidFill>
                  <a:srgbClr val="800000"/>
                </a:solidFill>
              </a:rPr>
              <a:t>27%</a:t>
            </a:r>
          </a:p>
          <a:p>
            <a:pPr algn="l" rtl="0">
              <a:spcBef>
                <a:spcPct val="50000"/>
              </a:spcBef>
            </a:pPr>
            <a:r>
              <a:rPr lang="en-US" sz="2000"/>
              <a:t>Structural id: </a:t>
            </a:r>
            <a:r>
              <a:rPr lang="en-US" sz="2000" b="1">
                <a:solidFill>
                  <a:srgbClr val="800000"/>
                </a:solidFill>
              </a:rPr>
              <a:t>90%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72126E-6 L 0.22847 0.40921 " pathEditMode="relative" ptsTypes="AA">
                                      <p:cBhvr>
                                        <p:cTn id="6" dur="2000" fill="hold"/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4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6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787 C 0.00885 0.0007 0.02222 -0.00809 0.0342 -0.00856 C 0.04618 -0.00717 0.05694 -0.00115 0.06805 0.00486 C 0.07951 0.00972 0.08506 0.02198 0.09149 0.0347 C 0.09722 0.04534 0.10312 0.05899 0.10295 0.07911 C 0.10416 0.09623 0.10034 0.1189 0.09305 0.14203 C 0.08836 0.16239 0.07951 0.18529 0.06857 0.20773 C 0.05798 0.22994 0.0467 0.2496 0.03454 0.26718 C 0.02118 0.28615 0.00711 0.30095 -0.00747 0.3102 C -0.02084 0.32061 -0.03542 0.32778 -0.04688 0.32663 C -0.05903 0.32802 -0.07119 0.32131 -0.07848 0.31344 C -0.08768 0.30673 -0.09566 0.29563 -0.09844 0.27921 C -0.10035 0.26348 -0.09705 0.2422 -0.08855 0.21883 C -0.07865 0.19639 -0.06441 0.17974 -0.05105 0.17002 C -0.03959 0.16378 -0.02691 0.16355 -0.0165 0.17095 C -0.00764 0.17997 0.00017 0.19015 0.00208 0.20657 C 0.00416 0.22277 0.00607 0.22161 -0.00382 0.26533 C -0.01216 0.3065 -0.03178 0.33357 -0.04237 0.353 C -0.05261 0.37081 -0.06494 0.38284 -0.07848 0.40019 C -0.09358 0.41684 -0.10886 0.42563 -0.12223 0.43327 C -0.13473 0.43905 -0.14428 0.43627 -0.15938 0.43119 C -0.17362 0.42471 -0.17934 0.41893 -0.18768 0.40944 C -0.19636 0.40134 -0.20487 0.39279 -0.21337 0.384 " pathEditMode="relative" rAng="-3141790" ptsTypes="fffffffffffffffffffffff">
                                      <p:cBhvr>
                                        <p:cTn id="8" dur="2000" fill="hold"/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54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49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49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2" grpId="0"/>
      <p:bldP spid="549893" grpId="0"/>
      <p:bldP spid="5498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9F725-E7F3-4EB1-B61F-40C6714C6FD8}" type="slidenum">
              <a:rPr lang="he-IL"/>
              <a:pPr/>
              <a:t>25</a:t>
            </a:fld>
            <a:endParaRPr lang="en-US"/>
          </a:p>
        </p:txBody>
      </p:sp>
      <p:sp>
        <p:nvSpPr>
          <p:cNvPr id="550914" name="Freeform 2"/>
          <p:cNvSpPr>
            <a:spLocks/>
          </p:cNvSpPr>
          <p:nvPr/>
        </p:nvSpPr>
        <p:spPr bwMode="auto">
          <a:xfrm flipH="1">
            <a:off x="604838" y="3640138"/>
            <a:ext cx="3605212" cy="1978025"/>
          </a:xfrm>
          <a:custGeom>
            <a:avLst/>
            <a:gdLst/>
            <a:ahLst/>
            <a:cxnLst>
              <a:cxn ang="0">
                <a:pos x="1209" y="221"/>
              </a:cxn>
              <a:cxn ang="0">
                <a:pos x="1437" y="45"/>
              </a:cxn>
              <a:cxn ang="0">
                <a:pos x="1709" y="49"/>
              </a:cxn>
              <a:cxn ang="0">
                <a:pos x="1757" y="149"/>
              </a:cxn>
              <a:cxn ang="0">
                <a:pos x="1837" y="229"/>
              </a:cxn>
              <a:cxn ang="0">
                <a:pos x="1797" y="313"/>
              </a:cxn>
              <a:cxn ang="0">
                <a:pos x="1769" y="385"/>
              </a:cxn>
              <a:cxn ang="0">
                <a:pos x="1697" y="313"/>
              </a:cxn>
              <a:cxn ang="0">
                <a:pos x="1645" y="377"/>
              </a:cxn>
              <a:cxn ang="0">
                <a:pos x="1593" y="489"/>
              </a:cxn>
              <a:cxn ang="0">
                <a:pos x="1573" y="589"/>
              </a:cxn>
              <a:cxn ang="0">
                <a:pos x="1413" y="725"/>
              </a:cxn>
              <a:cxn ang="0">
                <a:pos x="1445" y="873"/>
              </a:cxn>
              <a:cxn ang="0">
                <a:pos x="1517" y="905"/>
              </a:cxn>
              <a:cxn ang="0">
                <a:pos x="1573" y="961"/>
              </a:cxn>
              <a:cxn ang="0">
                <a:pos x="1469" y="981"/>
              </a:cxn>
              <a:cxn ang="0">
                <a:pos x="1393" y="913"/>
              </a:cxn>
              <a:cxn ang="0">
                <a:pos x="1329" y="817"/>
              </a:cxn>
              <a:cxn ang="0">
                <a:pos x="1265" y="829"/>
              </a:cxn>
              <a:cxn ang="0">
                <a:pos x="1301" y="913"/>
              </a:cxn>
              <a:cxn ang="0">
                <a:pos x="1361" y="961"/>
              </a:cxn>
              <a:cxn ang="0">
                <a:pos x="1221" y="965"/>
              </a:cxn>
              <a:cxn ang="0">
                <a:pos x="1205" y="917"/>
              </a:cxn>
              <a:cxn ang="0">
                <a:pos x="1157" y="829"/>
              </a:cxn>
              <a:cxn ang="0">
                <a:pos x="1169" y="701"/>
              </a:cxn>
              <a:cxn ang="0">
                <a:pos x="1005" y="637"/>
              </a:cxn>
              <a:cxn ang="0">
                <a:pos x="881" y="597"/>
              </a:cxn>
              <a:cxn ang="0">
                <a:pos x="869" y="625"/>
              </a:cxn>
              <a:cxn ang="0">
                <a:pos x="745" y="725"/>
              </a:cxn>
              <a:cxn ang="0">
                <a:pos x="725" y="817"/>
              </a:cxn>
              <a:cxn ang="0">
                <a:pos x="789" y="901"/>
              </a:cxn>
              <a:cxn ang="0">
                <a:pos x="853" y="893"/>
              </a:cxn>
              <a:cxn ang="0">
                <a:pos x="873" y="961"/>
              </a:cxn>
              <a:cxn ang="0">
                <a:pos x="769" y="945"/>
              </a:cxn>
              <a:cxn ang="0">
                <a:pos x="665" y="901"/>
              </a:cxn>
              <a:cxn ang="0">
                <a:pos x="573" y="781"/>
              </a:cxn>
              <a:cxn ang="0">
                <a:pos x="621" y="709"/>
              </a:cxn>
              <a:cxn ang="0">
                <a:pos x="641" y="645"/>
              </a:cxn>
              <a:cxn ang="0">
                <a:pos x="617" y="665"/>
              </a:cxn>
              <a:cxn ang="0">
                <a:pos x="533" y="725"/>
              </a:cxn>
              <a:cxn ang="0">
                <a:pos x="481" y="793"/>
              </a:cxn>
              <a:cxn ang="0">
                <a:pos x="465" y="849"/>
              </a:cxn>
              <a:cxn ang="0">
                <a:pos x="545" y="913"/>
              </a:cxn>
              <a:cxn ang="0">
                <a:pos x="585" y="949"/>
              </a:cxn>
              <a:cxn ang="0">
                <a:pos x="429" y="969"/>
              </a:cxn>
              <a:cxn ang="0">
                <a:pos x="405" y="925"/>
              </a:cxn>
              <a:cxn ang="0">
                <a:pos x="373" y="765"/>
              </a:cxn>
              <a:cxn ang="0">
                <a:pos x="409" y="677"/>
              </a:cxn>
              <a:cxn ang="0">
                <a:pos x="533" y="573"/>
              </a:cxn>
              <a:cxn ang="0">
                <a:pos x="501" y="581"/>
              </a:cxn>
              <a:cxn ang="0">
                <a:pos x="285" y="701"/>
              </a:cxn>
              <a:cxn ang="0">
                <a:pos x="161" y="641"/>
              </a:cxn>
              <a:cxn ang="0">
                <a:pos x="57" y="617"/>
              </a:cxn>
              <a:cxn ang="0">
                <a:pos x="33" y="489"/>
              </a:cxn>
              <a:cxn ang="0">
                <a:pos x="89" y="485"/>
              </a:cxn>
              <a:cxn ang="0">
                <a:pos x="173" y="565"/>
              </a:cxn>
              <a:cxn ang="0">
                <a:pos x="213" y="633"/>
              </a:cxn>
              <a:cxn ang="0">
                <a:pos x="417" y="585"/>
              </a:cxn>
              <a:cxn ang="0">
                <a:pos x="485" y="345"/>
              </a:cxn>
              <a:cxn ang="0">
                <a:pos x="601" y="249"/>
              </a:cxn>
              <a:cxn ang="0">
                <a:pos x="805" y="233"/>
              </a:cxn>
              <a:cxn ang="0">
                <a:pos x="1029" y="265"/>
              </a:cxn>
            </a:cxnLst>
            <a:rect l="0" t="0" r="r" b="b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D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50915" name="Group 3"/>
          <p:cNvGrpSpPr>
            <a:grpSpLocks/>
          </p:cNvGrpSpPr>
          <p:nvPr/>
        </p:nvGrpSpPr>
        <p:grpSpPr bwMode="auto">
          <a:xfrm>
            <a:off x="847725" y="2343150"/>
            <a:ext cx="7181850" cy="3086100"/>
            <a:chOff x="534" y="924"/>
            <a:chExt cx="4524" cy="1944"/>
          </a:xfrm>
        </p:grpSpPr>
        <p:sp>
          <p:nvSpPr>
            <p:cNvPr id="550916" name="Line 4"/>
            <p:cNvSpPr>
              <a:spLocks noChangeShapeType="1"/>
            </p:cNvSpPr>
            <p:nvPr/>
          </p:nvSpPr>
          <p:spPr bwMode="auto">
            <a:xfrm>
              <a:off x="2646" y="2292"/>
              <a:ext cx="2412" cy="576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0917" name="Line 5"/>
            <p:cNvSpPr>
              <a:spLocks noChangeShapeType="1"/>
            </p:cNvSpPr>
            <p:nvPr/>
          </p:nvSpPr>
          <p:spPr bwMode="auto">
            <a:xfrm flipV="1">
              <a:off x="534" y="924"/>
              <a:ext cx="2706" cy="870"/>
            </a:xfrm>
            <a:prstGeom prst="line">
              <a:avLst/>
            </a:prstGeom>
            <a:noFill/>
            <a:ln w="63500">
              <a:solidFill>
                <a:srgbClr val="000080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550918" name="Freeform 6"/>
          <p:cNvSpPr>
            <a:spLocks/>
          </p:cNvSpPr>
          <p:nvPr/>
        </p:nvSpPr>
        <p:spPr bwMode="auto">
          <a:xfrm rot="925924">
            <a:off x="4741863" y="2705100"/>
            <a:ext cx="3497262" cy="3100388"/>
          </a:xfrm>
          <a:custGeom>
            <a:avLst/>
            <a:gdLst/>
            <a:ahLst/>
            <a:cxnLst>
              <a:cxn ang="0">
                <a:pos x="467" y="130"/>
              </a:cxn>
              <a:cxn ang="0">
                <a:pos x="611" y="38"/>
              </a:cxn>
              <a:cxn ang="0">
                <a:pos x="683" y="50"/>
              </a:cxn>
              <a:cxn ang="0">
                <a:pos x="751" y="98"/>
              </a:cxn>
              <a:cxn ang="0">
                <a:pos x="893" y="141"/>
              </a:cxn>
              <a:cxn ang="0">
                <a:pos x="799" y="190"/>
              </a:cxn>
              <a:cxn ang="0">
                <a:pos x="1035" y="318"/>
              </a:cxn>
              <a:cxn ang="0">
                <a:pos x="879" y="310"/>
              </a:cxn>
              <a:cxn ang="0">
                <a:pos x="1095" y="466"/>
              </a:cxn>
              <a:cxn ang="0">
                <a:pos x="963" y="438"/>
              </a:cxn>
              <a:cxn ang="0">
                <a:pos x="1055" y="538"/>
              </a:cxn>
              <a:cxn ang="0">
                <a:pos x="1115" y="634"/>
              </a:cxn>
              <a:cxn ang="0">
                <a:pos x="1015" y="630"/>
              </a:cxn>
              <a:cxn ang="0">
                <a:pos x="1091" y="778"/>
              </a:cxn>
              <a:cxn ang="0">
                <a:pos x="1015" y="770"/>
              </a:cxn>
              <a:cxn ang="0">
                <a:pos x="1303" y="992"/>
              </a:cxn>
              <a:cxn ang="0">
                <a:pos x="1643" y="978"/>
              </a:cxn>
              <a:cxn ang="0">
                <a:pos x="2107" y="806"/>
              </a:cxn>
              <a:cxn ang="0">
                <a:pos x="2423" y="1394"/>
              </a:cxn>
              <a:cxn ang="0">
                <a:pos x="2249" y="1314"/>
              </a:cxn>
              <a:cxn ang="0">
                <a:pos x="2445" y="1550"/>
              </a:cxn>
              <a:cxn ang="0">
                <a:pos x="2215" y="1414"/>
              </a:cxn>
              <a:cxn ang="0">
                <a:pos x="2269" y="1524"/>
              </a:cxn>
              <a:cxn ang="0">
                <a:pos x="2051" y="1376"/>
              </a:cxn>
              <a:cxn ang="0">
                <a:pos x="1993" y="1416"/>
              </a:cxn>
              <a:cxn ang="0">
                <a:pos x="1915" y="918"/>
              </a:cxn>
              <a:cxn ang="0">
                <a:pos x="1677" y="1126"/>
              </a:cxn>
              <a:cxn ang="0">
                <a:pos x="1815" y="1554"/>
              </a:cxn>
              <a:cxn ang="0">
                <a:pos x="1995" y="1866"/>
              </a:cxn>
              <a:cxn ang="0">
                <a:pos x="1997" y="2076"/>
              </a:cxn>
              <a:cxn ang="0">
                <a:pos x="1869" y="2162"/>
              </a:cxn>
              <a:cxn ang="0">
                <a:pos x="1915" y="2046"/>
              </a:cxn>
              <a:cxn ang="0">
                <a:pos x="1715" y="1658"/>
              </a:cxn>
              <a:cxn ang="0">
                <a:pos x="1443" y="1534"/>
              </a:cxn>
              <a:cxn ang="0">
                <a:pos x="1623" y="1910"/>
              </a:cxn>
              <a:cxn ang="0">
                <a:pos x="1455" y="2046"/>
              </a:cxn>
              <a:cxn ang="0">
                <a:pos x="1519" y="1978"/>
              </a:cxn>
              <a:cxn ang="0">
                <a:pos x="1475" y="1694"/>
              </a:cxn>
              <a:cxn ang="0">
                <a:pos x="1157" y="1456"/>
              </a:cxn>
              <a:cxn ang="0">
                <a:pos x="807" y="1414"/>
              </a:cxn>
              <a:cxn ang="0">
                <a:pos x="665" y="1214"/>
              </a:cxn>
              <a:cxn ang="0">
                <a:pos x="541" y="1274"/>
              </a:cxn>
              <a:cxn ang="0">
                <a:pos x="359" y="1318"/>
              </a:cxn>
              <a:cxn ang="0">
                <a:pos x="523" y="1494"/>
              </a:cxn>
              <a:cxn ang="0">
                <a:pos x="575" y="1630"/>
              </a:cxn>
              <a:cxn ang="0">
                <a:pos x="429" y="1566"/>
              </a:cxn>
              <a:cxn ang="0">
                <a:pos x="311" y="1336"/>
              </a:cxn>
              <a:cxn ang="0">
                <a:pos x="255" y="1058"/>
              </a:cxn>
              <a:cxn ang="0">
                <a:pos x="503" y="1090"/>
              </a:cxn>
              <a:cxn ang="0">
                <a:pos x="253" y="1030"/>
              </a:cxn>
              <a:cxn ang="0">
                <a:pos x="135" y="1170"/>
              </a:cxn>
              <a:cxn ang="0">
                <a:pos x="129" y="1330"/>
              </a:cxn>
              <a:cxn ang="0">
                <a:pos x="55" y="1282"/>
              </a:cxn>
              <a:cxn ang="0">
                <a:pos x="155" y="1014"/>
              </a:cxn>
              <a:cxn ang="0">
                <a:pos x="303" y="884"/>
              </a:cxn>
              <a:cxn ang="0">
                <a:pos x="459" y="978"/>
              </a:cxn>
              <a:cxn ang="0">
                <a:pos x="589" y="694"/>
              </a:cxn>
              <a:cxn ang="0">
                <a:pos x="715" y="362"/>
              </a:cxn>
              <a:cxn ang="0">
                <a:pos x="613" y="536"/>
              </a:cxn>
              <a:cxn ang="0">
                <a:pos x="519" y="664"/>
              </a:cxn>
              <a:cxn ang="0">
                <a:pos x="485" y="678"/>
              </a:cxn>
              <a:cxn ang="0">
                <a:pos x="455" y="246"/>
              </a:cxn>
            </a:cxnLst>
            <a:rect l="0" t="0" r="r" b="b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0919" name="Rectangle 7"/>
          <p:cNvSpPr>
            <a:spLocks noChangeArrowheads="1"/>
          </p:cNvSpPr>
          <p:nvPr/>
        </p:nvSpPr>
        <p:spPr bwMode="auto">
          <a:xfrm>
            <a:off x="182563" y="333375"/>
            <a:ext cx="87725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is the best transformation that </a:t>
            </a:r>
          </a:p>
          <a:p>
            <a:pPr algn="ctr" rtl="0"/>
            <a:r>
              <a:rPr lang="en-US" sz="40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superimposes the unicorn on the lion?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0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746E-1897-4C80-A16C-5FA3E5E6B0BA}" type="slidenum">
              <a:rPr lang="he-IL"/>
              <a:pPr/>
              <a:t>26</a:t>
            </a:fld>
            <a:endParaRPr lang="en-US"/>
          </a:p>
        </p:txBody>
      </p:sp>
      <p:sp>
        <p:nvSpPr>
          <p:cNvPr id="551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</a:p>
        </p:txBody>
      </p:sp>
      <p:sp>
        <p:nvSpPr>
          <p:cNvPr id="551939" name="Text Box 3"/>
          <p:cNvSpPr txBox="1">
            <a:spLocks noChangeArrowheads="1"/>
          </p:cNvSpPr>
          <p:nvPr/>
        </p:nvSpPr>
        <p:spPr bwMode="auto">
          <a:xfrm>
            <a:off x="684213" y="2708275"/>
            <a:ext cx="7991475" cy="17494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3600">
                <a:solidFill>
                  <a:srgbClr val="000000"/>
                </a:solidFill>
                <a:latin typeface="Comic Sans MS" pitchFamily="66" charset="0"/>
              </a:rPr>
              <a:t>Regard the shapes as sets of points </a:t>
            </a:r>
          </a:p>
          <a:p>
            <a:pPr algn="ctr" rtl="0"/>
            <a:r>
              <a:rPr lang="en-US" sz="3600">
                <a:solidFill>
                  <a:srgbClr val="000000"/>
                </a:solidFill>
                <a:latin typeface="Comic Sans MS" pitchFamily="66" charset="0"/>
              </a:rPr>
              <a:t>and try to “match” </a:t>
            </a:r>
          </a:p>
          <a:p>
            <a:pPr algn="ctr" rtl="0"/>
            <a:r>
              <a:rPr lang="en-US" sz="3600">
                <a:solidFill>
                  <a:srgbClr val="000000"/>
                </a:solidFill>
                <a:latin typeface="Comic Sans MS" pitchFamily="66" charset="0"/>
              </a:rPr>
              <a:t>these sets using a</a:t>
            </a:r>
            <a:r>
              <a:rPr lang="en-US" sz="3600">
                <a:latin typeface="Comic Sans MS" pitchFamily="66" charset="0"/>
              </a:rPr>
              <a:t> </a:t>
            </a:r>
            <a:r>
              <a:rPr lang="en-US" sz="3600" b="1" u="sng">
                <a:solidFill>
                  <a:srgbClr val="CC3300"/>
                </a:solidFill>
                <a:latin typeface="Comic Sans MS" pitchFamily="66" charset="0"/>
              </a:rPr>
              <a:t>transformation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A594-8D0A-4B75-9649-080BA3AFDEDF}" type="slidenum">
              <a:rPr lang="he-IL"/>
              <a:pPr/>
              <a:t>27</a:t>
            </a:fld>
            <a:endParaRPr lang="en-US"/>
          </a:p>
        </p:txBody>
      </p:sp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This is not a good result….</a:t>
            </a:r>
            <a:r>
              <a:rPr lang="en-US" sz="4000">
                <a:solidFill>
                  <a:schemeClr val="tx1"/>
                </a:solidFill>
              </a:rPr>
              <a:t/>
            </a:r>
            <a:br>
              <a:rPr lang="en-US" sz="4000">
                <a:solidFill>
                  <a:schemeClr val="tx1"/>
                </a:solidFill>
              </a:rPr>
            </a:br>
            <a:endParaRPr lang="en-US" sz="4000">
              <a:solidFill>
                <a:schemeClr val="tx1"/>
              </a:solidFill>
            </a:endParaRPr>
          </a:p>
        </p:txBody>
      </p:sp>
      <p:sp>
        <p:nvSpPr>
          <p:cNvPr id="552963" name="Oval 3"/>
          <p:cNvSpPr>
            <a:spLocks noChangeArrowheads="1"/>
          </p:cNvSpPr>
          <p:nvPr/>
        </p:nvSpPr>
        <p:spPr bwMode="auto">
          <a:xfrm>
            <a:off x="6372225" y="4911725"/>
            <a:ext cx="150813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Oval 4"/>
          <p:cNvSpPr>
            <a:spLocks noChangeArrowheads="1"/>
          </p:cNvSpPr>
          <p:nvPr/>
        </p:nvSpPr>
        <p:spPr bwMode="auto">
          <a:xfrm>
            <a:off x="2878138" y="1341438"/>
            <a:ext cx="149225" cy="142875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2965" name="Freeform 5"/>
          <p:cNvSpPr>
            <a:spLocks/>
          </p:cNvSpPr>
          <p:nvPr/>
        </p:nvSpPr>
        <p:spPr bwMode="auto">
          <a:xfrm rot="925924">
            <a:off x="2413000" y="1868488"/>
            <a:ext cx="4248150" cy="3576637"/>
          </a:xfrm>
          <a:custGeom>
            <a:avLst/>
            <a:gdLst/>
            <a:ahLst/>
            <a:cxnLst>
              <a:cxn ang="0">
                <a:pos x="467" y="130"/>
              </a:cxn>
              <a:cxn ang="0">
                <a:pos x="611" y="38"/>
              </a:cxn>
              <a:cxn ang="0">
                <a:pos x="683" y="50"/>
              </a:cxn>
              <a:cxn ang="0">
                <a:pos x="751" y="98"/>
              </a:cxn>
              <a:cxn ang="0">
                <a:pos x="893" y="141"/>
              </a:cxn>
              <a:cxn ang="0">
                <a:pos x="799" y="190"/>
              </a:cxn>
              <a:cxn ang="0">
                <a:pos x="1035" y="318"/>
              </a:cxn>
              <a:cxn ang="0">
                <a:pos x="879" y="310"/>
              </a:cxn>
              <a:cxn ang="0">
                <a:pos x="1095" y="466"/>
              </a:cxn>
              <a:cxn ang="0">
                <a:pos x="963" y="438"/>
              </a:cxn>
              <a:cxn ang="0">
                <a:pos x="1055" y="538"/>
              </a:cxn>
              <a:cxn ang="0">
                <a:pos x="1115" y="634"/>
              </a:cxn>
              <a:cxn ang="0">
                <a:pos x="1015" y="630"/>
              </a:cxn>
              <a:cxn ang="0">
                <a:pos x="1091" y="778"/>
              </a:cxn>
              <a:cxn ang="0">
                <a:pos x="1015" y="770"/>
              </a:cxn>
              <a:cxn ang="0">
                <a:pos x="1303" y="992"/>
              </a:cxn>
              <a:cxn ang="0">
                <a:pos x="1643" y="978"/>
              </a:cxn>
              <a:cxn ang="0">
                <a:pos x="2107" y="806"/>
              </a:cxn>
              <a:cxn ang="0">
                <a:pos x="2423" y="1394"/>
              </a:cxn>
              <a:cxn ang="0">
                <a:pos x="2249" y="1314"/>
              </a:cxn>
              <a:cxn ang="0">
                <a:pos x="2445" y="1550"/>
              </a:cxn>
              <a:cxn ang="0">
                <a:pos x="2215" y="1414"/>
              </a:cxn>
              <a:cxn ang="0">
                <a:pos x="2269" y="1524"/>
              </a:cxn>
              <a:cxn ang="0">
                <a:pos x="2051" y="1376"/>
              </a:cxn>
              <a:cxn ang="0">
                <a:pos x="1993" y="1416"/>
              </a:cxn>
              <a:cxn ang="0">
                <a:pos x="1915" y="918"/>
              </a:cxn>
              <a:cxn ang="0">
                <a:pos x="1677" y="1126"/>
              </a:cxn>
              <a:cxn ang="0">
                <a:pos x="1815" y="1554"/>
              </a:cxn>
              <a:cxn ang="0">
                <a:pos x="1995" y="1866"/>
              </a:cxn>
              <a:cxn ang="0">
                <a:pos x="1997" y="2076"/>
              </a:cxn>
              <a:cxn ang="0">
                <a:pos x="1869" y="2162"/>
              </a:cxn>
              <a:cxn ang="0">
                <a:pos x="1915" y="2046"/>
              </a:cxn>
              <a:cxn ang="0">
                <a:pos x="1715" y="1658"/>
              </a:cxn>
              <a:cxn ang="0">
                <a:pos x="1443" y="1534"/>
              </a:cxn>
              <a:cxn ang="0">
                <a:pos x="1623" y="1910"/>
              </a:cxn>
              <a:cxn ang="0">
                <a:pos x="1455" y="2046"/>
              </a:cxn>
              <a:cxn ang="0">
                <a:pos x="1519" y="1978"/>
              </a:cxn>
              <a:cxn ang="0">
                <a:pos x="1475" y="1694"/>
              </a:cxn>
              <a:cxn ang="0">
                <a:pos x="1157" y="1456"/>
              </a:cxn>
              <a:cxn ang="0">
                <a:pos x="807" y="1414"/>
              </a:cxn>
              <a:cxn ang="0">
                <a:pos x="665" y="1214"/>
              </a:cxn>
              <a:cxn ang="0">
                <a:pos x="541" y="1274"/>
              </a:cxn>
              <a:cxn ang="0">
                <a:pos x="359" y="1318"/>
              </a:cxn>
              <a:cxn ang="0">
                <a:pos x="523" y="1494"/>
              </a:cxn>
              <a:cxn ang="0">
                <a:pos x="575" y="1630"/>
              </a:cxn>
              <a:cxn ang="0">
                <a:pos x="429" y="1566"/>
              </a:cxn>
              <a:cxn ang="0">
                <a:pos x="311" y="1336"/>
              </a:cxn>
              <a:cxn ang="0">
                <a:pos x="255" y="1058"/>
              </a:cxn>
              <a:cxn ang="0">
                <a:pos x="503" y="1090"/>
              </a:cxn>
              <a:cxn ang="0">
                <a:pos x="253" y="1030"/>
              </a:cxn>
              <a:cxn ang="0">
                <a:pos x="135" y="1170"/>
              </a:cxn>
              <a:cxn ang="0">
                <a:pos x="129" y="1330"/>
              </a:cxn>
              <a:cxn ang="0">
                <a:pos x="55" y="1282"/>
              </a:cxn>
              <a:cxn ang="0">
                <a:pos x="155" y="1014"/>
              </a:cxn>
              <a:cxn ang="0">
                <a:pos x="303" y="884"/>
              </a:cxn>
              <a:cxn ang="0">
                <a:pos x="459" y="978"/>
              </a:cxn>
              <a:cxn ang="0">
                <a:pos x="589" y="694"/>
              </a:cxn>
              <a:cxn ang="0">
                <a:pos x="715" y="362"/>
              </a:cxn>
              <a:cxn ang="0">
                <a:pos x="613" y="536"/>
              </a:cxn>
              <a:cxn ang="0">
                <a:pos x="519" y="664"/>
              </a:cxn>
              <a:cxn ang="0">
                <a:pos x="485" y="678"/>
              </a:cxn>
              <a:cxn ang="0">
                <a:pos x="455" y="246"/>
              </a:cxn>
            </a:cxnLst>
            <a:rect l="0" t="0" r="r" b="b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grpSp>
        <p:nvGrpSpPr>
          <p:cNvPr id="552966" name="Group 6"/>
          <p:cNvGrpSpPr>
            <a:grpSpLocks/>
          </p:cNvGrpSpPr>
          <p:nvPr/>
        </p:nvGrpSpPr>
        <p:grpSpPr bwMode="auto">
          <a:xfrm>
            <a:off x="2411413" y="2392363"/>
            <a:ext cx="4425950" cy="2282825"/>
            <a:chOff x="381" y="1741"/>
            <a:chExt cx="2295" cy="1246"/>
          </a:xfrm>
        </p:grpSpPr>
        <p:sp>
          <p:nvSpPr>
            <p:cNvPr id="552967" name="Freeform 7"/>
            <p:cNvSpPr>
              <a:spLocks/>
            </p:cNvSpPr>
            <p:nvPr/>
          </p:nvSpPr>
          <p:spPr bwMode="auto">
            <a:xfrm flipH="1">
              <a:off x="381" y="1741"/>
              <a:ext cx="2271" cy="1246"/>
            </a:xfrm>
            <a:custGeom>
              <a:avLst/>
              <a:gdLst/>
              <a:ahLst/>
              <a:cxnLst>
                <a:cxn ang="0">
                  <a:pos x="1209" y="221"/>
                </a:cxn>
                <a:cxn ang="0">
                  <a:pos x="1437" y="45"/>
                </a:cxn>
                <a:cxn ang="0">
                  <a:pos x="1709" y="49"/>
                </a:cxn>
                <a:cxn ang="0">
                  <a:pos x="1757" y="149"/>
                </a:cxn>
                <a:cxn ang="0">
                  <a:pos x="1837" y="229"/>
                </a:cxn>
                <a:cxn ang="0">
                  <a:pos x="1797" y="313"/>
                </a:cxn>
                <a:cxn ang="0">
                  <a:pos x="1769" y="385"/>
                </a:cxn>
                <a:cxn ang="0">
                  <a:pos x="1697" y="313"/>
                </a:cxn>
                <a:cxn ang="0">
                  <a:pos x="1645" y="377"/>
                </a:cxn>
                <a:cxn ang="0">
                  <a:pos x="1593" y="489"/>
                </a:cxn>
                <a:cxn ang="0">
                  <a:pos x="1573" y="589"/>
                </a:cxn>
                <a:cxn ang="0">
                  <a:pos x="1413" y="725"/>
                </a:cxn>
                <a:cxn ang="0">
                  <a:pos x="1445" y="873"/>
                </a:cxn>
                <a:cxn ang="0">
                  <a:pos x="1517" y="905"/>
                </a:cxn>
                <a:cxn ang="0">
                  <a:pos x="1573" y="961"/>
                </a:cxn>
                <a:cxn ang="0">
                  <a:pos x="1469" y="981"/>
                </a:cxn>
                <a:cxn ang="0">
                  <a:pos x="1393" y="913"/>
                </a:cxn>
                <a:cxn ang="0">
                  <a:pos x="1329" y="817"/>
                </a:cxn>
                <a:cxn ang="0">
                  <a:pos x="1265" y="829"/>
                </a:cxn>
                <a:cxn ang="0">
                  <a:pos x="1301" y="913"/>
                </a:cxn>
                <a:cxn ang="0">
                  <a:pos x="1361" y="961"/>
                </a:cxn>
                <a:cxn ang="0">
                  <a:pos x="1221" y="965"/>
                </a:cxn>
                <a:cxn ang="0">
                  <a:pos x="1205" y="917"/>
                </a:cxn>
                <a:cxn ang="0">
                  <a:pos x="1157" y="829"/>
                </a:cxn>
                <a:cxn ang="0">
                  <a:pos x="1169" y="701"/>
                </a:cxn>
                <a:cxn ang="0">
                  <a:pos x="1005" y="637"/>
                </a:cxn>
                <a:cxn ang="0">
                  <a:pos x="881" y="597"/>
                </a:cxn>
                <a:cxn ang="0">
                  <a:pos x="869" y="625"/>
                </a:cxn>
                <a:cxn ang="0">
                  <a:pos x="745" y="725"/>
                </a:cxn>
                <a:cxn ang="0">
                  <a:pos x="725" y="817"/>
                </a:cxn>
                <a:cxn ang="0">
                  <a:pos x="789" y="901"/>
                </a:cxn>
                <a:cxn ang="0">
                  <a:pos x="853" y="893"/>
                </a:cxn>
                <a:cxn ang="0">
                  <a:pos x="873" y="961"/>
                </a:cxn>
                <a:cxn ang="0">
                  <a:pos x="769" y="945"/>
                </a:cxn>
                <a:cxn ang="0">
                  <a:pos x="665" y="901"/>
                </a:cxn>
                <a:cxn ang="0">
                  <a:pos x="573" y="781"/>
                </a:cxn>
                <a:cxn ang="0">
                  <a:pos x="621" y="709"/>
                </a:cxn>
                <a:cxn ang="0">
                  <a:pos x="641" y="645"/>
                </a:cxn>
                <a:cxn ang="0">
                  <a:pos x="617" y="665"/>
                </a:cxn>
                <a:cxn ang="0">
                  <a:pos x="533" y="725"/>
                </a:cxn>
                <a:cxn ang="0">
                  <a:pos x="481" y="793"/>
                </a:cxn>
                <a:cxn ang="0">
                  <a:pos x="465" y="849"/>
                </a:cxn>
                <a:cxn ang="0">
                  <a:pos x="545" y="913"/>
                </a:cxn>
                <a:cxn ang="0">
                  <a:pos x="585" y="949"/>
                </a:cxn>
                <a:cxn ang="0">
                  <a:pos x="429" y="969"/>
                </a:cxn>
                <a:cxn ang="0">
                  <a:pos x="405" y="925"/>
                </a:cxn>
                <a:cxn ang="0">
                  <a:pos x="373" y="765"/>
                </a:cxn>
                <a:cxn ang="0">
                  <a:pos x="409" y="677"/>
                </a:cxn>
                <a:cxn ang="0">
                  <a:pos x="533" y="573"/>
                </a:cxn>
                <a:cxn ang="0">
                  <a:pos x="501" y="581"/>
                </a:cxn>
                <a:cxn ang="0">
                  <a:pos x="285" y="701"/>
                </a:cxn>
                <a:cxn ang="0">
                  <a:pos x="161" y="641"/>
                </a:cxn>
                <a:cxn ang="0">
                  <a:pos x="57" y="617"/>
                </a:cxn>
                <a:cxn ang="0">
                  <a:pos x="33" y="489"/>
                </a:cxn>
                <a:cxn ang="0">
                  <a:pos x="89" y="485"/>
                </a:cxn>
                <a:cxn ang="0">
                  <a:pos x="173" y="565"/>
                </a:cxn>
                <a:cxn ang="0">
                  <a:pos x="213" y="633"/>
                </a:cxn>
                <a:cxn ang="0">
                  <a:pos x="417" y="585"/>
                </a:cxn>
                <a:cxn ang="0">
                  <a:pos x="485" y="345"/>
                </a:cxn>
                <a:cxn ang="0">
                  <a:pos x="601" y="249"/>
                </a:cxn>
                <a:cxn ang="0">
                  <a:pos x="805" y="233"/>
                </a:cxn>
                <a:cxn ang="0">
                  <a:pos x="1029" y="265"/>
                </a:cxn>
              </a:cxnLst>
              <a:rect l="0" t="0" r="r" b="b"/>
              <a:pathLst>
                <a:path w="1840" h="982">
                  <a:moveTo>
                    <a:pt x="1029" y="265"/>
                  </a:moveTo>
                  <a:cubicBezTo>
                    <a:pt x="1074" y="258"/>
                    <a:pt x="1166" y="240"/>
                    <a:pt x="1209" y="221"/>
                  </a:cubicBezTo>
                  <a:cubicBezTo>
                    <a:pt x="1252" y="202"/>
                    <a:pt x="1247" y="178"/>
                    <a:pt x="1285" y="149"/>
                  </a:cubicBezTo>
                  <a:cubicBezTo>
                    <a:pt x="1323" y="120"/>
                    <a:pt x="1384" y="70"/>
                    <a:pt x="1437" y="45"/>
                  </a:cubicBezTo>
                  <a:cubicBezTo>
                    <a:pt x="1490" y="20"/>
                    <a:pt x="1556" y="0"/>
                    <a:pt x="1601" y="1"/>
                  </a:cubicBezTo>
                  <a:cubicBezTo>
                    <a:pt x="1646" y="2"/>
                    <a:pt x="1692" y="32"/>
                    <a:pt x="1709" y="49"/>
                  </a:cubicBezTo>
                  <a:cubicBezTo>
                    <a:pt x="1726" y="66"/>
                    <a:pt x="1693" y="84"/>
                    <a:pt x="1701" y="101"/>
                  </a:cubicBezTo>
                  <a:cubicBezTo>
                    <a:pt x="1709" y="118"/>
                    <a:pt x="1737" y="132"/>
                    <a:pt x="1757" y="149"/>
                  </a:cubicBezTo>
                  <a:cubicBezTo>
                    <a:pt x="1777" y="166"/>
                    <a:pt x="1808" y="188"/>
                    <a:pt x="1821" y="201"/>
                  </a:cubicBezTo>
                  <a:cubicBezTo>
                    <a:pt x="1834" y="214"/>
                    <a:pt x="1840" y="219"/>
                    <a:pt x="1837" y="229"/>
                  </a:cubicBezTo>
                  <a:cubicBezTo>
                    <a:pt x="1834" y="239"/>
                    <a:pt x="1808" y="247"/>
                    <a:pt x="1801" y="261"/>
                  </a:cubicBezTo>
                  <a:cubicBezTo>
                    <a:pt x="1794" y="275"/>
                    <a:pt x="1798" y="298"/>
                    <a:pt x="1797" y="313"/>
                  </a:cubicBezTo>
                  <a:cubicBezTo>
                    <a:pt x="1796" y="328"/>
                    <a:pt x="1798" y="341"/>
                    <a:pt x="1793" y="353"/>
                  </a:cubicBezTo>
                  <a:cubicBezTo>
                    <a:pt x="1788" y="365"/>
                    <a:pt x="1781" y="389"/>
                    <a:pt x="1769" y="385"/>
                  </a:cubicBezTo>
                  <a:cubicBezTo>
                    <a:pt x="1757" y="381"/>
                    <a:pt x="1733" y="341"/>
                    <a:pt x="1721" y="329"/>
                  </a:cubicBezTo>
                  <a:cubicBezTo>
                    <a:pt x="1709" y="317"/>
                    <a:pt x="1708" y="316"/>
                    <a:pt x="1697" y="313"/>
                  </a:cubicBezTo>
                  <a:cubicBezTo>
                    <a:pt x="1686" y="310"/>
                    <a:pt x="1666" y="298"/>
                    <a:pt x="1657" y="309"/>
                  </a:cubicBezTo>
                  <a:cubicBezTo>
                    <a:pt x="1648" y="320"/>
                    <a:pt x="1649" y="348"/>
                    <a:pt x="1645" y="377"/>
                  </a:cubicBezTo>
                  <a:cubicBezTo>
                    <a:pt x="1641" y="406"/>
                    <a:pt x="1642" y="466"/>
                    <a:pt x="1633" y="485"/>
                  </a:cubicBezTo>
                  <a:cubicBezTo>
                    <a:pt x="1624" y="504"/>
                    <a:pt x="1603" y="479"/>
                    <a:pt x="1593" y="489"/>
                  </a:cubicBezTo>
                  <a:cubicBezTo>
                    <a:pt x="1583" y="499"/>
                    <a:pt x="1576" y="528"/>
                    <a:pt x="1573" y="545"/>
                  </a:cubicBezTo>
                  <a:cubicBezTo>
                    <a:pt x="1570" y="562"/>
                    <a:pt x="1599" y="565"/>
                    <a:pt x="1573" y="589"/>
                  </a:cubicBezTo>
                  <a:cubicBezTo>
                    <a:pt x="1547" y="613"/>
                    <a:pt x="1444" y="666"/>
                    <a:pt x="1417" y="689"/>
                  </a:cubicBezTo>
                  <a:cubicBezTo>
                    <a:pt x="1390" y="712"/>
                    <a:pt x="1412" y="706"/>
                    <a:pt x="1413" y="725"/>
                  </a:cubicBezTo>
                  <a:cubicBezTo>
                    <a:pt x="1414" y="744"/>
                    <a:pt x="1420" y="780"/>
                    <a:pt x="1425" y="805"/>
                  </a:cubicBezTo>
                  <a:cubicBezTo>
                    <a:pt x="1430" y="830"/>
                    <a:pt x="1435" y="855"/>
                    <a:pt x="1445" y="873"/>
                  </a:cubicBezTo>
                  <a:cubicBezTo>
                    <a:pt x="1455" y="891"/>
                    <a:pt x="1473" y="908"/>
                    <a:pt x="1485" y="913"/>
                  </a:cubicBezTo>
                  <a:cubicBezTo>
                    <a:pt x="1497" y="918"/>
                    <a:pt x="1506" y="900"/>
                    <a:pt x="1517" y="905"/>
                  </a:cubicBezTo>
                  <a:cubicBezTo>
                    <a:pt x="1528" y="910"/>
                    <a:pt x="1540" y="936"/>
                    <a:pt x="1549" y="945"/>
                  </a:cubicBezTo>
                  <a:cubicBezTo>
                    <a:pt x="1558" y="954"/>
                    <a:pt x="1572" y="956"/>
                    <a:pt x="1573" y="961"/>
                  </a:cubicBezTo>
                  <a:cubicBezTo>
                    <a:pt x="1574" y="966"/>
                    <a:pt x="1570" y="974"/>
                    <a:pt x="1553" y="977"/>
                  </a:cubicBezTo>
                  <a:cubicBezTo>
                    <a:pt x="1536" y="980"/>
                    <a:pt x="1493" y="982"/>
                    <a:pt x="1469" y="981"/>
                  </a:cubicBezTo>
                  <a:cubicBezTo>
                    <a:pt x="1445" y="980"/>
                    <a:pt x="1422" y="980"/>
                    <a:pt x="1409" y="969"/>
                  </a:cubicBezTo>
                  <a:cubicBezTo>
                    <a:pt x="1396" y="958"/>
                    <a:pt x="1402" y="924"/>
                    <a:pt x="1393" y="913"/>
                  </a:cubicBezTo>
                  <a:cubicBezTo>
                    <a:pt x="1384" y="902"/>
                    <a:pt x="1364" y="921"/>
                    <a:pt x="1353" y="905"/>
                  </a:cubicBezTo>
                  <a:cubicBezTo>
                    <a:pt x="1342" y="889"/>
                    <a:pt x="1339" y="842"/>
                    <a:pt x="1329" y="817"/>
                  </a:cubicBezTo>
                  <a:cubicBezTo>
                    <a:pt x="1319" y="792"/>
                    <a:pt x="1304" y="755"/>
                    <a:pt x="1293" y="757"/>
                  </a:cubicBezTo>
                  <a:cubicBezTo>
                    <a:pt x="1282" y="759"/>
                    <a:pt x="1268" y="808"/>
                    <a:pt x="1265" y="829"/>
                  </a:cubicBezTo>
                  <a:cubicBezTo>
                    <a:pt x="1262" y="850"/>
                    <a:pt x="1267" y="871"/>
                    <a:pt x="1273" y="885"/>
                  </a:cubicBezTo>
                  <a:cubicBezTo>
                    <a:pt x="1279" y="899"/>
                    <a:pt x="1292" y="908"/>
                    <a:pt x="1301" y="913"/>
                  </a:cubicBezTo>
                  <a:cubicBezTo>
                    <a:pt x="1310" y="918"/>
                    <a:pt x="1319" y="909"/>
                    <a:pt x="1329" y="917"/>
                  </a:cubicBezTo>
                  <a:cubicBezTo>
                    <a:pt x="1339" y="925"/>
                    <a:pt x="1367" y="952"/>
                    <a:pt x="1361" y="961"/>
                  </a:cubicBezTo>
                  <a:cubicBezTo>
                    <a:pt x="1355" y="970"/>
                    <a:pt x="1316" y="972"/>
                    <a:pt x="1293" y="973"/>
                  </a:cubicBezTo>
                  <a:cubicBezTo>
                    <a:pt x="1270" y="974"/>
                    <a:pt x="1236" y="970"/>
                    <a:pt x="1221" y="965"/>
                  </a:cubicBezTo>
                  <a:cubicBezTo>
                    <a:pt x="1206" y="960"/>
                    <a:pt x="1204" y="953"/>
                    <a:pt x="1201" y="945"/>
                  </a:cubicBezTo>
                  <a:cubicBezTo>
                    <a:pt x="1198" y="937"/>
                    <a:pt x="1210" y="925"/>
                    <a:pt x="1205" y="917"/>
                  </a:cubicBezTo>
                  <a:cubicBezTo>
                    <a:pt x="1200" y="909"/>
                    <a:pt x="1177" y="912"/>
                    <a:pt x="1169" y="897"/>
                  </a:cubicBezTo>
                  <a:cubicBezTo>
                    <a:pt x="1161" y="882"/>
                    <a:pt x="1156" y="852"/>
                    <a:pt x="1157" y="829"/>
                  </a:cubicBezTo>
                  <a:cubicBezTo>
                    <a:pt x="1158" y="806"/>
                    <a:pt x="1171" y="778"/>
                    <a:pt x="1173" y="757"/>
                  </a:cubicBezTo>
                  <a:cubicBezTo>
                    <a:pt x="1175" y="736"/>
                    <a:pt x="1178" y="713"/>
                    <a:pt x="1169" y="701"/>
                  </a:cubicBezTo>
                  <a:cubicBezTo>
                    <a:pt x="1160" y="689"/>
                    <a:pt x="1148" y="696"/>
                    <a:pt x="1121" y="685"/>
                  </a:cubicBezTo>
                  <a:cubicBezTo>
                    <a:pt x="1094" y="674"/>
                    <a:pt x="1038" y="650"/>
                    <a:pt x="1005" y="637"/>
                  </a:cubicBezTo>
                  <a:cubicBezTo>
                    <a:pt x="972" y="624"/>
                    <a:pt x="946" y="612"/>
                    <a:pt x="925" y="605"/>
                  </a:cubicBezTo>
                  <a:cubicBezTo>
                    <a:pt x="904" y="598"/>
                    <a:pt x="892" y="599"/>
                    <a:pt x="881" y="597"/>
                  </a:cubicBezTo>
                  <a:cubicBezTo>
                    <a:pt x="870" y="595"/>
                    <a:pt x="859" y="588"/>
                    <a:pt x="857" y="593"/>
                  </a:cubicBezTo>
                  <a:cubicBezTo>
                    <a:pt x="855" y="598"/>
                    <a:pt x="874" y="615"/>
                    <a:pt x="869" y="625"/>
                  </a:cubicBezTo>
                  <a:cubicBezTo>
                    <a:pt x="864" y="635"/>
                    <a:pt x="850" y="636"/>
                    <a:pt x="829" y="653"/>
                  </a:cubicBezTo>
                  <a:cubicBezTo>
                    <a:pt x="808" y="670"/>
                    <a:pt x="765" y="707"/>
                    <a:pt x="745" y="725"/>
                  </a:cubicBezTo>
                  <a:cubicBezTo>
                    <a:pt x="725" y="743"/>
                    <a:pt x="712" y="746"/>
                    <a:pt x="709" y="761"/>
                  </a:cubicBezTo>
                  <a:cubicBezTo>
                    <a:pt x="706" y="776"/>
                    <a:pt x="716" y="802"/>
                    <a:pt x="725" y="817"/>
                  </a:cubicBezTo>
                  <a:cubicBezTo>
                    <a:pt x="734" y="832"/>
                    <a:pt x="754" y="835"/>
                    <a:pt x="765" y="849"/>
                  </a:cubicBezTo>
                  <a:cubicBezTo>
                    <a:pt x="776" y="863"/>
                    <a:pt x="781" y="890"/>
                    <a:pt x="789" y="901"/>
                  </a:cubicBezTo>
                  <a:cubicBezTo>
                    <a:pt x="797" y="912"/>
                    <a:pt x="802" y="914"/>
                    <a:pt x="813" y="913"/>
                  </a:cubicBezTo>
                  <a:cubicBezTo>
                    <a:pt x="824" y="912"/>
                    <a:pt x="844" y="890"/>
                    <a:pt x="853" y="893"/>
                  </a:cubicBezTo>
                  <a:cubicBezTo>
                    <a:pt x="862" y="896"/>
                    <a:pt x="866" y="922"/>
                    <a:pt x="869" y="933"/>
                  </a:cubicBezTo>
                  <a:cubicBezTo>
                    <a:pt x="872" y="944"/>
                    <a:pt x="884" y="956"/>
                    <a:pt x="873" y="961"/>
                  </a:cubicBezTo>
                  <a:cubicBezTo>
                    <a:pt x="862" y="966"/>
                    <a:pt x="822" y="964"/>
                    <a:pt x="805" y="961"/>
                  </a:cubicBezTo>
                  <a:cubicBezTo>
                    <a:pt x="788" y="958"/>
                    <a:pt x="782" y="944"/>
                    <a:pt x="769" y="945"/>
                  </a:cubicBezTo>
                  <a:cubicBezTo>
                    <a:pt x="756" y="946"/>
                    <a:pt x="742" y="976"/>
                    <a:pt x="725" y="969"/>
                  </a:cubicBezTo>
                  <a:cubicBezTo>
                    <a:pt x="708" y="962"/>
                    <a:pt x="681" y="924"/>
                    <a:pt x="665" y="901"/>
                  </a:cubicBezTo>
                  <a:cubicBezTo>
                    <a:pt x="649" y="878"/>
                    <a:pt x="644" y="853"/>
                    <a:pt x="629" y="833"/>
                  </a:cubicBezTo>
                  <a:cubicBezTo>
                    <a:pt x="614" y="813"/>
                    <a:pt x="580" y="796"/>
                    <a:pt x="573" y="781"/>
                  </a:cubicBezTo>
                  <a:cubicBezTo>
                    <a:pt x="566" y="766"/>
                    <a:pt x="581" y="753"/>
                    <a:pt x="589" y="741"/>
                  </a:cubicBezTo>
                  <a:cubicBezTo>
                    <a:pt x="597" y="729"/>
                    <a:pt x="609" y="716"/>
                    <a:pt x="621" y="709"/>
                  </a:cubicBezTo>
                  <a:cubicBezTo>
                    <a:pt x="633" y="702"/>
                    <a:pt x="658" y="708"/>
                    <a:pt x="661" y="697"/>
                  </a:cubicBezTo>
                  <a:cubicBezTo>
                    <a:pt x="664" y="686"/>
                    <a:pt x="646" y="660"/>
                    <a:pt x="641" y="645"/>
                  </a:cubicBezTo>
                  <a:cubicBezTo>
                    <a:pt x="636" y="630"/>
                    <a:pt x="637" y="602"/>
                    <a:pt x="633" y="605"/>
                  </a:cubicBezTo>
                  <a:cubicBezTo>
                    <a:pt x="629" y="608"/>
                    <a:pt x="622" y="649"/>
                    <a:pt x="617" y="665"/>
                  </a:cubicBezTo>
                  <a:cubicBezTo>
                    <a:pt x="612" y="681"/>
                    <a:pt x="615" y="691"/>
                    <a:pt x="601" y="701"/>
                  </a:cubicBezTo>
                  <a:cubicBezTo>
                    <a:pt x="587" y="711"/>
                    <a:pt x="550" y="718"/>
                    <a:pt x="533" y="725"/>
                  </a:cubicBezTo>
                  <a:cubicBezTo>
                    <a:pt x="516" y="732"/>
                    <a:pt x="506" y="734"/>
                    <a:pt x="497" y="745"/>
                  </a:cubicBezTo>
                  <a:cubicBezTo>
                    <a:pt x="488" y="756"/>
                    <a:pt x="483" y="778"/>
                    <a:pt x="481" y="793"/>
                  </a:cubicBezTo>
                  <a:cubicBezTo>
                    <a:pt x="479" y="808"/>
                    <a:pt x="488" y="824"/>
                    <a:pt x="485" y="833"/>
                  </a:cubicBezTo>
                  <a:cubicBezTo>
                    <a:pt x="482" y="842"/>
                    <a:pt x="462" y="837"/>
                    <a:pt x="465" y="849"/>
                  </a:cubicBezTo>
                  <a:cubicBezTo>
                    <a:pt x="468" y="861"/>
                    <a:pt x="492" y="894"/>
                    <a:pt x="505" y="905"/>
                  </a:cubicBezTo>
                  <a:cubicBezTo>
                    <a:pt x="518" y="916"/>
                    <a:pt x="534" y="911"/>
                    <a:pt x="545" y="913"/>
                  </a:cubicBezTo>
                  <a:cubicBezTo>
                    <a:pt x="556" y="915"/>
                    <a:pt x="566" y="911"/>
                    <a:pt x="573" y="917"/>
                  </a:cubicBezTo>
                  <a:cubicBezTo>
                    <a:pt x="580" y="923"/>
                    <a:pt x="594" y="940"/>
                    <a:pt x="585" y="949"/>
                  </a:cubicBezTo>
                  <a:cubicBezTo>
                    <a:pt x="576" y="958"/>
                    <a:pt x="543" y="966"/>
                    <a:pt x="517" y="969"/>
                  </a:cubicBezTo>
                  <a:cubicBezTo>
                    <a:pt x="491" y="972"/>
                    <a:pt x="450" y="972"/>
                    <a:pt x="429" y="969"/>
                  </a:cubicBezTo>
                  <a:cubicBezTo>
                    <a:pt x="408" y="966"/>
                    <a:pt x="393" y="960"/>
                    <a:pt x="389" y="953"/>
                  </a:cubicBezTo>
                  <a:cubicBezTo>
                    <a:pt x="385" y="946"/>
                    <a:pt x="408" y="936"/>
                    <a:pt x="405" y="925"/>
                  </a:cubicBezTo>
                  <a:cubicBezTo>
                    <a:pt x="402" y="914"/>
                    <a:pt x="374" y="916"/>
                    <a:pt x="369" y="889"/>
                  </a:cubicBezTo>
                  <a:cubicBezTo>
                    <a:pt x="364" y="862"/>
                    <a:pt x="371" y="795"/>
                    <a:pt x="373" y="765"/>
                  </a:cubicBezTo>
                  <a:cubicBezTo>
                    <a:pt x="375" y="735"/>
                    <a:pt x="375" y="724"/>
                    <a:pt x="381" y="709"/>
                  </a:cubicBezTo>
                  <a:cubicBezTo>
                    <a:pt x="387" y="694"/>
                    <a:pt x="390" y="690"/>
                    <a:pt x="409" y="677"/>
                  </a:cubicBezTo>
                  <a:cubicBezTo>
                    <a:pt x="428" y="664"/>
                    <a:pt x="472" y="650"/>
                    <a:pt x="493" y="633"/>
                  </a:cubicBezTo>
                  <a:cubicBezTo>
                    <a:pt x="514" y="616"/>
                    <a:pt x="528" y="596"/>
                    <a:pt x="533" y="573"/>
                  </a:cubicBezTo>
                  <a:cubicBezTo>
                    <a:pt x="538" y="550"/>
                    <a:pt x="530" y="496"/>
                    <a:pt x="525" y="497"/>
                  </a:cubicBezTo>
                  <a:cubicBezTo>
                    <a:pt x="520" y="498"/>
                    <a:pt x="518" y="556"/>
                    <a:pt x="501" y="581"/>
                  </a:cubicBezTo>
                  <a:cubicBezTo>
                    <a:pt x="484" y="606"/>
                    <a:pt x="457" y="625"/>
                    <a:pt x="421" y="645"/>
                  </a:cubicBezTo>
                  <a:cubicBezTo>
                    <a:pt x="385" y="665"/>
                    <a:pt x="324" y="695"/>
                    <a:pt x="285" y="701"/>
                  </a:cubicBezTo>
                  <a:cubicBezTo>
                    <a:pt x="246" y="707"/>
                    <a:pt x="206" y="691"/>
                    <a:pt x="185" y="681"/>
                  </a:cubicBezTo>
                  <a:cubicBezTo>
                    <a:pt x="164" y="671"/>
                    <a:pt x="174" y="647"/>
                    <a:pt x="161" y="641"/>
                  </a:cubicBezTo>
                  <a:cubicBezTo>
                    <a:pt x="148" y="635"/>
                    <a:pt x="122" y="649"/>
                    <a:pt x="105" y="645"/>
                  </a:cubicBezTo>
                  <a:cubicBezTo>
                    <a:pt x="88" y="641"/>
                    <a:pt x="68" y="632"/>
                    <a:pt x="57" y="617"/>
                  </a:cubicBezTo>
                  <a:cubicBezTo>
                    <a:pt x="46" y="602"/>
                    <a:pt x="41" y="578"/>
                    <a:pt x="37" y="557"/>
                  </a:cubicBezTo>
                  <a:cubicBezTo>
                    <a:pt x="33" y="536"/>
                    <a:pt x="38" y="508"/>
                    <a:pt x="33" y="489"/>
                  </a:cubicBezTo>
                  <a:cubicBezTo>
                    <a:pt x="28" y="470"/>
                    <a:pt x="0" y="442"/>
                    <a:pt x="9" y="441"/>
                  </a:cubicBezTo>
                  <a:cubicBezTo>
                    <a:pt x="18" y="440"/>
                    <a:pt x="65" y="473"/>
                    <a:pt x="89" y="485"/>
                  </a:cubicBezTo>
                  <a:cubicBezTo>
                    <a:pt x="113" y="497"/>
                    <a:pt x="139" y="500"/>
                    <a:pt x="153" y="513"/>
                  </a:cubicBezTo>
                  <a:cubicBezTo>
                    <a:pt x="167" y="526"/>
                    <a:pt x="175" y="553"/>
                    <a:pt x="173" y="565"/>
                  </a:cubicBezTo>
                  <a:cubicBezTo>
                    <a:pt x="171" y="577"/>
                    <a:pt x="134" y="574"/>
                    <a:pt x="141" y="585"/>
                  </a:cubicBezTo>
                  <a:cubicBezTo>
                    <a:pt x="148" y="596"/>
                    <a:pt x="187" y="623"/>
                    <a:pt x="213" y="633"/>
                  </a:cubicBezTo>
                  <a:cubicBezTo>
                    <a:pt x="239" y="643"/>
                    <a:pt x="263" y="653"/>
                    <a:pt x="297" y="645"/>
                  </a:cubicBezTo>
                  <a:cubicBezTo>
                    <a:pt x="331" y="637"/>
                    <a:pt x="386" y="613"/>
                    <a:pt x="417" y="585"/>
                  </a:cubicBezTo>
                  <a:cubicBezTo>
                    <a:pt x="448" y="557"/>
                    <a:pt x="470" y="517"/>
                    <a:pt x="481" y="477"/>
                  </a:cubicBezTo>
                  <a:cubicBezTo>
                    <a:pt x="492" y="437"/>
                    <a:pt x="479" y="380"/>
                    <a:pt x="485" y="345"/>
                  </a:cubicBezTo>
                  <a:cubicBezTo>
                    <a:pt x="491" y="310"/>
                    <a:pt x="498" y="281"/>
                    <a:pt x="517" y="265"/>
                  </a:cubicBezTo>
                  <a:cubicBezTo>
                    <a:pt x="536" y="249"/>
                    <a:pt x="575" y="255"/>
                    <a:pt x="601" y="249"/>
                  </a:cubicBezTo>
                  <a:cubicBezTo>
                    <a:pt x="627" y="243"/>
                    <a:pt x="639" y="232"/>
                    <a:pt x="673" y="229"/>
                  </a:cubicBezTo>
                  <a:cubicBezTo>
                    <a:pt x="707" y="226"/>
                    <a:pt x="760" y="228"/>
                    <a:pt x="805" y="233"/>
                  </a:cubicBezTo>
                  <a:cubicBezTo>
                    <a:pt x="850" y="238"/>
                    <a:pt x="902" y="256"/>
                    <a:pt x="941" y="261"/>
                  </a:cubicBezTo>
                  <a:cubicBezTo>
                    <a:pt x="980" y="266"/>
                    <a:pt x="984" y="272"/>
                    <a:pt x="1029" y="265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rgbClr val="DC0000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2968" name="Oval 8"/>
            <p:cNvSpPr>
              <a:spLocks noChangeArrowheads="1"/>
            </p:cNvSpPr>
            <p:nvPr/>
          </p:nvSpPr>
          <p:spPr bwMode="auto">
            <a:xfrm>
              <a:off x="2598" y="226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69" name="Oval 9"/>
            <p:cNvSpPr>
              <a:spLocks noChangeArrowheads="1"/>
            </p:cNvSpPr>
            <p:nvPr/>
          </p:nvSpPr>
          <p:spPr bwMode="auto">
            <a:xfrm>
              <a:off x="486" y="1758"/>
              <a:ext cx="78" cy="78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2970" name="Line 10"/>
          <p:cNvSpPr>
            <a:spLocks noChangeShapeType="1"/>
          </p:cNvSpPr>
          <p:nvPr/>
        </p:nvSpPr>
        <p:spPr bwMode="auto">
          <a:xfrm flipV="1">
            <a:off x="2700338" y="1484313"/>
            <a:ext cx="215900" cy="865187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2971" name="Line 11"/>
          <p:cNvSpPr>
            <a:spLocks noChangeShapeType="1"/>
          </p:cNvSpPr>
          <p:nvPr/>
        </p:nvSpPr>
        <p:spPr bwMode="auto">
          <a:xfrm flipV="1">
            <a:off x="6491288" y="3502025"/>
            <a:ext cx="312737" cy="1327150"/>
          </a:xfrm>
          <a:prstGeom prst="line">
            <a:avLst/>
          </a:prstGeom>
          <a:noFill/>
          <a:ln w="50800" cap="rnd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3EDC3-EDAD-41BE-8F23-B0DA2CDB0944}" type="slidenum">
              <a:rPr lang="he-IL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Good result:</a:t>
            </a:r>
          </a:p>
        </p:txBody>
      </p:sp>
      <p:sp>
        <p:nvSpPr>
          <p:cNvPr id="553987" name="Oval 3"/>
          <p:cNvSpPr>
            <a:spLocks noChangeArrowheads="1"/>
          </p:cNvSpPr>
          <p:nvPr/>
        </p:nvSpPr>
        <p:spPr bwMode="auto">
          <a:xfrm rot="-2101517">
            <a:off x="7153275" y="3925888"/>
            <a:ext cx="142875" cy="150812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8" name="Oval 4"/>
          <p:cNvSpPr>
            <a:spLocks noChangeArrowheads="1"/>
          </p:cNvSpPr>
          <p:nvPr/>
        </p:nvSpPr>
        <p:spPr bwMode="auto">
          <a:xfrm rot="-2101517">
            <a:off x="2268538" y="2736850"/>
            <a:ext cx="142875" cy="150813"/>
          </a:xfrm>
          <a:prstGeom prst="ellipse">
            <a:avLst/>
          </a:prstGeom>
          <a:solidFill>
            <a:schemeClr val="hlink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89" name="Freeform 5"/>
          <p:cNvSpPr>
            <a:spLocks/>
          </p:cNvSpPr>
          <p:nvPr/>
        </p:nvSpPr>
        <p:spPr bwMode="auto">
          <a:xfrm rot="-1175593">
            <a:off x="2916238" y="2000250"/>
            <a:ext cx="4033837" cy="3784600"/>
          </a:xfrm>
          <a:custGeom>
            <a:avLst/>
            <a:gdLst/>
            <a:ahLst/>
            <a:cxnLst>
              <a:cxn ang="0">
                <a:pos x="467" y="130"/>
              </a:cxn>
              <a:cxn ang="0">
                <a:pos x="611" y="38"/>
              </a:cxn>
              <a:cxn ang="0">
                <a:pos x="683" y="50"/>
              </a:cxn>
              <a:cxn ang="0">
                <a:pos x="751" y="98"/>
              </a:cxn>
              <a:cxn ang="0">
                <a:pos x="893" y="141"/>
              </a:cxn>
              <a:cxn ang="0">
                <a:pos x="799" y="190"/>
              </a:cxn>
              <a:cxn ang="0">
                <a:pos x="1035" y="318"/>
              </a:cxn>
              <a:cxn ang="0">
                <a:pos x="879" y="310"/>
              </a:cxn>
              <a:cxn ang="0">
                <a:pos x="1095" y="466"/>
              </a:cxn>
              <a:cxn ang="0">
                <a:pos x="963" y="438"/>
              </a:cxn>
              <a:cxn ang="0">
                <a:pos x="1055" y="538"/>
              </a:cxn>
              <a:cxn ang="0">
                <a:pos x="1115" y="634"/>
              </a:cxn>
              <a:cxn ang="0">
                <a:pos x="1015" y="630"/>
              </a:cxn>
              <a:cxn ang="0">
                <a:pos x="1091" y="778"/>
              </a:cxn>
              <a:cxn ang="0">
                <a:pos x="1015" y="770"/>
              </a:cxn>
              <a:cxn ang="0">
                <a:pos x="1303" y="992"/>
              </a:cxn>
              <a:cxn ang="0">
                <a:pos x="1643" y="978"/>
              </a:cxn>
              <a:cxn ang="0">
                <a:pos x="2107" y="806"/>
              </a:cxn>
              <a:cxn ang="0">
                <a:pos x="2423" y="1394"/>
              </a:cxn>
              <a:cxn ang="0">
                <a:pos x="2249" y="1314"/>
              </a:cxn>
              <a:cxn ang="0">
                <a:pos x="2445" y="1550"/>
              </a:cxn>
              <a:cxn ang="0">
                <a:pos x="2215" y="1414"/>
              </a:cxn>
              <a:cxn ang="0">
                <a:pos x="2269" y="1524"/>
              </a:cxn>
              <a:cxn ang="0">
                <a:pos x="2051" y="1376"/>
              </a:cxn>
              <a:cxn ang="0">
                <a:pos x="1993" y="1416"/>
              </a:cxn>
              <a:cxn ang="0">
                <a:pos x="1915" y="918"/>
              </a:cxn>
              <a:cxn ang="0">
                <a:pos x="1677" y="1126"/>
              </a:cxn>
              <a:cxn ang="0">
                <a:pos x="1815" y="1554"/>
              </a:cxn>
              <a:cxn ang="0">
                <a:pos x="1995" y="1866"/>
              </a:cxn>
              <a:cxn ang="0">
                <a:pos x="1997" y="2076"/>
              </a:cxn>
              <a:cxn ang="0">
                <a:pos x="1869" y="2162"/>
              </a:cxn>
              <a:cxn ang="0">
                <a:pos x="1915" y="2046"/>
              </a:cxn>
              <a:cxn ang="0">
                <a:pos x="1715" y="1658"/>
              </a:cxn>
              <a:cxn ang="0">
                <a:pos x="1443" y="1534"/>
              </a:cxn>
              <a:cxn ang="0">
                <a:pos x="1623" y="1910"/>
              </a:cxn>
              <a:cxn ang="0">
                <a:pos x="1455" y="2046"/>
              </a:cxn>
              <a:cxn ang="0">
                <a:pos x="1519" y="1978"/>
              </a:cxn>
              <a:cxn ang="0">
                <a:pos x="1475" y="1694"/>
              </a:cxn>
              <a:cxn ang="0">
                <a:pos x="1157" y="1456"/>
              </a:cxn>
              <a:cxn ang="0">
                <a:pos x="807" y="1414"/>
              </a:cxn>
              <a:cxn ang="0">
                <a:pos x="665" y="1214"/>
              </a:cxn>
              <a:cxn ang="0">
                <a:pos x="541" y="1274"/>
              </a:cxn>
              <a:cxn ang="0">
                <a:pos x="359" y="1318"/>
              </a:cxn>
              <a:cxn ang="0">
                <a:pos x="523" y="1494"/>
              </a:cxn>
              <a:cxn ang="0">
                <a:pos x="575" y="1630"/>
              </a:cxn>
              <a:cxn ang="0">
                <a:pos x="429" y="1566"/>
              </a:cxn>
              <a:cxn ang="0">
                <a:pos x="311" y="1336"/>
              </a:cxn>
              <a:cxn ang="0">
                <a:pos x="255" y="1058"/>
              </a:cxn>
              <a:cxn ang="0">
                <a:pos x="503" y="1090"/>
              </a:cxn>
              <a:cxn ang="0">
                <a:pos x="253" y="1030"/>
              </a:cxn>
              <a:cxn ang="0">
                <a:pos x="135" y="1170"/>
              </a:cxn>
              <a:cxn ang="0">
                <a:pos x="129" y="1330"/>
              </a:cxn>
              <a:cxn ang="0">
                <a:pos x="55" y="1282"/>
              </a:cxn>
              <a:cxn ang="0">
                <a:pos x="155" y="1014"/>
              </a:cxn>
              <a:cxn ang="0">
                <a:pos x="303" y="884"/>
              </a:cxn>
              <a:cxn ang="0">
                <a:pos x="459" y="978"/>
              </a:cxn>
              <a:cxn ang="0">
                <a:pos x="589" y="694"/>
              </a:cxn>
              <a:cxn ang="0">
                <a:pos x="715" y="362"/>
              </a:cxn>
              <a:cxn ang="0">
                <a:pos x="613" y="536"/>
              </a:cxn>
              <a:cxn ang="0">
                <a:pos x="519" y="664"/>
              </a:cxn>
              <a:cxn ang="0">
                <a:pos x="485" y="678"/>
              </a:cxn>
              <a:cxn ang="0">
                <a:pos x="455" y="246"/>
              </a:cxn>
            </a:cxnLst>
            <a:rect l="0" t="0" r="r" b="b"/>
            <a:pathLst>
              <a:path w="2447" h="2169">
                <a:moveTo>
                  <a:pt x="19" y="6"/>
                </a:moveTo>
                <a:cubicBezTo>
                  <a:pt x="41" y="0"/>
                  <a:pt x="216" y="52"/>
                  <a:pt x="281" y="69"/>
                </a:cubicBezTo>
                <a:cubicBezTo>
                  <a:pt x="346" y="86"/>
                  <a:pt x="376" y="100"/>
                  <a:pt x="407" y="110"/>
                </a:cubicBezTo>
                <a:cubicBezTo>
                  <a:pt x="438" y="120"/>
                  <a:pt x="452" y="126"/>
                  <a:pt x="467" y="130"/>
                </a:cubicBezTo>
                <a:cubicBezTo>
                  <a:pt x="482" y="134"/>
                  <a:pt x="487" y="145"/>
                  <a:pt x="495" y="134"/>
                </a:cubicBezTo>
                <a:cubicBezTo>
                  <a:pt x="503" y="123"/>
                  <a:pt x="504" y="82"/>
                  <a:pt x="515" y="66"/>
                </a:cubicBezTo>
                <a:cubicBezTo>
                  <a:pt x="526" y="50"/>
                  <a:pt x="543" y="43"/>
                  <a:pt x="559" y="38"/>
                </a:cubicBezTo>
                <a:cubicBezTo>
                  <a:pt x="575" y="33"/>
                  <a:pt x="609" y="33"/>
                  <a:pt x="611" y="38"/>
                </a:cubicBezTo>
                <a:cubicBezTo>
                  <a:pt x="613" y="43"/>
                  <a:pt x="581" y="55"/>
                  <a:pt x="571" y="66"/>
                </a:cubicBezTo>
                <a:cubicBezTo>
                  <a:pt x="561" y="77"/>
                  <a:pt x="544" y="103"/>
                  <a:pt x="548" y="105"/>
                </a:cubicBezTo>
                <a:cubicBezTo>
                  <a:pt x="552" y="107"/>
                  <a:pt x="573" y="87"/>
                  <a:pt x="595" y="78"/>
                </a:cubicBezTo>
                <a:cubicBezTo>
                  <a:pt x="617" y="69"/>
                  <a:pt x="652" y="51"/>
                  <a:pt x="683" y="50"/>
                </a:cubicBezTo>
                <a:cubicBezTo>
                  <a:pt x="714" y="49"/>
                  <a:pt x="756" y="61"/>
                  <a:pt x="779" y="70"/>
                </a:cubicBezTo>
                <a:cubicBezTo>
                  <a:pt x="802" y="79"/>
                  <a:pt x="818" y="97"/>
                  <a:pt x="819" y="102"/>
                </a:cubicBezTo>
                <a:cubicBezTo>
                  <a:pt x="820" y="107"/>
                  <a:pt x="794" y="99"/>
                  <a:pt x="783" y="98"/>
                </a:cubicBezTo>
                <a:cubicBezTo>
                  <a:pt x="772" y="97"/>
                  <a:pt x="763" y="93"/>
                  <a:pt x="751" y="98"/>
                </a:cubicBezTo>
                <a:cubicBezTo>
                  <a:pt x="739" y="103"/>
                  <a:pt x="712" y="121"/>
                  <a:pt x="711" y="126"/>
                </a:cubicBezTo>
                <a:cubicBezTo>
                  <a:pt x="710" y="131"/>
                  <a:pt x="725" y="127"/>
                  <a:pt x="743" y="126"/>
                </a:cubicBezTo>
                <a:cubicBezTo>
                  <a:pt x="761" y="125"/>
                  <a:pt x="794" y="116"/>
                  <a:pt x="819" y="118"/>
                </a:cubicBezTo>
                <a:cubicBezTo>
                  <a:pt x="844" y="120"/>
                  <a:pt x="869" y="127"/>
                  <a:pt x="893" y="141"/>
                </a:cubicBezTo>
                <a:cubicBezTo>
                  <a:pt x="917" y="155"/>
                  <a:pt x="959" y="195"/>
                  <a:pt x="963" y="202"/>
                </a:cubicBezTo>
                <a:cubicBezTo>
                  <a:pt x="967" y="209"/>
                  <a:pt x="934" y="191"/>
                  <a:pt x="915" y="186"/>
                </a:cubicBezTo>
                <a:cubicBezTo>
                  <a:pt x="896" y="181"/>
                  <a:pt x="870" y="173"/>
                  <a:pt x="851" y="174"/>
                </a:cubicBezTo>
                <a:cubicBezTo>
                  <a:pt x="832" y="175"/>
                  <a:pt x="802" y="183"/>
                  <a:pt x="799" y="190"/>
                </a:cubicBezTo>
                <a:cubicBezTo>
                  <a:pt x="796" y="197"/>
                  <a:pt x="810" y="208"/>
                  <a:pt x="831" y="214"/>
                </a:cubicBezTo>
                <a:cubicBezTo>
                  <a:pt x="852" y="220"/>
                  <a:pt x="895" y="219"/>
                  <a:pt x="923" y="226"/>
                </a:cubicBezTo>
                <a:cubicBezTo>
                  <a:pt x="951" y="233"/>
                  <a:pt x="980" y="243"/>
                  <a:pt x="999" y="258"/>
                </a:cubicBezTo>
                <a:cubicBezTo>
                  <a:pt x="1018" y="273"/>
                  <a:pt x="1028" y="300"/>
                  <a:pt x="1035" y="318"/>
                </a:cubicBezTo>
                <a:cubicBezTo>
                  <a:pt x="1042" y="336"/>
                  <a:pt x="1044" y="365"/>
                  <a:pt x="1039" y="366"/>
                </a:cubicBezTo>
                <a:cubicBezTo>
                  <a:pt x="1034" y="367"/>
                  <a:pt x="1023" y="337"/>
                  <a:pt x="1007" y="326"/>
                </a:cubicBezTo>
                <a:cubicBezTo>
                  <a:pt x="991" y="315"/>
                  <a:pt x="964" y="305"/>
                  <a:pt x="943" y="302"/>
                </a:cubicBezTo>
                <a:cubicBezTo>
                  <a:pt x="922" y="299"/>
                  <a:pt x="878" y="304"/>
                  <a:pt x="879" y="310"/>
                </a:cubicBezTo>
                <a:cubicBezTo>
                  <a:pt x="880" y="316"/>
                  <a:pt x="928" y="330"/>
                  <a:pt x="947" y="338"/>
                </a:cubicBezTo>
                <a:cubicBezTo>
                  <a:pt x="966" y="346"/>
                  <a:pt x="972" y="348"/>
                  <a:pt x="991" y="360"/>
                </a:cubicBezTo>
                <a:cubicBezTo>
                  <a:pt x="1010" y="372"/>
                  <a:pt x="1046" y="392"/>
                  <a:pt x="1063" y="410"/>
                </a:cubicBezTo>
                <a:cubicBezTo>
                  <a:pt x="1080" y="428"/>
                  <a:pt x="1097" y="461"/>
                  <a:pt x="1095" y="466"/>
                </a:cubicBezTo>
                <a:cubicBezTo>
                  <a:pt x="1093" y="471"/>
                  <a:pt x="1072" y="450"/>
                  <a:pt x="1051" y="442"/>
                </a:cubicBezTo>
                <a:cubicBezTo>
                  <a:pt x="1030" y="434"/>
                  <a:pt x="992" y="421"/>
                  <a:pt x="969" y="418"/>
                </a:cubicBezTo>
                <a:cubicBezTo>
                  <a:pt x="946" y="415"/>
                  <a:pt x="912" y="419"/>
                  <a:pt x="911" y="422"/>
                </a:cubicBezTo>
                <a:cubicBezTo>
                  <a:pt x="910" y="425"/>
                  <a:pt x="942" y="429"/>
                  <a:pt x="963" y="438"/>
                </a:cubicBezTo>
                <a:cubicBezTo>
                  <a:pt x="984" y="447"/>
                  <a:pt x="1013" y="457"/>
                  <a:pt x="1035" y="474"/>
                </a:cubicBezTo>
                <a:cubicBezTo>
                  <a:pt x="1057" y="491"/>
                  <a:pt x="1084" y="526"/>
                  <a:pt x="1095" y="542"/>
                </a:cubicBezTo>
                <a:cubicBezTo>
                  <a:pt x="1106" y="558"/>
                  <a:pt x="1110" y="571"/>
                  <a:pt x="1103" y="570"/>
                </a:cubicBezTo>
                <a:cubicBezTo>
                  <a:pt x="1096" y="569"/>
                  <a:pt x="1075" y="546"/>
                  <a:pt x="1055" y="538"/>
                </a:cubicBezTo>
                <a:cubicBezTo>
                  <a:pt x="1035" y="530"/>
                  <a:pt x="992" y="521"/>
                  <a:pt x="983" y="522"/>
                </a:cubicBezTo>
                <a:cubicBezTo>
                  <a:pt x="974" y="523"/>
                  <a:pt x="992" y="535"/>
                  <a:pt x="1001" y="542"/>
                </a:cubicBezTo>
                <a:cubicBezTo>
                  <a:pt x="1010" y="549"/>
                  <a:pt x="1016" y="551"/>
                  <a:pt x="1035" y="566"/>
                </a:cubicBezTo>
                <a:cubicBezTo>
                  <a:pt x="1054" y="581"/>
                  <a:pt x="1099" y="611"/>
                  <a:pt x="1115" y="634"/>
                </a:cubicBezTo>
                <a:cubicBezTo>
                  <a:pt x="1131" y="657"/>
                  <a:pt x="1136" y="697"/>
                  <a:pt x="1133" y="702"/>
                </a:cubicBezTo>
                <a:cubicBezTo>
                  <a:pt x="1130" y="707"/>
                  <a:pt x="1113" y="678"/>
                  <a:pt x="1099" y="666"/>
                </a:cubicBezTo>
                <a:cubicBezTo>
                  <a:pt x="1085" y="654"/>
                  <a:pt x="1065" y="636"/>
                  <a:pt x="1051" y="630"/>
                </a:cubicBezTo>
                <a:cubicBezTo>
                  <a:pt x="1037" y="624"/>
                  <a:pt x="1018" y="625"/>
                  <a:pt x="1015" y="630"/>
                </a:cubicBezTo>
                <a:cubicBezTo>
                  <a:pt x="1012" y="635"/>
                  <a:pt x="1018" y="649"/>
                  <a:pt x="1031" y="662"/>
                </a:cubicBezTo>
                <a:cubicBezTo>
                  <a:pt x="1044" y="675"/>
                  <a:pt x="1078" y="687"/>
                  <a:pt x="1095" y="706"/>
                </a:cubicBezTo>
                <a:cubicBezTo>
                  <a:pt x="1112" y="725"/>
                  <a:pt x="1132" y="766"/>
                  <a:pt x="1131" y="778"/>
                </a:cubicBezTo>
                <a:cubicBezTo>
                  <a:pt x="1130" y="790"/>
                  <a:pt x="1092" y="773"/>
                  <a:pt x="1091" y="778"/>
                </a:cubicBezTo>
                <a:cubicBezTo>
                  <a:pt x="1090" y="783"/>
                  <a:pt x="1120" y="793"/>
                  <a:pt x="1127" y="806"/>
                </a:cubicBezTo>
                <a:cubicBezTo>
                  <a:pt x="1134" y="819"/>
                  <a:pt x="1139" y="854"/>
                  <a:pt x="1131" y="856"/>
                </a:cubicBezTo>
                <a:cubicBezTo>
                  <a:pt x="1123" y="858"/>
                  <a:pt x="1098" y="832"/>
                  <a:pt x="1079" y="818"/>
                </a:cubicBezTo>
                <a:cubicBezTo>
                  <a:pt x="1060" y="804"/>
                  <a:pt x="1034" y="781"/>
                  <a:pt x="1015" y="770"/>
                </a:cubicBezTo>
                <a:cubicBezTo>
                  <a:pt x="996" y="759"/>
                  <a:pt x="970" y="744"/>
                  <a:pt x="967" y="750"/>
                </a:cubicBezTo>
                <a:cubicBezTo>
                  <a:pt x="964" y="756"/>
                  <a:pt x="978" y="780"/>
                  <a:pt x="999" y="806"/>
                </a:cubicBezTo>
                <a:cubicBezTo>
                  <a:pt x="1020" y="832"/>
                  <a:pt x="1040" y="875"/>
                  <a:pt x="1091" y="906"/>
                </a:cubicBezTo>
                <a:cubicBezTo>
                  <a:pt x="1142" y="937"/>
                  <a:pt x="1239" y="973"/>
                  <a:pt x="1303" y="992"/>
                </a:cubicBezTo>
                <a:cubicBezTo>
                  <a:pt x="1367" y="1011"/>
                  <a:pt x="1429" y="1010"/>
                  <a:pt x="1473" y="1022"/>
                </a:cubicBezTo>
                <a:cubicBezTo>
                  <a:pt x="1517" y="1034"/>
                  <a:pt x="1543" y="1056"/>
                  <a:pt x="1569" y="1064"/>
                </a:cubicBezTo>
                <a:cubicBezTo>
                  <a:pt x="1595" y="1072"/>
                  <a:pt x="1615" y="1086"/>
                  <a:pt x="1627" y="1072"/>
                </a:cubicBezTo>
                <a:cubicBezTo>
                  <a:pt x="1639" y="1058"/>
                  <a:pt x="1632" y="1010"/>
                  <a:pt x="1643" y="978"/>
                </a:cubicBezTo>
                <a:cubicBezTo>
                  <a:pt x="1654" y="946"/>
                  <a:pt x="1671" y="913"/>
                  <a:pt x="1695" y="882"/>
                </a:cubicBezTo>
                <a:cubicBezTo>
                  <a:pt x="1719" y="851"/>
                  <a:pt x="1745" y="814"/>
                  <a:pt x="1787" y="794"/>
                </a:cubicBezTo>
                <a:cubicBezTo>
                  <a:pt x="1829" y="774"/>
                  <a:pt x="1894" y="760"/>
                  <a:pt x="1947" y="762"/>
                </a:cubicBezTo>
                <a:cubicBezTo>
                  <a:pt x="2000" y="764"/>
                  <a:pt x="2058" y="777"/>
                  <a:pt x="2107" y="806"/>
                </a:cubicBezTo>
                <a:cubicBezTo>
                  <a:pt x="2156" y="835"/>
                  <a:pt x="2205" y="877"/>
                  <a:pt x="2243" y="934"/>
                </a:cubicBezTo>
                <a:cubicBezTo>
                  <a:pt x="2281" y="991"/>
                  <a:pt x="2316" y="1095"/>
                  <a:pt x="2335" y="1150"/>
                </a:cubicBezTo>
                <a:cubicBezTo>
                  <a:pt x="2354" y="1205"/>
                  <a:pt x="2344" y="1225"/>
                  <a:pt x="2359" y="1266"/>
                </a:cubicBezTo>
                <a:cubicBezTo>
                  <a:pt x="2374" y="1307"/>
                  <a:pt x="2428" y="1381"/>
                  <a:pt x="2423" y="1394"/>
                </a:cubicBezTo>
                <a:cubicBezTo>
                  <a:pt x="2418" y="1407"/>
                  <a:pt x="2356" y="1359"/>
                  <a:pt x="2331" y="1342"/>
                </a:cubicBezTo>
                <a:cubicBezTo>
                  <a:pt x="2306" y="1325"/>
                  <a:pt x="2290" y="1311"/>
                  <a:pt x="2275" y="1290"/>
                </a:cubicBezTo>
                <a:cubicBezTo>
                  <a:pt x="2260" y="1269"/>
                  <a:pt x="2247" y="1212"/>
                  <a:pt x="2243" y="1216"/>
                </a:cubicBezTo>
                <a:cubicBezTo>
                  <a:pt x="2239" y="1220"/>
                  <a:pt x="2241" y="1287"/>
                  <a:pt x="2249" y="1314"/>
                </a:cubicBezTo>
                <a:cubicBezTo>
                  <a:pt x="2257" y="1341"/>
                  <a:pt x="2273" y="1355"/>
                  <a:pt x="2291" y="1382"/>
                </a:cubicBezTo>
                <a:cubicBezTo>
                  <a:pt x="2309" y="1409"/>
                  <a:pt x="2339" y="1456"/>
                  <a:pt x="2355" y="1478"/>
                </a:cubicBezTo>
                <a:cubicBezTo>
                  <a:pt x="2371" y="1500"/>
                  <a:pt x="2374" y="1500"/>
                  <a:pt x="2389" y="1512"/>
                </a:cubicBezTo>
                <a:cubicBezTo>
                  <a:pt x="2404" y="1524"/>
                  <a:pt x="2443" y="1542"/>
                  <a:pt x="2445" y="1550"/>
                </a:cubicBezTo>
                <a:cubicBezTo>
                  <a:pt x="2447" y="1558"/>
                  <a:pt x="2420" y="1562"/>
                  <a:pt x="2399" y="1558"/>
                </a:cubicBezTo>
                <a:cubicBezTo>
                  <a:pt x="2378" y="1554"/>
                  <a:pt x="2339" y="1540"/>
                  <a:pt x="2317" y="1526"/>
                </a:cubicBezTo>
                <a:cubicBezTo>
                  <a:pt x="2295" y="1512"/>
                  <a:pt x="2284" y="1493"/>
                  <a:pt x="2267" y="1474"/>
                </a:cubicBezTo>
                <a:cubicBezTo>
                  <a:pt x="2250" y="1455"/>
                  <a:pt x="2226" y="1421"/>
                  <a:pt x="2215" y="1414"/>
                </a:cubicBezTo>
                <a:cubicBezTo>
                  <a:pt x="2204" y="1407"/>
                  <a:pt x="2202" y="1425"/>
                  <a:pt x="2201" y="1434"/>
                </a:cubicBezTo>
                <a:cubicBezTo>
                  <a:pt x="2200" y="1443"/>
                  <a:pt x="2203" y="1455"/>
                  <a:pt x="2209" y="1466"/>
                </a:cubicBezTo>
                <a:cubicBezTo>
                  <a:pt x="2215" y="1477"/>
                  <a:pt x="2229" y="1488"/>
                  <a:pt x="2239" y="1498"/>
                </a:cubicBezTo>
                <a:cubicBezTo>
                  <a:pt x="2249" y="1508"/>
                  <a:pt x="2278" y="1521"/>
                  <a:pt x="2269" y="1524"/>
                </a:cubicBezTo>
                <a:cubicBezTo>
                  <a:pt x="2260" y="1527"/>
                  <a:pt x="2211" y="1522"/>
                  <a:pt x="2185" y="1514"/>
                </a:cubicBezTo>
                <a:cubicBezTo>
                  <a:pt x="2159" y="1506"/>
                  <a:pt x="2134" y="1488"/>
                  <a:pt x="2115" y="1474"/>
                </a:cubicBezTo>
                <a:cubicBezTo>
                  <a:pt x="2096" y="1460"/>
                  <a:pt x="2084" y="1444"/>
                  <a:pt x="2073" y="1428"/>
                </a:cubicBezTo>
                <a:cubicBezTo>
                  <a:pt x="2062" y="1412"/>
                  <a:pt x="2056" y="1376"/>
                  <a:pt x="2051" y="1376"/>
                </a:cubicBezTo>
                <a:cubicBezTo>
                  <a:pt x="2046" y="1376"/>
                  <a:pt x="2041" y="1407"/>
                  <a:pt x="2045" y="1426"/>
                </a:cubicBezTo>
                <a:cubicBezTo>
                  <a:pt x="2049" y="1445"/>
                  <a:pt x="2077" y="1481"/>
                  <a:pt x="2077" y="1488"/>
                </a:cubicBezTo>
                <a:cubicBezTo>
                  <a:pt x="2077" y="1495"/>
                  <a:pt x="2059" y="1482"/>
                  <a:pt x="2045" y="1470"/>
                </a:cubicBezTo>
                <a:cubicBezTo>
                  <a:pt x="2031" y="1458"/>
                  <a:pt x="2005" y="1439"/>
                  <a:pt x="1993" y="1416"/>
                </a:cubicBezTo>
                <a:cubicBezTo>
                  <a:pt x="1981" y="1393"/>
                  <a:pt x="1974" y="1372"/>
                  <a:pt x="1975" y="1332"/>
                </a:cubicBezTo>
                <a:cubicBezTo>
                  <a:pt x="1976" y="1292"/>
                  <a:pt x="1996" y="1231"/>
                  <a:pt x="1999" y="1178"/>
                </a:cubicBezTo>
                <a:cubicBezTo>
                  <a:pt x="2002" y="1125"/>
                  <a:pt x="2009" y="1057"/>
                  <a:pt x="1995" y="1014"/>
                </a:cubicBezTo>
                <a:cubicBezTo>
                  <a:pt x="1981" y="971"/>
                  <a:pt x="1947" y="936"/>
                  <a:pt x="1915" y="918"/>
                </a:cubicBezTo>
                <a:cubicBezTo>
                  <a:pt x="1883" y="900"/>
                  <a:pt x="1837" y="896"/>
                  <a:pt x="1803" y="906"/>
                </a:cubicBezTo>
                <a:cubicBezTo>
                  <a:pt x="1769" y="916"/>
                  <a:pt x="1734" y="951"/>
                  <a:pt x="1711" y="978"/>
                </a:cubicBezTo>
                <a:cubicBezTo>
                  <a:pt x="1688" y="1005"/>
                  <a:pt x="1673" y="1041"/>
                  <a:pt x="1667" y="1066"/>
                </a:cubicBezTo>
                <a:cubicBezTo>
                  <a:pt x="1661" y="1091"/>
                  <a:pt x="1667" y="1103"/>
                  <a:pt x="1677" y="1126"/>
                </a:cubicBezTo>
                <a:cubicBezTo>
                  <a:pt x="1687" y="1149"/>
                  <a:pt x="1717" y="1173"/>
                  <a:pt x="1727" y="1204"/>
                </a:cubicBezTo>
                <a:cubicBezTo>
                  <a:pt x="1737" y="1235"/>
                  <a:pt x="1734" y="1268"/>
                  <a:pt x="1739" y="1314"/>
                </a:cubicBezTo>
                <a:cubicBezTo>
                  <a:pt x="1744" y="1360"/>
                  <a:pt x="1746" y="1438"/>
                  <a:pt x="1759" y="1478"/>
                </a:cubicBezTo>
                <a:cubicBezTo>
                  <a:pt x="1772" y="1518"/>
                  <a:pt x="1792" y="1533"/>
                  <a:pt x="1815" y="1554"/>
                </a:cubicBezTo>
                <a:cubicBezTo>
                  <a:pt x="1838" y="1575"/>
                  <a:pt x="1877" y="1590"/>
                  <a:pt x="1895" y="1602"/>
                </a:cubicBezTo>
                <a:cubicBezTo>
                  <a:pt x="1913" y="1614"/>
                  <a:pt x="1916" y="1611"/>
                  <a:pt x="1921" y="1626"/>
                </a:cubicBezTo>
                <a:cubicBezTo>
                  <a:pt x="1926" y="1641"/>
                  <a:pt x="1915" y="1654"/>
                  <a:pt x="1927" y="1694"/>
                </a:cubicBezTo>
                <a:cubicBezTo>
                  <a:pt x="1939" y="1734"/>
                  <a:pt x="1979" y="1822"/>
                  <a:pt x="1995" y="1866"/>
                </a:cubicBezTo>
                <a:cubicBezTo>
                  <a:pt x="2011" y="1910"/>
                  <a:pt x="2012" y="1932"/>
                  <a:pt x="2021" y="1958"/>
                </a:cubicBezTo>
                <a:cubicBezTo>
                  <a:pt x="2030" y="1984"/>
                  <a:pt x="2049" y="2011"/>
                  <a:pt x="2049" y="2026"/>
                </a:cubicBezTo>
                <a:cubicBezTo>
                  <a:pt x="2049" y="2041"/>
                  <a:pt x="2032" y="2042"/>
                  <a:pt x="2023" y="2050"/>
                </a:cubicBezTo>
                <a:cubicBezTo>
                  <a:pt x="2014" y="2058"/>
                  <a:pt x="2002" y="2066"/>
                  <a:pt x="1997" y="2076"/>
                </a:cubicBezTo>
                <a:cubicBezTo>
                  <a:pt x="1992" y="2086"/>
                  <a:pt x="1996" y="2099"/>
                  <a:pt x="1995" y="2110"/>
                </a:cubicBezTo>
                <a:cubicBezTo>
                  <a:pt x="1994" y="2121"/>
                  <a:pt x="1993" y="2133"/>
                  <a:pt x="1991" y="2142"/>
                </a:cubicBezTo>
                <a:cubicBezTo>
                  <a:pt x="1989" y="2151"/>
                  <a:pt x="2003" y="2163"/>
                  <a:pt x="1983" y="2166"/>
                </a:cubicBezTo>
                <a:cubicBezTo>
                  <a:pt x="1963" y="2169"/>
                  <a:pt x="1889" y="2169"/>
                  <a:pt x="1869" y="2162"/>
                </a:cubicBezTo>
                <a:cubicBezTo>
                  <a:pt x="1849" y="2155"/>
                  <a:pt x="1860" y="2136"/>
                  <a:pt x="1865" y="2122"/>
                </a:cubicBezTo>
                <a:cubicBezTo>
                  <a:pt x="1870" y="2108"/>
                  <a:pt x="1887" y="2086"/>
                  <a:pt x="1899" y="2078"/>
                </a:cubicBezTo>
                <a:cubicBezTo>
                  <a:pt x="1911" y="2070"/>
                  <a:pt x="1932" y="2079"/>
                  <a:pt x="1935" y="2074"/>
                </a:cubicBezTo>
                <a:cubicBezTo>
                  <a:pt x="1938" y="2069"/>
                  <a:pt x="1917" y="2061"/>
                  <a:pt x="1915" y="2046"/>
                </a:cubicBezTo>
                <a:cubicBezTo>
                  <a:pt x="1913" y="2031"/>
                  <a:pt x="1926" y="2012"/>
                  <a:pt x="1925" y="1982"/>
                </a:cubicBezTo>
                <a:cubicBezTo>
                  <a:pt x="1924" y="1952"/>
                  <a:pt x="1924" y="1909"/>
                  <a:pt x="1909" y="1868"/>
                </a:cubicBezTo>
                <a:cubicBezTo>
                  <a:pt x="1894" y="1827"/>
                  <a:pt x="1867" y="1771"/>
                  <a:pt x="1835" y="1736"/>
                </a:cubicBezTo>
                <a:cubicBezTo>
                  <a:pt x="1803" y="1701"/>
                  <a:pt x="1756" y="1680"/>
                  <a:pt x="1715" y="1658"/>
                </a:cubicBezTo>
                <a:cubicBezTo>
                  <a:pt x="1674" y="1636"/>
                  <a:pt x="1626" y="1621"/>
                  <a:pt x="1591" y="1602"/>
                </a:cubicBezTo>
                <a:cubicBezTo>
                  <a:pt x="1556" y="1583"/>
                  <a:pt x="1538" y="1567"/>
                  <a:pt x="1507" y="1546"/>
                </a:cubicBezTo>
                <a:cubicBezTo>
                  <a:pt x="1476" y="1525"/>
                  <a:pt x="1418" y="1476"/>
                  <a:pt x="1407" y="1474"/>
                </a:cubicBezTo>
                <a:cubicBezTo>
                  <a:pt x="1396" y="1472"/>
                  <a:pt x="1425" y="1514"/>
                  <a:pt x="1443" y="1534"/>
                </a:cubicBezTo>
                <a:cubicBezTo>
                  <a:pt x="1461" y="1554"/>
                  <a:pt x="1498" y="1578"/>
                  <a:pt x="1515" y="1594"/>
                </a:cubicBezTo>
                <a:cubicBezTo>
                  <a:pt x="1532" y="1610"/>
                  <a:pt x="1534" y="1596"/>
                  <a:pt x="1547" y="1630"/>
                </a:cubicBezTo>
                <a:cubicBezTo>
                  <a:pt x="1560" y="1664"/>
                  <a:pt x="1578" y="1751"/>
                  <a:pt x="1591" y="1798"/>
                </a:cubicBezTo>
                <a:cubicBezTo>
                  <a:pt x="1604" y="1845"/>
                  <a:pt x="1621" y="1885"/>
                  <a:pt x="1623" y="1910"/>
                </a:cubicBezTo>
                <a:cubicBezTo>
                  <a:pt x="1625" y="1935"/>
                  <a:pt x="1615" y="1935"/>
                  <a:pt x="1605" y="1950"/>
                </a:cubicBezTo>
                <a:cubicBezTo>
                  <a:pt x="1595" y="1965"/>
                  <a:pt x="1568" y="1983"/>
                  <a:pt x="1561" y="2000"/>
                </a:cubicBezTo>
                <a:cubicBezTo>
                  <a:pt x="1554" y="2017"/>
                  <a:pt x="1579" y="2044"/>
                  <a:pt x="1561" y="2052"/>
                </a:cubicBezTo>
                <a:cubicBezTo>
                  <a:pt x="1543" y="2060"/>
                  <a:pt x="1480" y="2050"/>
                  <a:pt x="1455" y="2046"/>
                </a:cubicBezTo>
                <a:cubicBezTo>
                  <a:pt x="1430" y="2042"/>
                  <a:pt x="1415" y="2041"/>
                  <a:pt x="1413" y="2028"/>
                </a:cubicBezTo>
                <a:cubicBezTo>
                  <a:pt x="1411" y="2015"/>
                  <a:pt x="1431" y="1978"/>
                  <a:pt x="1443" y="1968"/>
                </a:cubicBezTo>
                <a:cubicBezTo>
                  <a:pt x="1455" y="1958"/>
                  <a:pt x="1472" y="1966"/>
                  <a:pt x="1485" y="1968"/>
                </a:cubicBezTo>
                <a:cubicBezTo>
                  <a:pt x="1498" y="1970"/>
                  <a:pt x="1517" y="1982"/>
                  <a:pt x="1519" y="1978"/>
                </a:cubicBezTo>
                <a:cubicBezTo>
                  <a:pt x="1521" y="1974"/>
                  <a:pt x="1498" y="1953"/>
                  <a:pt x="1497" y="1942"/>
                </a:cubicBezTo>
                <a:cubicBezTo>
                  <a:pt x="1496" y="1931"/>
                  <a:pt x="1510" y="1936"/>
                  <a:pt x="1511" y="1910"/>
                </a:cubicBezTo>
                <a:cubicBezTo>
                  <a:pt x="1512" y="1884"/>
                  <a:pt x="1509" y="1822"/>
                  <a:pt x="1503" y="1786"/>
                </a:cubicBezTo>
                <a:cubicBezTo>
                  <a:pt x="1497" y="1750"/>
                  <a:pt x="1494" y="1720"/>
                  <a:pt x="1475" y="1694"/>
                </a:cubicBezTo>
                <a:cubicBezTo>
                  <a:pt x="1456" y="1668"/>
                  <a:pt x="1426" y="1653"/>
                  <a:pt x="1391" y="1630"/>
                </a:cubicBezTo>
                <a:cubicBezTo>
                  <a:pt x="1356" y="1607"/>
                  <a:pt x="1293" y="1579"/>
                  <a:pt x="1267" y="1558"/>
                </a:cubicBezTo>
                <a:cubicBezTo>
                  <a:pt x="1241" y="1537"/>
                  <a:pt x="1253" y="1519"/>
                  <a:pt x="1235" y="1502"/>
                </a:cubicBezTo>
                <a:cubicBezTo>
                  <a:pt x="1217" y="1485"/>
                  <a:pt x="1182" y="1462"/>
                  <a:pt x="1157" y="1456"/>
                </a:cubicBezTo>
                <a:cubicBezTo>
                  <a:pt x="1132" y="1450"/>
                  <a:pt x="1110" y="1463"/>
                  <a:pt x="1085" y="1464"/>
                </a:cubicBezTo>
                <a:cubicBezTo>
                  <a:pt x="1060" y="1465"/>
                  <a:pt x="1030" y="1465"/>
                  <a:pt x="1009" y="1464"/>
                </a:cubicBezTo>
                <a:cubicBezTo>
                  <a:pt x="988" y="1463"/>
                  <a:pt x="991" y="1466"/>
                  <a:pt x="957" y="1458"/>
                </a:cubicBezTo>
                <a:cubicBezTo>
                  <a:pt x="923" y="1450"/>
                  <a:pt x="849" y="1435"/>
                  <a:pt x="807" y="1414"/>
                </a:cubicBezTo>
                <a:cubicBezTo>
                  <a:pt x="765" y="1393"/>
                  <a:pt x="724" y="1359"/>
                  <a:pt x="703" y="1334"/>
                </a:cubicBezTo>
                <a:cubicBezTo>
                  <a:pt x="682" y="1309"/>
                  <a:pt x="683" y="1286"/>
                  <a:pt x="679" y="1262"/>
                </a:cubicBezTo>
                <a:cubicBezTo>
                  <a:pt x="675" y="1238"/>
                  <a:pt x="683" y="1200"/>
                  <a:pt x="681" y="1192"/>
                </a:cubicBezTo>
                <a:cubicBezTo>
                  <a:pt x="679" y="1184"/>
                  <a:pt x="669" y="1204"/>
                  <a:pt x="665" y="1214"/>
                </a:cubicBezTo>
                <a:cubicBezTo>
                  <a:pt x="661" y="1224"/>
                  <a:pt x="659" y="1243"/>
                  <a:pt x="655" y="1254"/>
                </a:cubicBezTo>
                <a:cubicBezTo>
                  <a:pt x="651" y="1265"/>
                  <a:pt x="651" y="1275"/>
                  <a:pt x="643" y="1280"/>
                </a:cubicBezTo>
                <a:cubicBezTo>
                  <a:pt x="635" y="1285"/>
                  <a:pt x="624" y="1287"/>
                  <a:pt x="607" y="1286"/>
                </a:cubicBezTo>
                <a:cubicBezTo>
                  <a:pt x="590" y="1285"/>
                  <a:pt x="560" y="1283"/>
                  <a:pt x="541" y="1274"/>
                </a:cubicBezTo>
                <a:cubicBezTo>
                  <a:pt x="522" y="1265"/>
                  <a:pt x="515" y="1246"/>
                  <a:pt x="493" y="1232"/>
                </a:cubicBezTo>
                <a:cubicBezTo>
                  <a:pt x="471" y="1218"/>
                  <a:pt x="435" y="1198"/>
                  <a:pt x="407" y="1188"/>
                </a:cubicBezTo>
                <a:cubicBezTo>
                  <a:pt x="379" y="1178"/>
                  <a:pt x="335" y="1148"/>
                  <a:pt x="327" y="1170"/>
                </a:cubicBezTo>
                <a:cubicBezTo>
                  <a:pt x="319" y="1192"/>
                  <a:pt x="342" y="1277"/>
                  <a:pt x="359" y="1318"/>
                </a:cubicBezTo>
                <a:cubicBezTo>
                  <a:pt x="376" y="1359"/>
                  <a:pt x="410" y="1392"/>
                  <a:pt x="427" y="1414"/>
                </a:cubicBezTo>
                <a:cubicBezTo>
                  <a:pt x="444" y="1436"/>
                  <a:pt x="461" y="1441"/>
                  <a:pt x="463" y="1450"/>
                </a:cubicBezTo>
                <a:cubicBezTo>
                  <a:pt x="465" y="1459"/>
                  <a:pt x="429" y="1459"/>
                  <a:pt x="439" y="1466"/>
                </a:cubicBezTo>
                <a:cubicBezTo>
                  <a:pt x="449" y="1473"/>
                  <a:pt x="503" y="1489"/>
                  <a:pt x="523" y="1494"/>
                </a:cubicBezTo>
                <a:cubicBezTo>
                  <a:pt x="543" y="1499"/>
                  <a:pt x="550" y="1494"/>
                  <a:pt x="559" y="1498"/>
                </a:cubicBezTo>
                <a:cubicBezTo>
                  <a:pt x="568" y="1502"/>
                  <a:pt x="573" y="1507"/>
                  <a:pt x="575" y="1520"/>
                </a:cubicBezTo>
                <a:cubicBezTo>
                  <a:pt x="577" y="1533"/>
                  <a:pt x="571" y="1558"/>
                  <a:pt x="571" y="1576"/>
                </a:cubicBezTo>
                <a:cubicBezTo>
                  <a:pt x="571" y="1594"/>
                  <a:pt x="582" y="1623"/>
                  <a:pt x="575" y="1630"/>
                </a:cubicBezTo>
                <a:cubicBezTo>
                  <a:pt x="568" y="1637"/>
                  <a:pt x="546" y="1630"/>
                  <a:pt x="527" y="1618"/>
                </a:cubicBezTo>
                <a:cubicBezTo>
                  <a:pt x="508" y="1606"/>
                  <a:pt x="477" y="1576"/>
                  <a:pt x="463" y="1558"/>
                </a:cubicBezTo>
                <a:cubicBezTo>
                  <a:pt x="449" y="1540"/>
                  <a:pt x="449" y="1509"/>
                  <a:pt x="443" y="1510"/>
                </a:cubicBezTo>
                <a:cubicBezTo>
                  <a:pt x="437" y="1511"/>
                  <a:pt x="438" y="1562"/>
                  <a:pt x="429" y="1566"/>
                </a:cubicBezTo>
                <a:cubicBezTo>
                  <a:pt x="420" y="1570"/>
                  <a:pt x="400" y="1548"/>
                  <a:pt x="387" y="1534"/>
                </a:cubicBezTo>
                <a:cubicBezTo>
                  <a:pt x="374" y="1520"/>
                  <a:pt x="359" y="1504"/>
                  <a:pt x="349" y="1482"/>
                </a:cubicBezTo>
                <a:cubicBezTo>
                  <a:pt x="339" y="1460"/>
                  <a:pt x="335" y="1424"/>
                  <a:pt x="329" y="1400"/>
                </a:cubicBezTo>
                <a:cubicBezTo>
                  <a:pt x="323" y="1376"/>
                  <a:pt x="320" y="1357"/>
                  <a:pt x="311" y="1336"/>
                </a:cubicBezTo>
                <a:cubicBezTo>
                  <a:pt x="302" y="1315"/>
                  <a:pt x="282" y="1296"/>
                  <a:pt x="273" y="1276"/>
                </a:cubicBezTo>
                <a:cubicBezTo>
                  <a:pt x="264" y="1256"/>
                  <a:pt x="261" y="1241"/>
                  <a:pt x="255" y="1214"/>
                </a:cubicBezTo>
                <a:cubicBezTo>
                  <a:pt x="249" y="1187"/>
                  <a:pt x="237" y="1142"/>
                  <a:pt x="237" y="1116"/>
                </a:cubicBezTo>
                <a:cubicBezTo>
                  <a:pt x="237" y="1090"/>
                  <a:pt x="244" y="1072"/>
                  <a:pt x="255" y="1058"/>
                </a:cubicBezTo>
                <a:cubicBezTo>
                  <a:pt x="266" y="1044"/>
                  <a:pt x="280" y="1031"/>
                  <a:pt x="303" y="1032"/>
                </a:cubicBezTo>
                <a:cubicBezTo>
                  <a:pt x="326" y="1033"/>
                  <a:pt x="363" y="1056"/>
                  <a:pt x="391" y="1066"/>
                </a:cubicBezTo>
                <a:cubicBezTo>
                  <a:pt x="419" y="1076"/>
                  <a:pt x="452" y="1090"/>
                  <a:pt x="471" y="1094"/>
                </a:cubicBezTo>
                <a:cubicBezTo>
                  <a:pt x="490" y="1098"/>
                  <a:pt x="512" y="1098"/>
                  <a:pt x="503" y="1090"/>
                </a:cubicBezTo>
                <a:cubicBezTo>
                  <a:pt x="494" y="1082"/>
                  <a:pt x="447" y="1060"/>
                  <a:pt x="415" y="1046"/>
                </a:cubicBezTo>
                <a:cubicBezTo>
                  <a:pt x="383" y="1032"/>
                  <a:pt x="333" y="1017"/>
                  <a:pt x="309" y="1008"/>
                </a:cubicBezTo>
                <a:cubicBezTo>
                  <a:pt x="285" y="999"/>
                  <a:pt x="282" y="990"/>
                  <a:pt x="273" y="994"/>
                </a:cubicBezTo>
                <a:cubicBezTo>
                  <a:pt x="264" y="998"/>
                  <a:pt x="263" y="1018"/>
                  <a:pt x="253" y="1030"/>
                </a:cubicBezTo>
                <a:cubicBezTo>
                  <a:pt x="243" y="1042"/>
                  <a:pt x="226" y="1055"/>
                  <a:pt x="213" y="1066"/>
                </a:cubicBezTo>
                <a:cubicBezTo>
                  <a:pt x="200" y="1077"/>
                  <a:pt x="187" y="1081"/>
                  <a:pt x="177" y="1096"/>
                </a:cubicBezTo>
                <a:cubicBezTo>
                  <a:pt x="167" y="1111"/>
                  <a:pt x="162" y="1144"/>
                  <a:pt x="155" y="1156"/>
                </a:cubicBezTo>
                <a:cubicBezTo>
                  <a:pt x="148" y="1168"/>
                  <a:pt x="134" y="1160"/>
                  <a:pt x="135" y="1170"/>
                </a:cubicBezTo>
                <a:cubicBezTo>
                  <a:pt x="136" y="1180"/>
                  <a:pt x="167" y="1198"/>
                  <a:pt x="163" y="1214"/>
                </a:cubicBezTo>
                <a:cubicBezTo>
                  <a:pt x="159" y="1230"/>
                  <a:pt x="121" y="1251"/>
                  <a:pt x="113" y="1266"/>
                </a:cubicBezTo>
                <a:cubicBezTo>
                  <a:pt x="105" y="1281"/>
                  <a:pt x="112" y="1291"/>
                  <a:pt x="115" y="1302"/>
                </a:cubicBezTo>
                <a:cubicBezTo>
                  <a:pt x="118" y="1313"/>
                  <a:pt x="129" y="1319"/>
                  <a:pt x="129" y="1330"/>
                </a:cubicBezTo>
                <a:cubicBezTo>
                  <a:pt x="129" y="1341"/>
                  <a:pt x="133" y="1357"/>
                  <a:pt x="115" y="1370"/>
                </a:cubicBezTo>
                <a:cubicBezTo>
                  <a:pt x="97" y="1383"/>
                  <a:pt x="34" y="1415"/>
                  <a:pt x="19" y="1408"/>
                </a:cubicBezTo>
                <a:cubicBezTo>
                  <a:pt x="4" y="1401"/>
                  <a:pt x="17" y="1351"/>
                  <a:pt x="23" y="1330"/>
                </a:cubicBezTo>
                <a:cubicBezTo>
                  <a:pt x="29" y="1309"/>
                  <a:pt x="54" y="1291"/>
                  <a:pt x="55" y="1282"/>
                </a:cubicBezTo>
                <a:cubicBezTo>
                  <a:pt x="56" y="1273"/>
                  <a:pt x="36" y="1282"/>
                  <a:pt x="31" y="1274"/>
                </a:cubicBezTo>
                <a:cubicBezTo>
                  <a:pt x="26" y="1266"/>
                  <a:pt x="17" y="1257"/>
                  <a:pt x="23" y="1236"/>
                </a:cubicBezTo>
                <a:cubicBezTo>
                  <a:pt x="29" y="1215"/>
                  <a:pt x="47" y="1185"/>
                  <a:pt x="69" y="1148"/>
                </a:cubicBezTo>
                <a:cubicBezTo>
                  <a:pt x="91" y="1111"/>
                  <a:pt x="130" y="1049"/>
                  <a:pt x="155" y="1014"/>
                </a:cubicBezTo>
                <a:cubicBezTo>
                  <a:pt x="180" y="979"/>
                  <a:pt x="207" y="957"/>
                  <a:pt x="219" y="938"/>
                </a:cubicBezTo>
                <a:cubicBezTo>
                  <a:pt x="231" y="919"/>
                  <a:pt x="221" y="909"/>
                  <a:pt x="229" y="898"/>
                </a:cubicBezTo>
                <a:cubicBezTo>
                  <a:pt x="237" y="887"/>
                  <a:pt x="255" y="872"/>
                  <a:pt x="267" y="870"/>
                </a:cubicBezTo>
                <a:cubicBezTo>
                  <a:pt x="279" y="868"/>
                  <a:pt x="291" y="879"/>
                  <a:pt x="303" y="884"/>
                </a:cubicBezTo>
                <a:cubicBezTo>
                  <a:pt x="315" y="889"/>
                  <a:pt x="334" y="895"/>
                  <a:pt x="341" y="902"/>
                </a:cubicBezTo>
                <a:cubicBezTo>
                  <a:pt x="348" y="909"/>
                  <a:pt x="338" y="918"/>
                  <a:pt x="347" y="926"/>
                </a:cubicBezTo>
                <a:cubicBezTo>
                  <a:pt x="356" y="934"/>
                  <a:pt x="376" y="943"/>
                  <a:pt x="395" y="952"/>
                </a:cubicBezTo>
                <a:cubicBezTo>
                  <a:pt x="414" y="961"/>
                  <a:pt x="442" y="973"/>
                  <a:pt x="459" y="978"/>
                </a:cubicBezTo>
                <a:cubicBezTo>
                  <a:pt x="476" y="983"/>
                  <a:pt x="491" y="990"/>
                  <a:pt x="499" y="984"/>
                </a:cubicBezTo>
                <a:cubicBezTo>
                  <a:pt x="507" y="978"/>
                  <a:pt x="504" y="965"/>
                  <a:pt x="507" y="942"/>
                </a:cubicBezTo>
                <a:cubicBezTo>
                  <a:pt x="510" y="919"/>
                  <a:pt x="501" y="887"/>
                  <a:pt x="515" y="846"/>
                </a:cubicBezTo>
                <a:cubicBezTo>
                  <a:pt x="529" y="805"/>
                  <a:pt x="564" y="741"/>
                  <a:pt x="589" y="694"/>
                </a:cubicBezTo>
                <a:cubicBezTo>
                  <a:pt x="614" y="647"/>
                  <a:pt x="643" y="593"/>
                  <a:pt x="663" y="562"/>
                </a:cubicBezTo>
                <a:cubicBezTo>
                  <a:pt x="683" y="531"/>
                  <a:pt x="700" y="528"/>
                  <a:pt x="711" y="506"/>
                </a:cubicBezTo>
                <a:cubicBezTo>
                  <a:pt x="722" y="484"/>
                  <a:pt x="730" y="456"/>
                  <a:pt x="731" y="432"/>
                </a:cubicBezTo>
                <a:cubicBezTo>
                  <a:pt x="732" y="408"/>
                  <a:pt x="719" y="364"/>
                  <a:pt x="715" y="362"/>
                </a:cubicBezTo>
                <a:cubicBezTo>
                  <a:pt x="711" y="360"/>
                  <a:pt x="709" y="405"/>
                  <a:pt x="707" y="422"/>
                </a:cubicBezTo>
                <a:cubicBezTo>
                  <a:pt x="705" y="439"/>
                  <a:pt x="711" y="447"/>
                  <a:pt x="703" y="462"/>
                </a:cubicBezTo>
                <a:cubicBezTo>
                  <a:pt x="695" y="477"/>
                  <a:pt x="676" y="502"/>
                  <a:pt x="661" y="514"/>
                </a:cubicBezTo>
                <a:cubicBezTo>
                  <a:pt x="646" y="526"/>
                  <a:pt x="624" y="530"/>
                  <a:pt x="613" y="536"/>
                </a:cubicBezTo>
                <a:cubicBezTo>
                  <a:pt x="602" y="542"/>
                  <a:pt x="601" y="541"/>
                  <a:pt x="597" y="552"/>
                </a:cubicBezTo>
                <a:cubicBezTo>
                  <a:pt x="593" y="563"/>
                  <a:pt x="594" y="582"/>
                  <a:pt x="587" y="602"/>
                </a:cubicBezTo>
                <a:cubicBezTo>
                  <a:pt x="580" y="622"/>
                  <a:pt x="566" y="664"/>
                  <a:pt x="555" y="674"/>
                </a:cubicBezTo>
                <a:cubicBezTo>
                  <a:pt x="544" y="684"/>
                  <a:pt x="525" y="677"/>
                  <a:pt x="519" y="664"/>
                </a:cubicBezTo>
                <a:cubicBezTo>
                  <a:pt x="513" y="651"/>
                  <a:pt x="522" y="605"/>
                  <a:pt x="519" y="594"/>
                </a:cubicBezTo>
                <a:cubicBezTo>
                  <a:pt x="516" y="583"/>
                  <a:pt x="503" y="590"/>
                  <a:pt x="499" y="596"/>
                </a:cubicBezTo>
                <a:cubicBezTo>
                  <a:pt x="495" y="602"/>
                  <a:pt x="496" y="616"/>
                  <a:pt x="494" y="630"/>
                </a:cubicBezTo>
                <a:cubicBezTo>
                  <a:pt x="492" y="644"/>
                  <a:pt x="495" y="676"/>
                  <a:pt x="485" y="678"/>
                </a:cubicBezTo>
                <a:cubicBezTo>
                  <a:pt x="475" y="680"/>
                  <a:pt x="441" y="667"/>
                  <a:pt x="435" y="642"/>
                </a:cubicBezTo>
                <a:cubicBezTo>
                  <a:pt x="429" y="617"/>
                  <a:pt x="448" y="573"/>
                  <a:pt x="451" y="526"/>
                </a:cubicBezTo>
                <a:cubicBezTo>
                  <a:pt x="454" y="479"/>
                  <a:pt x="454" y="409"/>
                  <a:pt x="455" y="362"/>
                </a:cubicBezTo>
                <a:cubicBezTo>
                  <a:pt x="456" y="315"/>
                  <a:pt x="463" y="270"/>
                  <a:pt x="455" y="246"/>
                </a:cubicBezTo>
                <a:cubicBezTo>
                  <a:pt x="447" y="222"/>
                  <a:pt x="458" y="242"/>
                  <a:pt x="407" y="218"/>
                </a:cubicBezTo>
                <a:cubicBezTo>
                  <a:pt x="356" y="194"/>
                  <a:pt x="217" y="138"/>
                  <a:pt x="151" y="102"/>
                </a:cubicBezTo>
                <a:cubicBezTo>
                  <a:pt x="85" y="66"/>
                  <a:pt x="0" y="13"/>
                  <a:pt x="19" y="6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990" name="Freeform 6"/>
          <p:cNvSpPr>
            <a:spLocks/>
          </p:cNvSpPr>
          <p:nvPr/>
        </p:nvSpPr>
        <p:spPr bwMode="auto">
          <a:xfrm flipH="1">
            <a:off x="2619375" y="2420938"/>
            <a:ext cx="4392613" cy="2808287"/>
          </a:xfrm>
          <a:custGeom>
            <a:avLst/>
            <a:gdLst/>
            <a:ahLst/>
            <a:cxnLst>
              <a:cxn ang="0">
                <a:pos x="1209" y="221"/>
              </a:cxn>
              <a:cxn ang="0">
                <a:pos x="1437" y="45"/>
              </a:cxn>
              <a:cxn ang="0">
                <a:pos x="1709" y="49"/>
              </a:cxn>
              <a:cxn ang="0">
                <a:pos x="1757" y="149"/>
              </a:cxn>
              <a:cxn ang="0">
                <a:pos x="1837" y="229"/>
              </a:cxn>
              <a:cxn ang="0">
                <a:pos x="1797" y="313"/>
              </a:cxn>
              <a:cxn ang="0">
                <a:pos x="1769" y="385"/>
              </a:cxn>
              <a:cxn ang="0">
                <a:pos x="1697" y="313"/>
              </a:cxn>
              <a:cxn ang="0">
                <a:pos x="1645" y="377"/>
              </a:cxn>
              <a:cxn ang="0">
                <a:pos x="1593" y="489"/>
              </a:cxn>
              <a:cxn ang="0">
                <a:pos x="1573" y="589"/>
              </a:cxn>
              <a:cxn ang="0">
                <a:pos x="1413" y="725"/>
              </a:cxn>
              <a:cxn ang="0">
                <a:pos x="1445" y="873"/>
              </a:cxn>
              <a:cxn ang="0">
                <a:pos x="1517" y="905"/>
              </a:cxn>
              <a:cxn ang="0">
                <a:pos x="1573" y="961"/>
              </a:cxn>
              <a:cxn ang="0">
                <a:pos x="1469" y="981"/>
              </a:cxn>
              <a:cxn ang="0">
                <a:pos x="1393" y="913"/>
              </a:cxn>
              <a:cxn ang="0">
                <a:pos x="1329" y="817"/>
              </a:cxn>
              <a:cxn ang="0">
                <a:pos x="1265" y="829"/>
              </a:cxn>
              <a:cxn ang="0">
                <a:pos x="1301" y="913"/>
              </a:cxn>
              <a:cxn ang="0">
                <a:pos x="1361" y="961"/>
              </a:cxn>
              <a:cxn ang="0">
                <a:pos x="1221" y="965"/>
              </a:cxn>
              <a:cxn ang="0">
                <a:pos x="1205" y="917"/>
              </a:cxn>
              <a:cxn ang="0">
                <a:pos x="1157" y="829"/>
              </a:cxn>
              <a:cxn ang="0">
                <a:pos x="1169" y="701"/>
              </a:cxn>
              <a:cxn ang="0">
                <a:pos x="1005" y="637"/>
              </a:cxn>
              <a:cxn ang="0">
                <a:pos x="881" y="597"/>
              </a:cxn>
              <a:cxn ang="0">
                <a:pos x="869" y="625"/>
              </a:cxn>
              <a:cxn ang="0">
                <a:pos x="745" y="725"/>
              </a:cxn>
              <a:cxn ang="0">
                <a:pos x="725" y="817"/>
              </a:cxn>
              <a:cxn ang="0">
                <a:pos x="789" y="901"/>
              </a:cxn>
              <a:cxn ang="0">
                <a:pos x="853" y="893"/>
              </a:cxn>
              <a:cxn ang="0">
                <a:pos x="873" y="961"/>
              </a:cxn>
              <a:cxn ang="0">
                <a:pos x="769" y="945"/>
              </a:cxn>
              <a:cxn ang="0">
                <a:pos x="665" y="901"/>
              </a:cxn>
              <a:cxn ang="0">
                <a:pos x="573" y="781"/>
              </a:cxn>
              <a:cxn ang="0">
                <a:pos x="621" y="709"/>
              </a:cxn>
              <a:cxn ang="0">
                <a:pos x="641" y="645"/>
              </a:cxn>
              <a:cxn ang="0">
                <a:pos x="617" y="665"/>
              </a:cxn>
              <a:cxn ang="0">
                <a:pos x="533" y="725"/>
              </a:cxn>
              <a:cxn ang="0">
                <a:pos x="481" y="793"/>
              </a:cxn>
              <a:cxn ang="0">
                <a:pos x="465" y="849"/>
              </a:cxn>
              <a:cxn ang="0">
                <a:pos x="545" y="913"/>
              </a:cxn>
              <a:cxn ang="0">
                <a:pos x="585" y="949"/>
              </a:cxn>
              <a:cxn ang="0">
                <a:pos x="429" y="969"/>
              </a:cxn>
              <a:cxn ang="0">
                <a:pos x="405" y="925"/>
              </a:cxn>
              <a:cxn ang="0">
                <a:pos x="373" y="765"/>
              </a:cxn>
              <a:cxn ang="0">
                <a:pos x="409" y="677"/>
              </a:cxn>
              <a:cxn ang="0">
                <a:pos x="533" y="573"/>
              </a:cxn>
              <a:cxn ang="0">
                <a:pos x="501" y="581"/>
              </a:cxn>
              <a:cxn ang="0">
                <a:pos x="285" y="701"/>
              </a:cxn>
              <a:cxn ang="0">
                <a:pos x="161" y="641"/>
              </a:cxn>
              <a:cxn ang="0">
                <a:pos x="57" y="617"/>
              </a:cxn>
              <a:cxn ang="0">
                <a:pos x="33" y="489"/>
              </a:cxn>
              <a:cxn ang="0">
                <a:pos x="89" y="485"/>
              </a:cxn>
              <a:cxn ang="0">
                <a:pos x="173" y="565"/>
              </a:cxn>
              <a:cxn ang="0">
                <a:pos x="213" y="633"/>
              </a:cxn>
              <a:cxn ang="0">
                <a:pos x="417" y="585"/>
              </a:cxn>
              <a:cxn ang="0">
                <a:pos x="485" y="345"/>
              </a:cxn>
              <a:cxn ang="0">
                <a:pos x="601" y="249"/>
              </a:cxn>
              <a:cxn ang="0">
                <a:pos x="805" y="233"/>
              </a:cxn>
              <a:cxn ang="0">
                <a:pos x="1029" y="265"/>
              </a:cxn>
            </a:cxnLst>
            <a:rect l="0" t="0" r="r" b="b"/>
            <a:pathLst>
              <a:path w="1840" h="982">
                <a:moveTo>
                  <a:pt x="1029" y="265"/>
                </a:moveTo>
                <a:cubicBezTo>
                  <a:pt x="1074" y="258"/>
                  <a:pt x="1166" y="240"/>
                  <a:pt x="1209" y="221"/>
                </a:cubicBezTo>
                <a:cubicBezTo>
                  <a:pt x="1252" y="202"/>
                  <a:pt x="1247" y="178"/>
                  <a:pt x="1285" y="149"/>
                </a:cubicBezTo>
                <a:cubicBezTo>
                  <a:pt x="1323" y="120"/>
                  <a:pt x="1384" y="70"/>
                  <a:pt x="1437" y="45"/>
                </a:cubicBezTo>
                <a:cubicBezTo>
                  <a:pt x="1490" y="20"/>
                  <a:pt x="1556" y="0"/>
                  <a:pt x="1601" y="1"/>
                </a:cubicBezTo>
                <a:cubicBezTo>
                  <a:pt x="1646" y="2"/>
                  <a:pt x="1692" y="32"/>
                  <a:pt x="1709" y="49"/>
                </a:cubicBezTo>
                <a:cubicBezTo>
                  <a:pt x="1726" y="66"/>
                  <a:pt x="1693" y="84"/>
                  <a:pt x="1701" y="101"/>
                </a:cubicBezTo>
                <a:cubicBezTo>
                  <a:pt x="1709" y="118"/>
                  <a:pt x="1737" y="132"/>
                  <a:pt x="1757" y="149"/>
                </a:cubicBezTo>
                <a:cubicBezTo>
                  <a:pt x="1777" y="166"/>
                  <a:pt x="1808" y="188"/>
                  <a:pt x="1821" y="201"/>
                </a:cubicBezTo>
                <a:cubicBezTo>
                  <a:pt x="1834" y="214"/>
                  <a:pt x="1840" y="219"/>
                  <a:pt x="1837" y="229"/>
                </a:cubicBezTo>
                <a:cubicBezTo>
                  <a:pt x="1834" y="239"/>
                  <a:pt x="1808" y="247"/>
                  <a:pt x="1801" y="261"/>
                </a:cubicBezTo>
                <a:cubicBezTo>
                  <a:pt x="1794" y="275"/>
                  <a:pt x="1798" y="298"/>
                  <a:pt x="1797" y="313"/>
                </a:cubicBezTo>
                <a:cubicBezTo>
                  <a:pt x="1796" y="328"/>
                  <a:pt x="1798" y="341"/>
                  <a:pt x="1793" y="353"/>
                </a:cubicBezTo>
                <a:cubicBezTo>
                  <a:pt x="1788" y="365"/>
                  <a:pt x="1781" y="389"/>
                  <a:pt x="1769" y="385"/>
                </a:cubicBezTo>
                <a:cubicBezTo>
                  <a:pt x="1757" y="381"/>
                  <a:pt x="1733" y="341"/>
                  <a:pt x="1721" y="329"/>
                </a:cubicBezTo>
                <a:cubicBezTo>
                  <a:pt x="1709" y="317"/>
                  <a:pt x="1708" y="316"/>
                  <a:pt x="1697" y="313"/>
                </a:cubicBezTo>
                <a:cubicBezTo>
                  <a:pt x="1686" y="310"/>
                  <a:pt x="1666" y="298"/>
                  <a:pt x="1657" y="309"/>
                </a:cubicBezTo>
                <a:cubicBezTo>
                  <a:pt x="1648" y="320"/>
                  <a:pt x="1649" y="348"/>
                  <a:pt x="1645" y="377"/>
                </a:cubicBezTo>
                <a:cubicBezTo>
                  <a:pt x="1641" y="406"/>
                  <a:pt x="1642" y="466"/>
                  <a:pt x="1633" y="485"/>
                </a:cubicBezTo>
                <a:cubicBezTo>
                  <a:pt x="1624" y="504"/>
                  <a:pt x="1603" y="479"/>
                  <a:pt x="1593" y="489"/>
                </a:cubicBezTo>
                <a:cubicBezTo>
                  <a:pt x="1583" y="499"/>
                  <a:pt x="1576" y="528"/>
                  <a:pt x="1573" y="545"/>
                </a:cubicBezTo>
                <a:cubicBezTo>
                  <a:pt x="1570" y="562"/>
                  <a:pt x="1599" y="565"/>
                  <a:pt x="1573" y="589"/>
                </a:cubicBezTo>
                <a:cubicBezTo>
                  <a:pt x="1547" y="613"/>
                  <a:pt x="1444" y="666"/>
                  <a:pt x="1417" y="689"/>
                </a:cubicBezTo>
                <a:cubicBezTo>
                  <a:pt x="1390" y="712"/>
                  <a:pt x="1412" y="706"/>
                  <a:pt x="1413" y="725"/>
                </a:cubicBezTo>
                <a:cubicBezTo>
                  <a:pt x="1414" y="744"/>
                  <a:pt x="1420" y="780"/>
                  <a:pt x="1425" y="805"/>
                </a:cubicBezTo>
                <a:cubicBezTo>
                  <a:pt x="1430" y="830"/>
                  <a:pt x="1435" y="855"/>
                  <a:pt x="1445" y="873"/>
                </a:cubicBezTo>
                <a:cubicBezTo>
                  <a:pt x="1455" y="891"/>
                  <a:pt x="1473" y="908"/>
                  <a:pt x="1485" y="913"/>
                </a:cubicBezTo>
                <a:cubicBezTo>
                  <a:pt x="1497" y="918"/>
                  <a:pt x="1506" y="900"/>
                  <a:pt x="1517" y="905"/>
                </a:cubicBezTo>
                <a:cubicBezTo>
                  <a:pt x="1528" y="910"/>
                  <a:pt x="1540" y="936"/>
                  <a:pt x="1549" y="945"/>
                </a:cubicBezTo>
                <a:cubicBezTo>
                  <a:pt x="1558" y="954"/>
                  <a:pt x="1572" y="956"/>
                  <a:pt x="1573" y="961"/>
                </a:cubicBezTo>
                <a:cubicBezTo>
                  <a:pt x="1574" y="966"/>
                  <a:pt x="1570" y="974"/>
                  <a:pt x="1553" y="977"/>
                </a:cubicBezTo>
                <a:cubicBezTo>
                  <a:pt x="1536" y="980"/>
                  <a:pt x="1493" y="982"/>
                  <a:pt x="1469" y="981"/>
                </a:cubicBezTo>
                <a:cubicBezTo>
                  <a:pt x="1445" y="980"/>
                  <a:pt x="1422" y="980"/>
                  <a:pt x="1409" y="969"/>
                </a:cubicBezTo>
                <a:cubicBezTo>
                  <a:pt x="1396" y="958"/>
                  <a:pt x="1402" y="924"/>
                  <a:pt x="1393" y="913"/>
                </a:cubicBezTo>
                <a:cubicBezTo>
                  <a:pt x="1384" y="902"/>
                  <a:pt x="1364" y="921"/>
                  <a:pt x="1353" y="905"/>
                </a:cubicBezTo>
                <a:cubicBezTo>
                  <a:pt x="1342" y="889"/>
                  <a:pt x="1339" y="842"/>
                  <a:pt x="1329" y="817"/>
                </a:cubicBezTo>
                <a:cubicBezTo>
                  <a:pt x="1319" y="792"/>
                  <a:pt x="1304" y="755"/>
                  <a:pt x="1293" y="757"/>
                </a:cubicBezTo>
                <a:cubicBezTo>
                  <a:pt x="1282" y="759"/>
                  <a:pt x="1268" y="808"/>
                  <a:pt x="1265" y="829"/>
                </a:cubicBezTo>
                <a:cubicBezTo>
                  <a:pt x="1262" y="850"/>
                  <a:pt x="1267" y="871"/>
                  <a:pt x="1273" y="885"/>
                </a:cubicBezTo>
                <a:cubicBezTo>
                  <a:pt x="1279" y="899"/>
                  <a:pt x="1292" y="908"/>
                  <a:pt x="1301" y="913"/>
                </a:cubicBezTo>
                <a:cubicBezTo>
                  <a:pt x="1310" y="918"/>
                  <a:pt x="1319" y="909"/>
                  <a:pt x="1329" y="917"/>
                </a:cubicBezTo>
                <a:cubicBezTo>
                  <a:pt x="1339" y="925"/>
                  <a:pt x="1367" y="952"/>
                  <a:pt x="1361" y="961"/>
                </a:cubicBezTo>
                <a:cubicBezTo>
                  <a:pt x="1355" y="970"/>
                  <a:pt x="1316" y="972"/>
                  <a:pt x="1293" y="973"/>
                </a:cubicBezTo>
                <a:cubicBezTo>
                  <a:pt x="1270" y="974"/>
                  <a:pt x="1236" y="970"/>
                  <a:pt x="1221" y="965"/>
                </a:cubicBezTo>
                <a:cubicBezTo>
                  <a:pt x="1206" y="960"/>
                  <a:pt x="1204" y="953"/>
                  <a:pt x="1201" y="945"/>
                </a:cubicBezTo>
                <a:cubicBezTo>
                  <a:pt x="1198" y="937"/>
                  <a:pt x="1210" y="925"/>
                  <a:pt x="1205" y="917"/>
                </a:cubicBezTo>
                <a:cubicBezTo>
                  <a:pt x="1200" y="909"/>
                  <a:pt x="1177" y="912"/>
                  <a:pt x="1169" y="897"/>
                </a:cubicBezTo>
                <a:cubicBezTo>
                  <a:pt x="1161" y="882"/>
                  <a:pt x="1156" y="852"/>
                  <a:pt x="1157" y="829"/>
                </a:cubicBezTo>
                <a:cubicBezTo>
                  <a:pt x="1158" y="806"/>
                  <a:pt x="1171" y="778"/>
                  <a:pt x="1173" y="757"/>
                </a:cubicBezTo>
                <a:cubicBezTo>
                  <a:pt x="1175" y="736"/>
                  <a:pt x="1178" y="713"/>
                  <a:pt x="1169" y="701"/>
                </a:cubicBezTo>
                <a:cubicBezTo>
                  <a:pt x="1160" y="689"/>
                  <a:pt x="1148" y="696"/>
                  <a:pt x="1121" y="685"/>
                </a:cubicBezTo>
                <a:cubicBezTo>
                  <a:pt x="1094" y="674"/>
                  <a:pt x="1038" y="650"/>
                  <a:pt x="1005" y="637"/>
                </a:cubicBezTo>
                <a:cubicBezTo>
                  <a:pt x="972" y="624"/>
                  <a:pt x="946" y="612"/>
                  <a:pt x="925" y="605"/>
                </a:cubicBezTo>
                <a:cubicBezTo>
                  <a:pt x="904" y="598"/>
                  <a:pt x="892" y="599"/>
                  <a:pt x="881" y="597"/>
                </a:cubicBezTo>
                <a:cubicBezTo>
                  <a:pt x="870" y="595"/>
                  <a:pt x="859" y="588"/>
                  <a:pt x="857" y="593"/>
                </a:cubicBezTo>
                <a:cubicBezTo>
                  <a:pt x="855" y="598"/>
                  <a:pt x="874" y="615"/>
                  <a:pt x="869" y="625"/>
                </a:cubicBezTo>
                <a:cubicBezTo>
                  <a:pt x="864" y="635"/>
                  <a:pt x="850" y="636"/>
                  <a:pt x="829" y="653"/>
                </a:cubicBezTo>
                <a:cubicBezTo>
                  <a:pt x="808" y="670"/>
                  <a:pt x="765" y="707"/>
                  <a:pt x="745" y="725"/>
                </a:cubicBezTo>
                <a:cubicBezTo>
                  <a:pt x="725" y="743"/>
                  <a:pt x="712" y="746"/>
                  <a:pt x="709" y="761"/>
                </a:cubicBezTo>
                <a:cubicBezTo>
                  <a:pt x="706" y="776"/>
                  <a:pt x="716" y="802"/>
                  <a:pt x="725" y="817"/>
                </a:cubicBezTo>
                <a:cubicBezTo>
                  <a:pt x="734" y="832"/>
                  <a:pt x="754" y="835"/>
                  <a:pt x="765" y="849"/>
                </a:cubicBezTo>
                <a:cubicBezTo>
                  <a:pt x="776" y="863"/>
                  <a:pt x="781" y="890"/>
                  <a:pt x="789" y="901"/>
                </a:cubicBezTo>
                <a:cubicBezTo>
                  <a:pt x="797" y="912"/>
                  <a:pt x="802" y="914"/>
                  <a:pt x="813" y="913"/>
                </a:cubicBezTo>
                <a:cubicBezTo>
                  <a:pt x="824" y="912"/>
                  <a:pt x="844" y="890"/>
                  <a:pt x="853" y="893"/>
                </a:cubicBezTo>
                <a:cubicBezTo>
                  <a:pt x="862" y="896"/>
                  <a:pt x="866" y="922"/>
                  <a:pt x="869" y="933"/>
                </a:cubicBezTo>
                <a:cubicBezTo>
                  <a:pt x="872" y="944"/>
                  <a:pt x="884" y="956"/>
                  <a:pt x="873" y="961"/>
                </a:cubicBezTo>
                <a:cubicBezTo>
                  <a:pt x="862" y="966"/>
                  <a:pt x="822" y="964"/>
                  <a:pt x="805" y="961"/>
                </a:cubicBezTo>
                <a:cubicBezTo>
                  <a:pt x="788" y="958"/>
                  <a:pt x="782" y="944"/>
                  <a:pt x="769" y="945"/>
                </a:cubicBezTo>
                <a:cubicBezTo>
                  <a:pt x="756" y="946"/>
                  <a:pt x="742" y="976"/>
                  <a:pt x="725" y="969"/>
                </a:cubicBezTo>
                <a:cubicBezTo>
                  <a:pt x="708" y="962"/>
                  <a:pt x="681" y="924"/>
                  <a:pt x="665" y="901"/>
                </a:cubicBezTo>
                <a:cubicBezTo>
                  <a:pt x="649" y="878"/>
                  <a:pt x="644" y="853"/>
                  <a:pt x="629" y="833"/>
                </a:cubicBezTo>
                <a:cubicBezTo>
                  <a:pt x="614" y="813"/>
                  <a:pt x="580" y="796"/>
                  <a:pt x="573" y="781"/>
                </a:cubicBezTo>
                <a:cubicBezTo>
                  <a:pt x="566" y="766"/>
                  <a:pt x="581" y="753"/>
                  <a:pt x="589" y="741"/>
                </a:cubicBezTo>
                <a:cubicBezTo>
                  <a:pt x="597" y="729"/>
                  <a:pt x="609" y="716"/>
                  <a:pt x="621" y="709"/>
                </a:cubicBezTo>
                <a:cubicBezTo>
                  <a:pt x="633" y="702"/>
                  <a:pt x="658" y="708"/>
                  <a:pt x="661" y="697"/>
                </a:cubicBezTo>
                <a:cubicBezTo>
                  <a:pt x="664" y="686"/>
                  <a:pt x="646" y="660"/>
                  <a:pt x="641" y="645"/>
                </a:cubicBezTo>
                <a:cubicBezTo>
                  <a:pt x="636" y="630"/>
                  <a:pt x="637" y="602"/>
                  <a:pt x="633" y="605"/>
                </a:cubicBezTo>
                <a:cubicBezTo>
                  <a:pt x="629" y="608"/>
                  <a:pt x="622" y="649"/>
                  <a:pt x="617" y="665"/>
                </a:cubicBezTo>
                <a:cubicBezTo>
                  <a:pt x="612" y="681"/>
                  <a:pt x="615" y="691"/>
                  <a:pt x="601" y="701"/>
                </a:cubicBezTo>
                <a:cubicBezTo>
                  <a:pt x="587" y="711"/>
                  <a:pt x="550" y="718"/>
                  <a:pt x="533" y="725"/>
                </a:cubicBezTo>
                <a:cubicBezTo>
                  <a:pt x="516" y="732"/>
                  <a:pt x="506" y="734"/>
                  <a:pt x="497" y="745"/>
                </a:cubicBezTo>
                <a:cubicBezTo>
                  <a:pt x="488" y="756"/>
                  <a:pt x="483" y="778"/>
                  <a:pt x="481" y="793"/>
                </a:cubicBezTo>
                <a:cubicBezTo>
                  <a:pt x="479" y="808"/>
                  <a:pt x="488" y="824"/>
                  <a:pt x="485" y="833"/>
                </a:cubicBezTo>
                <a:cubicBezTo>
                  <a:pt x="482" y="842"/>
                  <a:pt x="462" y="837"/>
                  <a:pt x="465" y="849"/>
                </a:cubicBezTo>
                <a:cubicBezTo>
                  <a:pt x="468" y="861"/>
                  <a:pt x="492" y="894"/>
                  <a:pt x="505" y="905"/>
                </a:cubicBezTo>
                <a:cubicBezTo>
                  <a:pt x="518" y="916"/>
                  <a:pt x="534" y="911"/>
                  <a:pt x="545" y="913"/>
                </a:cubicBezTo>
                <a:cubicBezTo>
                  <a:pt x="556" y="915"/>
                  <a:pt x="566" y="911"/>
                  <a:pt x="573" y="917"/>
                </a:cubicBezTo>
                <a:cubicBezTo>
                  <a:pt x="580" y="923"/>
                  <a:pt x="594" y="940"/>
                  <a:pt x="585" y="949"/>
                </a:cubicBezTo>
                <a:cubicBezTo>
                  <a:pt x="576" y="958"/>
                  <a:pt x="543" y="966"/>
                  <a:pt x="517" y="969"/>
                </a:cubicBezTo>
                <a:cubicBezTo>
                  <a:pt x="491" y="972"/>
                  <a:pt x="450" y="972"/>
                  <a:pt x="429" y="969"/>
                </a:cubicBezTo>
                <a:cubicBezTo>
                  <a:pt x="408" y="966"/>
                  <a:pt x="393" y="960"/>
                  <a:pt x="389" y="953"/>
                </a:cubicBezTo>
                <a:cubicBezTo>
                  <a:pt x="385" y="946"/>
                  <a:pt x="408" y="936"/>
                  <a:pt x="405" y="925"/>
                </a:cubicBezTo>
                <a:cubicBezTo>
                  <a:pt x="402" y="914"/>
                  <a:pt x="374" y="916"/>
                  <a:pt x="369" y="889"/>
                </a:cubicBezTo>
                <a:cubicBezTo>
                  <a:pt x="364" y="862"/>
                  <a:pt x="371" y="795"/>
                  <a:pt x="373" y="765"/>
                </a:cubicBezTo>
                <a:cubicBezTo>
                  <a:pt x="375" y="735"/>
                  <a:pt x="375" y="724"/>
                  <a:pt x="381" y="709"/>
                </a:cubicBezTo>
                <a:cubicBezTo>
                  <a:pt x="387" y="694"/>
                  <a:pt x="390" y="690"/>
                  <a:pt x="409" y="677"/>
                </a:cubicBezTo>
                <a:cubicBezTo>
                  <a:pt x="428" y="664"/>
                  <a:pt x="472" y="650"/>
                  <a:pt x="493" y="633"/>
                </a:cubicBezTo>
                <a:cubicBezTo>
                  <a:pt x="514" y="616"/>
                  <a:pt x="528" y="596"/>
                  <a:pt x="533" y="573"/>
                </a:cubicBezTo>
                <a:cubicBezTo>
                  <a:pt x="538" y="550"/>
                  <a:pt x="530" y="496"/>
                  <a:pt x="525" y="497"/>
                </a:cubicBezTo>
                <a:cubicBezTo>
                  <a:pt x="520" y="498"/>
                  <a:pt x="518" y="556"/>
                  <a:pt x="501" y="581"/>
                </a:cubicBezTo>
                <a:cubicBezTo>
                  <a:pt x="484" y="606"/>
                  <a:pt x="457" y="625"/>
                  <a:pt x="421" y="645"/>
                </a:cubicBezTo>
                <a:cubicBezTo>
                  <a:pt x="385" y="665"/>
                  <a:pt x="324" y="695"/>
                  <a:pt x="285" y="701"/>
                </a:cubicBezTo>
                <a:cubicBezTo>
                  <a:pt x="246" y="707"/>
                  <a:pt x="206" y="691"/>
                  <a:pt x="185" y="681"/>
                </a:cubicBezTo>
                <a:cubicBezTo>
                  <a:pt x="164" y="671"/>
                  <a:pt x="174" y="647"/>
                  <a:pt x="161" y="641"/>
                </a:cubicBezTo>
                <a:cubicBezTo>
                  <a:pt x="148" y="635"/>
                  <a:pt x="122" y="649"/>
                  <a:pt x="105" y="645"/>
                </a:cubicBezTo>
                <a:cubicBezTo>
                  <a:pt x="88" y="641"/>
                  <a:pt x="68" y="632"/>
                  <a:pt x="57" y="617"/>
                </a:cubicBezTo>
                <a:cubicBezTo>
                  <a:pt x="46" y="602"/>
                  <a:pt x="41" y="578"/>
                  <a:pt x="37" y="557"/>
                </a:cubicBezTo>
                <a:cubicBezTo>
                  <a:pt x="33" y="536"/>
                  <a:pt x="38" y="508"/>
                  <a:pt x="33" y="489"/>
                </a:cubicBezTo>
                <a:cubicBezTo>
                  <a:pt x="28" y="470"/>
                  <a:pt x="0" y="442"/>
                  <a:pt x="9" y="441"/>
                </a:cubicBezTo>
                <a:cubicBezTo>
                  <a:pt x="18" y="440"/>
                  <a:pt x="65" y="473"/>
                  <a:pt x="89" y="485"/>
                </a:cubicBezTo>
                <a:cubicBezTo>
                  <a:pt x="113" y="497"/>
                  <a:pt x="139" y="500"/>
                  <a:pt x="153" y="513"/>
                </a:cubicBezTo>
                <a:cubicBezTo>
                  <a:pt x="167" y="526"/>
                  <a:pt x="175" y="553"/>
                  <a:pt x="173" y="565"/>
                </a:cubicBezTo>
                <a:cubicBezTo>
                  <a:pt x="171" y="577"/>
                  <a:pt x="134" y="574"/>
                  <a:pt x="141" y="585"/>
                </a:cubicBezTo>
                <a:cubicBezTo>
                  <a:pt x="148" y="596"/>
                  <a:pt x="187" y="623"/>
                  <a:pt x="213" y="633"/>
                </a:cubicBezTo>
                <a:cubicBezTo>
                  <a:pt x="239" y="643"/>
                  <a:pt x="263" y="653"/>
                  <a:pt x="297" y="645"/>
                </a:cubicBezTo>
                <a:cubicBezTo>
                  <a:pt x="331" y="637"/>
                  <a:pt x="386" y="613"/>
                  <a:pt x="417" y="585"/>
                </a:cubicBezTo>
                <a:cubicBezTo>
                  <a:pt x="448" y="557"/>
                  <a:pt x="470" y="517"/>
                  <a:pt x="481" y="477"/>
                </a:cubicBezTo>
                <a:cubicBezTo>
                  <a:pt x="492" y="437"/>
                  <a:pt x="479" y="380"/>
                  <a:pt x="485" y="345"/>
                </a:cubicBezTo>
                <a:cubicBezTo>
                  <a:pt x="491" y="310"/>
                  <a:pt x="498" y="281"/>
                  <a:pt x="517" y="265"/>
                </a:cubicBezTo>
                <a:cubicBezTo>
                  <a:pt x="536" y="249"/>
                  <a:pt x="575" y="255"/>
                  <a:pt x="601" y="249"/>
                </a:cubicBezTo>
                <a:cubicBezTo>
                  <a:pt x="627" y="243"/>
                  <a:pt x="639" y="232"/>
                  <a:pt x="673" y="229"/>
                </a:cubicBezTo>
                <a:cubicBezTo>
                  <a:pt x="707" y="226"/>
                  <a:pt x="760" y="228"/>
                  <a:pt x="805" y="233"/>
                </a:cubicBezTo>
                <a:cubicBezTo>
                  <a:pt x="850" y="238"/>
                  <a:pt x="902" y="256"/>
                  <a:pt x="941" y="261"/>
                </a:cubicBezTo>
                <a:cubicBezTo>
                  <a:pt x="980" y="266"/>
                  <a:pt x="984" y="272"/>
                  <a:pt x="1029" y="265"/>
                </a:cubicBezTo>
                <a:close/>
              </a:path>
            </a:pathLst>
          </a:custGeom>
          <a:solidFill>
            <a:schemeClr val="bg1"/>
          </a:solidFill>
          <a:ln w="38100" cap="flat" cmpd="sng">
            <a:solidFill>
              <a:srgbClr val="D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991" name="Oval 7"/>
          <p:cNvSpPr>
            <a:spLocks noChangeArrowheads="1"/>
          </p:cNvSpPr>
          <p:nvPr/>
        </p:nvSpPr>
        <p:spPr bwMode="auto">
          <a:xfrm>
            <a:off x="6869113" y="3573463"/>
            <a:ext cx="152400" cy="176212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2" name="Oval 8"/>
          <p:cNvSpPr>
            <a:spLocks noChangeArrowheads="1"/>
          </p:cNvSpPr>
          <p:nvPr/>
        </p:nvSpPr>
        <p:spPr bwMode="auto">
          <a:xfrm>
            <a:off x="2836863" y="2492375"/>
            <a:ext cx="152400" cy="176213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3993" name="Line 9"/>
          <p:cNvSpPr>
            <a:spLocks noChangeShapeType="1"/>
          </p:cNvSpPr>
          <p:nvPr/>
        </p:nvSpPr>
        <p:spPr bwMode="auto">
          <a:xfrm flipH="1">
            <a:off x="2393950" y="2565400"/>
            <a:ext cx="442913" cy="182563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553994" name="Line 10"/>
          <p:cNvSpPr>
            <a:spLocks noChangeShapeType="1"/>
          </p:cNvSpPr>
          <p:nvPr/>
        </p:nvSpPr>
        <p:spPr bwMode="auto">
          <a:xfrm flipH="1" flipV="1">
            <a:off x="7011988" y="3716338"/>
            <a:ext cx="144462" cy="217487"/>
          </a:xfrm>
          <a:prstGeom prst="line">
            <a:avLst/>
          </a:prstGeom>
          <a:noFill/>
          <a:ln w="63500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23472D-A664-4570-947F-975842172A13}" type="slidenum">
              <a:rPr lang="he-IL"/>
              <a:pPr/>
              <a:t>29</a:t>
            </a:fld>
            <a:endParaRPr lang="en-US"/>
          </a:p>
        </p:txBody>
      </p:sp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Kinds of transformations:</a:t>
            </a:r>
          </a:p>
        </p:txBody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Rotation</a:t>
            </a:r>
          </a:p>
          <a:p>
            <a:pPr algn="l" rtl="0"/>
            <a:r>
              <a:rPr lang="en-US"/>
              <a:t>Translation</a:t>
            </a:r>
          </a:p>
          <a:p>
            <a:pPr algn="l" rtl="0"/>
            <a:r>
              <a:rPr lang="en-US"/>
              <a:t>Scaling</a:t>
            </a:r>
          </a:p>
          <a:p>
            <a:pPr algn="l" rtl="0">
              <a:buFontTx/>
              <a:buNone/>
            </a:pPr>
            <a:endParaRPr lang="en-US"/>
          </a:p>
          <a:p>
            <a:pPr algn="l" rtl="0">
              <a:buFontTx/>
              <a:buNone/>
            </a:pPr>
            <a:r>
              <a:rPr lang="en-US"/>
              <a:t>	and more….</a:t>
            </a:r>
          </a:p>
          <a:p>
            <a:pPr algn="l" rtl="0"/>
            <a:endParaRPr lang="en-US"/>
          </a:p>
          <a:p>
            <a:pPr algn="l" rtl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E2391-7BAC-479D-9736-61E1932282D4}" type="slidenum">
              <a:rPr lang="he-IL" smtClean="0"/>
              <a:pPr/>
              <a:t>3</a:t>
            </a:fld>
            <a:endParaRPr lang="en-US"/>
          </a:p>
        </p:txBody>
      </p: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1066800" y="138113"/>
            <a:ext cx="63992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4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Why Proteins Structure ?</a:t>
            </a: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152400" y="1143000"/>
            <a:ext cx="868680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/>
              <a:t>   Proteins are fundamental components of all living cells, performing a variety of biological tasks.</a:t>
            </a:r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endParaRPr lang="en-US" sz="2800"/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/>
              <a:t>   Each protein has a particular 3D structure that determines its function.</a:t>
            </a:r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endParaRPr lang="en-US" sz="2800"/>
          </a:p>
          <a:p>
            <a:pPr algn="l" rtl="0">
              <a:lnSpc>
                <a:spcPct val="125000"/>
              </a:lnSpc>
              <a:buFont typeface="Wingdings" pitchFamily="2" charset="2"/>
              <a:buChar char="Ø"/>
            </a:pPr>
            <a:r>
              <a:rPr lang="en-US" sz="2800"/>
              <a:t>   Protein structure is more conserved than protein sequence, and more closely related to function.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DEC50-2E45-4A6A-8CEE-D87B9A5921E7}" type="slidenum">
              <a:rPr lang="he-IL"/>
              <a:pPr/>
              <a:t>30</a:t>
            </a:fld>
            <a:endParaRPr lang="en-US"/>
          </a:p>
        </p:txBody>
      </p:sp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39825"/>
          </a:xfrm>
        </p:spPr>
        <p:txBody>
          <a:bodyPr/>
          <a:lstStyle/>
          <a:p>
            <a:r>
              <a:rPr lang="en-US"/>
              <a:t>Translation:</a:t>
            </a:r>
          </a:p>
        </p:txBody>
      </p:sp>
      <p:sp>
        <p:nvSpPr>
          <p:cNvPr id="556035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6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6037" name="AutoShape 5"/>
          <p:cNvSpPr>
            <a:spLocks noChangeArrowheads="1"/>
          </p:cNvSpPr>
          <p:nvPr/>
        </p:nvSpPr>
        <p:spPr bwMode="auto">
          <a:xfrm>
            <a:off x="1835150" y="40767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038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6039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6040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0.33073 -0.186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224E-A231-4F8A-A709-094B6366862A}" type="slidenum">
              <a:rPr lang="he-IL"/>
              <a:pPr/>
              <a:t>31</a:t>
            </a:fld>
            <a:endParaRPr lang="en-US"/>
          </a:p>
        </p:txBody>
      </p:sp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Rotation:</a:t>
            </a:r>
          </a:p>
        </p:txBody>
      </p:sp>
      <p:sp>
        <p:nvSpPr>
          <p:cNvPr id="557059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60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7061" name="AutoShape 5"/>
          <p:cNvSpPr>
            <a:spLocks noChangeArrowheads="1"/>
          </p:cNvSpPr>
          <p:nvPr/>
        </p:nvSpPr>
        <p:spPr bwMode="auto">
          <a:xfrm rot="10800000"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62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7063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7064" name="Text Box 8"/>
          <p:cNvSpPr txBox="1">
            <a:spLocks noChangeArrowheads="1"/>
          </p:cNvSpPr>
          <p:nvPr/>
        </p:nvSpPr>
        <p:spPr bwMode="auto">
          <a:xfrm>
            <a:off x="1547813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5570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706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21668-21A8-4088-97CF-B4234C47C5D8}" type="slidenum">
              <a:rPr lang="he-IL"/>
              <a:pPr/>
              <a:t>32</a:t>
            </a:fld>
            <a:endParaRPr lang="en-US"/>
          </a:p>
        </p:txBody>
      </p:sp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Scale:</a:t>
            </a:r>
          </a:p>
        </p:txBody>
      </p:sp>
      <p:sp>
        <p:nvSpPr>
          <p:cNvPr id="558083" name="Line 3"/>
          <p:cNvSpPr>
            <a:spLocks noChangeShapeType="1"/>
          </p:cNvSpPr>
          <p:nvPr/>
        </p:nvSpPr>
        <p:spPr bwMode="auto">
          <a:xfrm flipV="1">
            <a:off x="1692275" y="2133600"/>
            <a:ext cx="0" cy="2951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4" name="Line 4"/>
          <p:cNvSpPr>
            <a:spLocks noChangeShapeType="1"/>
          </p:cNvSpPr>
          <p:nvPr/>
        </p:nvSpPr>
        <p:spPr bwMode="auto">
          <a:xfrm>
            <a:off x="1692275" y="5084763"/>
            <a:ext cx="4967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8085" name="AutoShape 5"/>
          <p:cNvSpPr>
            <a:spLocks noChangeArrowheads="1"/>
          </p:cNvSpPr>
          <p:nvPr/>
        </p:nvSpPr>
        <p:spPr bwMode="auto">
          <a:xfrm>
            <a:off x="4787900" y="2565400"/>
            <a:ext cx="647700" cy="1295400"/>
          </a:xfrm>
          <a:prstGeom prst="moon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086" name="AutoShape 6"/>
          <p:cNvSpPr>
            <a:spLocks noChangeArrowheads="1"/>
          </p:cNvSpPr>
          <p:nvPr/>
        </p:nvSpPr>
        <p:spPr bwMode="auto">
          <a:xfrm>
            <a:off x="4859338" y="2781300"/>
            <a:ext cx="457200" cy="914400"/>
          </a:xfrm>
          <a:prstGeom prst="moon">
            <a:avLst>
              <a:gd name="adj" fmla="val 500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8087" name="Text Box 7"/>
          <p:cNvSpPr txBox="1">
            <a:spLocks noChangeArrowheads="1"/>
          </p:cNvSpPr>
          <p:nvPr/>
        </p:nvSpPr>
        <p:spPr bwMode="auto">
          <a:xfrm>
            <a:off x="6804025" y="4797425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558088" name="Text Box 8"/>
          <p:cNvSpPr txBox="1">
            <a:spLocks noChangeArrowheads="1"/>
          </p:cNvSpPr>
          <p:nvPr/>
        </p:nvSpPr>
        <p:spPr bwMode="auto">
          <a:xfrm>
            <a:off x="1403350" y="1700213"/>
            <a:ext cx="33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80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808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E5AA8-BE6E-4BE3-AB28-EFFA8B1760AA}" type="slidenum">
              <a:rPr lang="he-IL"/>
              <a:pPr/>
              <a:t>33</a:t>
            </a:fld>
            <a:endParaRPr lang="en-US"/>
          </a:p>
        </p:txBody>
      </p:sp>
      <p:sp>
        <p:nvSpPr>
          <p:cNvPr id="5591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260350"/>
            <a:ext cx="8156575" cy="3024188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/>
              <a:t>	We represent a protein as a geometric object in the plane.</a:t>
            </a:r>
          </a:p>
          <a:p>
            <a:pPr algn="l" rtl="0">
              <a:buFontTx/>
              <a:buNone/>
            </a:pPr>
            <a:r>
              <a:rPr lang="en-US"/>
              <a:t>	</a:t>
            </a:r>
          </a:p>
          <a:p>
            <a:pPr algn="l" rtl="0">
              <a:buFontTx/>
              <a:buNone/>
            </a:pPr>
            <a:r>
              <a:rPr lang="en-US"/>
              <a:t>	The object consists of points represented by coordinates (x, y, z).</a:t>
            </a:r>
          </a:p>
        </p:txBody>
      </p:sp>
      <p:grpSp>
        <p:nvGrpSpPr>
          <p:cNvPr id="559107" name="Group 3"/>
          <p:cNvGrpSpPr>
            <a:grpSpLocks/>
          </p:cNvGrpSpPr>
          <p:nvPr/>
        </p:nvGrpSpPr>
        <p:grpSpPr bwMode="auto">
          <a:xfrm rot="2653457">
            <a:off x="2797175" y="4356100"/>
            <a:ext cx="3357563" cy="2168525"/>
            <a:chOff x="793" y="1253"/>
            <a:chExt cx="1230" cy="731"/>
          </a:xfrm>
        </p:grpSpPr>
        <p:sp>
          <p:nvSpPr>
            <p:cNvPr id="559108" name="Oval 4"/>
            <p:cNvSpPr>
              <a:spLocks noChangeArrowheads="1"/>
            </p:cNvSpPr>
            <p:nvPr/>
          </p:nvSpPr>
          <p:spPr bwMode="auto">
            <a:xfrm>
              <a:off x="1746" y="12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09" name="Oval 5"/>
            <p:cNvSpPr>
              <a:spLocks noChangeArrowheads="1"/>
            </p:cNvSpPr>
            <p:nvPr/>
          </p:nvSpPr>
          <p:spPr bwMode="auto">
            <a:xfrm>
              <a:off x="1111" y="13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10" name="Oval 6"/>
            <p:cNvSpPr>
              <a:spLocks noChangeArrowheads="1"/>
            </p:cNvSpPr>
            <p:nvPr/>
          </p:nvSpPr>
          <p:spPr bwMode="auto">
            <a:xfrm>
              <a:off x="1020" y="16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11" name="Oval 7"/>
            <p:cNvSpPr>
              <a:spLocks noChangeArrowheads="1"/>
            </p:cNvSpPr>
            <p:nvPr/>
          </p:nvSpPr>
          <p:spPr bwMode="auto">
            <a:xfrm>
              <a:off x="793" y="188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12" name="Oval 8"/>
            <p:cNvSpPr>
              <a:spLocks noChangeArrowheads="1"/>
            </p:cNvSpPr>
            <p:nvPr/>
          </p:nvSpPr>
          <p:spPr bwMode="auto">
            <a:xfrm>
              <a:off x="1429" y="129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9113" name="Oval 9"/>
            <p:cNvSpPr>
              <a:spLocks noChangeArrowheads="1"/>
            </p:cNvSpPr>
            <p:nvPr/>
          </p:nvSpPr>
          <p:spPr bwMode="auto">
            <a:xfrm>
              <a:off x="1927" y="143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9114" name="Text Box 10"/>
          <p:cNvSpPr txBox="1">
            <a:spLocks noChangeArrowheads="1"/>
          </p:cNvSpPr>
          <p:nvPr/>
        </p:nvSpPr>
        <p:spPr bwMode="auto">
          <a:xfrm>
            <a:off x="2051050" y="48688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Thr</a:t>
            </a:r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4427538" y="38608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Lys</a:t>
            </a:r>
          </a:p>
        </p:txBody>
      </p:sp>
      <p:sp>
        <p:nvSpPr>
          <p:cNvPr id="559116" name="Text Box 12"/>
          <p:cNvSpPr txBox="1">
            <a:spLocks noChangeArrowheads="1"/>
          </p:cNvSpPr>
          <p:nvPr/>
        </p:nvSpPr>
        <p:spPr bwMode="auto">
          <a:xfrm>
            <a:off x="3379788" y="4437063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Met</a:t>
            </a:r>
          </a:p>
        </p:txBody>
      </p:sp>
      <p:sp>
        <p:nvSpPr>
          <p:cNvPr id="559117" name="Text Box 13"/>
          <p:cNvSpPr txBox="1">
            <a:spLocks noChangeArrowheads="1"/>
          </p:cNvSpPr>
          <p:nvPr/>
        </p:nvSpPr>
        <p:spPr bwMode="auto">
          <a:xfrm>
            <a:off x="5291138" y="4437063"/>
            <a:ext cx="527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Gly</a:t>
            </a:r>
          </a:p>
        </p:txBody>
      </p:sp>
      <p:sp>
        <p:nvSpPr>
          <p:cNvPr id="559118" name="Text Box 14"/>
          <p:cNvSpPr txBox="1">
            <a:spLocks noChangeArrowheads="1"/>
          </p:cNvSpPr>
          <p:nvPr/>
        </p:nvSpPr>
        <p:spPr bwMode="auto">
          <a:xfrm>
            <a:off x="6076950" y="5229225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Glu</a:t>
            </a:r>
          </a:p>
        </p:txBody>
      </p:sp>
      <p:sp>
        <p:nvSpPr>
          <p:cNvPr id="559119" name="Text Box 15"/>
          <p:cNvSpPr txBox="1">
            <a:spLocks noChangeArrowheads="1"/>
          </p:cNvSpPr>
          <p:nvPr/>
        </p:nvSpPr>
        <p:spPr bwMode="auto">
          <a:xfrm>
            <a:off x="6161088" y="60213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/>
              <a:t>Ala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FFB6A-DE6D-4DBD-BD48-FE588DF00463}" type="slidenum">
              <a:rPr lang="he-IL"/>
              <a:pPr/>
              <a:t>34</a:t>
            </a:fld>
            <a:endParaRPr lang="en-US"/>
          </a:p>
        </p:txBody>
      </p:sp>
      <p:sp>
        <p:nvSpPr>
          <p:cNvPr id="560130" name="Text Box 2"/>
          <p:cNvSpPr txBox="1">
            <a:spLocks noChangeArrowheads="1"/>
          </p:cNvSpPr>
          <p:nvPr/>
        </p:nvSpPr>
        <p:spPr bwMode="auto">
          <a:xfrm>
            <a:off x="431800" y="1897063"/>
            <a:ext cx="83883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The aim:</a:t>
            </a:r>
          </a:p>
          <a:p>
            <a:pPr algn="ctr" rtl="0"/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Given two proteins</a:t>
            </a:r>
          </a:p>
          <a:p>
            <a:pPr algn="ctr" rtl="0"/>
            <a:r>
              <a:rPr lang="en-US" sz="3200" b="1">
                <a:solidFill>
                  <a:srgbClr val="FF3300"/>
                </a:solidFill>
                <a:latin typeface="Comic Sans MS" pitchFamily="66" charset="0"/>
              </a:rPr>
              <a:t>Find the transformation that produces the best Superimposition of one protein onto the other </a:t>
            </a:r>
          </a:p>
          <a:p>
            <a:pPr algn="ctr" rtl="0"/>
            <a:endParaRPr lang="en-US" sz="3200" b="1">
              <a:solidFill>
                <a:srgbClr val="FF33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17F76-718A-4578-ACAE-0BC1C354BEBD}" type="slidenum">
              <a:rPr lang="he-IL"/>
              <a:pPr/>
              <a:t>35</a:t>
            </a:fld>
            <a:endParaRPr lang="en-US"/>
          </a:p>
        </p:txBody>
      </p:sp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4000"/>
              <a:t>Correspondence is Unknown</a:t>
            </a:r>
          </a:p>
        </p:txBody>
      </p:sp>
      <p:sp>
        <p:nvSpPr>
          <p:cNvPr id="561155" name="Text Box 3"/>
          <p:cNvSpPr txBox="1">
            <a:spLocks noChangeArrowheads="1"/>
          </p:cNvSpPr>
          <p:nvPr/>
        </p:nvSpPr>
        <p:spPr bwMode="auto">
          <a:xfrm>
            <a:off x="1219200" y="1676400"/>
            <a:ext cx="65214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 b="1">
                <a:latin typeface="Times New Roman" pitchFamily="18" charset="0"/>
              </a:rPr>
              <a:t>Given  two  configurations of points in the three dimensional space:</a:t>
            </a:r>
            <a:endParaRPr lang="en-US" sz="2400">
              <a:latin typeface="Times New Roman" pitchFamily="18" charset="0"/>
            </a:endParaRPr>
          </a:p>
        </p:txBody>
      </p:sp>
      <p:grpSp>
        <p:nvGrpSpPr>
          <p:cNvPr id="561156" name="Group 4"/>
          <p:cNvGrpSpPr>
            <a:grpSpLocks/>
          </p:cNvGrpSpPr>
          <p:nvPr/>
        </p:nvGrpSpPr>
        <p:grpSpPr bwMode="auto">
          <a:xfrm>
            <a:off x="1619250" y="3954463"/>
            <a:ext cx="1498600" cy="1346200"/>
            <a:chOff x="1392" y="1968"/>
            <a:chExt cx="624" cy="576"/>
          </a:xfrm>
        </p:grpSpPr>
        <p:sp>
          <p:nvSpPr>
            <p:cNvPr id="561157" name="Oval 5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8" name="Oval 6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59" name="Oval 7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0" name="Oval 8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1" name="Oval 9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2" name="Oval 10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1163" name="Group 11"/>
          <p:cNvGrpSpPr>
            <a:grpSpLocks/>
          </p:cNvGrpSpPr>
          <p:nvPr/>
        </p:nvGrpSpPr>
        <p:grpSpPr bwMode="auto">
          <a:xfrm>
            <a:off x="5580063" y="3716338"/>
            <a:ext cx="1944687" cy="1441450"/>
            <a:chOff x="3168" y="1920"/>
            <a:chExt cx="768" cy="672"/>
          </a:xfrm>
        </p:grpSpPr>
        <p:sp>
          <p:nvSpPr>
            <p:cNvPr id="561164" name="Oval 1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5" name="Oval 1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6" name="Oval 1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7" name="Oval 1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8" name="Oval 1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1169" name="Oval 17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1170" name="Text Box 18"/>
          <p:cNvSpPr txBox="1">
            <a:spLocks noChangeArrowheads="1"/>
          </p:cNvSpPr>
          <p:nvPr/>
        </p:nvSpPr>
        <p:spPr bwMode="auto">
          <a:xfrm>
            <a:off x="4211638" y="4149725"/>
            <a:ext cx="4222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3200" b="1"/>
              <a:t>+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C332E-0736-4A66-8DCC-8973765FAB84}" type="slidenum">
              <a:rPr lang="he-IL"/>
              <a:pPr/>
              <a:t>36</a:t>
            </a:fld>
            <a:endParaRPr lang="en-US"/>
          </a:p>
        </p:txBody>
      </p:sp>
      <p:sp>
        <p:nvSpPr>
          <p:cNvPr id="563202" name="Text Box 2"/>
          <p:cNvSpPr txBox="1">
            <a:spLocks noChangeArrowheads="1"/>
          </p:cNvSpPr>
          <p:nvPr/>
        </p:nvSpPr>
        <p:spPr bwMode="auto">
          <a:xfrm>
            <a:off x="222250" y="404813"/>
            <a:ext cx="8921750" cy="118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rtl="0" eaLnBrk="0" hangingPunct="0">
              <a:spcBef>
                <a:spcPct val="50000"/>
              </a:spcBef>
            </a:pPr>
            <a:r>
              <a:rPr lang="en-US" sz="2400" b="1"/>
              <a:t>Find those rotations and translations of one of the point sets which produce “large” superimpositions of corresponding 3-D points</a:t>
            </a:r>
          </a:p>
        </p:txBody>
      </p:sp>
      <p:sp>
        <p:nvSpPr>
          <p:cNvPr id="563203" name="Line 3"/>
          <p:cNvSpPr>
            <a:spLocks noChangeShapeType="1"/>
          </p:cNvSpPr>
          <p:nvPr/>
        </p:nvSpPr>
        <p:spPr bwMode="auto">
          <a:xfrm flipH="1">
            <a:off x="1763713" y="3357563"/>
            <a:ext cx="14398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04" name="Line 4"/>
          <p:cNvSpPr>
            <a:spLocks noChangeShapeType="1"/>
          </p:cNvSpPr>
          <p:nvPr/>
        </p:nvSpPr>
        <p:spPr bwMode="auto">
          <a:xfrm>
            <a:off x="4356100" y="3789363"/>
            <a:ext cx="0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05" name="Line 5"/>
          <p:cNvSpPr>
            <a:spLocks noChangeShapeType="1"/>
          </p:cNvSpPr>
          <p:nvPr/>
        </p:nvSpPr>
        <p:spPr bwMode="auto">
          <a:xfrm>
            <a:off x="5364163" y="3644900"/>
            <a:ext cx="11525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63206" name="Group 6"/>
          <p:cNvGrpSpPr>
            <a:grpSpLocks/>
          </p:cNvGrpSpPr>
          <p:nvPr/>
        </p:nvGrpSpPr>
        <p:grpSpPr bwMode="auto">
          <a:xfrm>
            <a:off x="3708400" y="2060575"/>
            <a:ext cx="1498600" cy="1346200"/>
            <a:chOff x="1392" y="1968"/>
            <a:chExt cx="624" cy="576"/>
          </a:xfrm>
        </p:grpSpPr>
        <p:sp>
          <p:nvSpPr>
            <p:cNvPr id="563207" name="Oval 7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8" name="Oval 8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09" name="Oval 9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0" name="Oval 10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1" name="Oval 11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2" name="Oval 12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13" name="Text Box 13"/>
          <p:cNvSpPr txBox="1">
            <a:spLocks noChangeArrowheads="1"/>
          </p:cNvSpPr>
          <p:nvPr/>
        </p:nvSpPr>
        <p:spPr bwMode="auto">
          <a:xfrm>
            <a:off x="5940425" y="2924175"/>
            <a:ext cx="5254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 b="1" i="1">
                <a:solidFill>
                  <a:schemeClr val="tx2"/>
                </a:solidFill>
              </a:rPr>
              <a:t>?</a:t>
            </a:r>
            <a:r>
              <a:rPr lang="en-US" sz="4400" b="1" i="1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563214" name="Group 14"/>
          <p:cNvGrpSpPr>
            <a:grpSpLocks/>
          </p:cNvGrpSpPr>
          <p:nvPr/>
        </p:nvGrpSpPr>
        <p:grpSpPr bwMode="auto">
          <a:xfrm>
            <a:off x="250825" y="4581525"/>
            <a:ext cx="1939925" cy="1425575"/>
            <a:chOff x="3168" y="1920"/>
            <a:chExt cx="768" cy="672"/>
          </a:xfrm>
        </p:grpSpPr>
        <p:sp>
          <p:nvSpPr>
            <p:cNvPr id="563215" name="Oval 15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6" name="Oval 16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7" name="Oval 17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8" name="Oval 18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19" name="Oval 19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20" name="Oval 2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21" name="Group 21"/>
          <p:cNvGrpSpPr>
            <a:grpSpLocks/>
          </p:cNvGrpSpPr>
          <p:nvPr/>
        </p:nvGrpSpPr>
        <p:grpSpPr bwMode="auto">
          <a:xfrm>
            <a:off x="6557963" y="4911725"/>
            <a:ext cx="1319212" cy="1266825"/>
            <a:chOff x="3168" y="1920"/>
            <a:chExt cx="576" cy="528"/>
          </a:xfrm>
        </p:grpSpPr>
        <p:sp>
          <p:nvSpPr>
            <p:cNvPr id="563222" name="Oval 22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23" name="Oval 23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24" name="Oval 24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25" name="Oval 25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26" name="Oval 26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3227" name="Oval 27"/>
          <p:cNvSpPr>
            <a:spLocks noChangeArrowheads="1"/>
          </p:cNvSpPr>
          <p:nvPr/>
        </p:nvSpPr>
        <p:spPr bwMode="auto">
          <a:xfrm>
            <a:off x="8097838" y="6294438"/>
            <a:ext cx="219075" cy="230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63228" name="Group 28"/>
          <p:cNvGrpSpPr>
            <a:grpSpLocks/>
          </p:cNvGrpSpPr>
          <p:nvPr/>
        </p:nvGrpSpPr>
        <p:grpSpPr bwMode="auto">
          <a:xfrm rot="-11564425">
            <a:off x="6443663" y="4868863"/>
            <a:ext cx="1428750" cy="1382712"/>
            <a:chOff x="3216" y="1872"/>
            <a:chExt cx="624" cy="576"/>
          </a:xfrm>
        </p:grpSpPr>
        <p:sp>
          <p:nvSpPr>
            <p:cNvPr id="563229" name="Oval 29"/>
            <p:cNvSpPr>
              <a:spLocks noChangeArrowheads="1"/>
            </p:cNvSpPr>
            <p:nvPr/>
          </p:nvSpPr>
          <p:spPr bwMode="auto">
            <a:xfrm>
              <a:off x="3216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0" name="Oval 30"/>
            <p:cNvSpPr>
              <a:spLocks noChangeArrowheads="1"/>
            </p:cNvSpPr>
            <p:nvPr/>
          </p:nvSpPr>
          <p:spPr bwMode="auto">
            <a:xfrm>
              <a:off x="3360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1" name="Oval 31"/>
            <p:cNvSpPr>
              <a:spLocks noChangeArrowheads="1"/>
            </p:cNvSpPr>
            <p:nvPr/>
          </p:nvSpPr>
          <p:spPr bwMode="auto">
            <a:xfrm>
              <a:off x="3504" y="216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2" name="Oval 32"/>
            <p:cNvSpPr>
              <a:spLocks noChangeArrowheads="1"/>
            </p:cNvSpPr>
            <p:nvPr/>
          </p:nvSpPr>
          <p:spPr bwMode="auto">
            <a:xfrm>
              <a:off x="3264" y="235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3" name="Oval 33"/>
            <p:cNvSpPr>
              <a:spLocks noChangeArrowheads="1"/>
            </p:cNvSpPr>
            <p:nvPr/>
          </p:nvSpPr>
          <p:spPr bwMode="auto">
            <a:xfrm>
              <a:off x="3600" y="187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4" name="Oval 34"/>
            <p:cNvSpPr>
              <a:spLocks noChangeArrowheads="1"/>
            </p:cNvSpPr>
            <p:nvPr/>
          </p:nvSpPr>
          <p:spPr bwMode="auto">
            <a:xfrm>
              <a:off x="3744" y="201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35" name="Group 35"/>
          <p:cNvGrpSpPr>
            <a:grpSpLocks/>
          </p:cNvGrpSpPr>
          <p:nvPr/>
        </p:nvGrpSpPr>
        <p:grpSpPr bwMode="auto">
          <a:xfrm>
            <a:off x="3348038" y="5013325"/>
            <a:ext cx="1938337" cy="1354138"/>
            <a:chOff x="3168" y="1920"/>
            <a:chExt cx="768" cy="672"/>
          </a:xfrm>
        </p:grpSpPr>
        <p:sp>
          <p:nvSpPr>
            <p:cNvPr id="563236" name="Oval 36"/>
            <p:cNvSpPr>
              <a:spLocks noChangeArrowheads="1"/>
            </p:cNvSpPr>
            <p:nvPr/>
          </p:nvSpPr>
          <p:spPr bwMode="auto">
            <a:xfrm>
              <a:off x="3312" y="211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7" name="Oval 37"/>
            <p:cNvSpPr>
              <a:spLocks noChangeArrowheads="1"/>
            </p:cNvSpPr>
            <p:nvPr/>
          </p:nvSpPr>
          <p:spPr bwMode="auto">
            <a:xfrm>
              <a:off x="3168" y="23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8" name="Oval 38"/>
            <p:cNvSpPr>
              <a:spLocks noChangeArrowheads="1"/>
            </p:cNvSpPr>
            <p:nvPr/>
          </p:nvSpPr>
          <p:spPr bwMode="auto">
            <a:xfrm>
              <a:off x="3504" y="192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39" name="Oval 39"/>
            <p:cNvSpPr>
              <a:spLocks noChangeArrowheads="1"/>
            </p:cNvSpPr>
            <p:nvPr/>
          </p:nvSpPr>
          <p:spPr bwMode="auto">
            <a:xfrm>
              <a:off x="3504" y="22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0" name="Oval 40"/>
            <p:cNvSpPr>
              <a:spLocks noChangeArrowheads="1"/>
            </p:cNvSpPr>
            <p:nvPr/>
          </p:nvSpPr>
          <p:spPr bwMode="auto">
            <a:xfrm>
              <a:off x="3648" y="235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1" name="Oval 41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42" name="Group 42"/>
          <p:cNvGrpSpPr>
            <a:grpSpLocks/>
          </p:cNvGrpSpPr>
          <p:nvPr/>
        </p:nvGrpSpPr>
        <p:grpSpPr bwMode="auto">
          <a:xfrm rot="2286704">
            <a:off x="3708400" y="5395913"/>
            <a:ext cx="1498600" cy="1346200"/>
            <a:chOff x="1392" y="1968"/>
            <a:chExt cx="624" cy="576"/>
          </a:xfrm>
        </p:grpSpPr>
        <p:sp>
          <p:nvSpPr>
            <p:cNvPr id="563243" name="Oval 43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4" name="Oval 44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5" name="Oval 45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6" name="Oval 46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7" name="Oval 47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48" name="Oval 48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63249" name="Group 49"/>
          <p:cNvGrpSpPr>
            <a:grpSpLocks/>
          </p:cNvGrpSpPr>
          <p:nvPr/>
        </p:nvGrpSpPr>
        <p:grpSpPr bwMode="auto">
          <a:xfrm rot="8717777">
            <a:off x="468313" y="4868863"/>
            <a:ext cx="1498600" cy="1346200"/>
            <a:chOff x="1392" y="1968"/>
            <a:chExt cx="624" cy="576"/>
          </a:xfrm>
        </p:grpSpPr>
        <p:sp>
          <p:nvSpPr>
            <p:cNvPr id="563250" name="Oval 50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1" name="Oval 51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2" name="Oval 52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3" name="Oval 53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4" name="Oval 54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3255" name="Oval 55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03" grpId="0" animBg="1"/>
      <p:bldP spid="563204" grpId="0" animBg="1"/>
      <p:bldP spid="56320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7731E-B03E-468C-B487-EE4D6E13386F}" type="slidenum">
              <a:rPr lang="he-IL"/>
              <a:pPr/>
              <a:t>37</a:t>
            </a:fld>
            <a:endParaRPr lang="en-US"/>
          </a:p>
        </p:txBody>
      </p:sp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best transformation: </a:t>
            </a:r>
          </a:p>
        </p:txBody>
      </p:sp>
      <p:grpSp>
        <p:nvGrpSpPr>
          <p:cNvPr id="564227" name="Group 3"/>
          <p:cNvGrpSpPr>
            <a:grpSpLocks/>
          </p:cNvGrpSpPr>
          <p:nvPr/>
        </p:nvGrpSpPr>
        <p:grpSpPr bwMode="auto">
          <a:xfrm>
            <a:off x="5867400" y="2924175"/>
            <a:ext cx="1800225" cy="1584325"/>
            <a:chOff x="3118" y="1902"/>
            <a:chExt cx="818" cy="690"/>
          </a:xfrm>
        </p:grpSpPr>
        <p:grpSp>
          <p:nvGrpSpPr>
            <p:cNvPr id="564228" name="Group 4"/>
            <p:cNvGrpSpPr>
              <a:grpSpLocks/>
            </p:cNvGrpSpPr>
            <p:nvPr/>
          </p:nvGrpSpPr>
          <p:grpSpPr bwMode="auto">
            <a:xfrm>
              <a:off x="3168" y="1920"/>
              <a:ext cx="576" cy="528"/>
              <a:chOff x="3168" y="1920"/>
              <a:chExt cx="576" cy="528"/>
            </a:xfrm>
          </p:grpSpPr>
          <p:sp>
            <p:nvSpPr>
              <p:cNvPr id="564229" name="Oval 5"/>
              <p:cNvSpPr>
                <a:spLocks noChangeArrowheads="1"/>
              </p:cNvSpPr>
              <p:nvPr/>
            </p:nvSpPr>
            <p:spPr bwMode="auto">
              <a:xfrm>
                <a:off x="3312" y="211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0" name="Oval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1" name="Oval 7"/>
              <p:cNvSpPr>
                <a:spLocks noChangeArrowheads="1"/>
              </p:cNvSpPr>
              <p:nvPr/>
            </p:nvSpPr>
            <p:spPr bwMode="auto">
              <a:xfrm>
                <a:off x="3504" y="1920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2" name="Oval 8"/>
              <p:cNvSpPr>
                <a:spLocks noChangeArrowheads="1"/>
              </p:cNvSpPr>
              <p:nvPr/>
            </p:nvSpPr>
            <p:spPr bwMode="auto">
              <a:xfrm>
                <a:off x="3504" y="22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3" name="Oval 9"/>
              <p:cNvSpPr>
                <a:spLocks noChangeArrowheads="1"/>
              </p:cNvSpPr>
              <p:nvPr/>
            </p:nvSpPr>
            <p:spPr bwMode="auto">
              <a:xfrm>
                <a:off x="3648" y="2352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4234" name="Oval 10"/>
            <p:cNvSpPr>
              <a:spLocks noChangeArrowheads="1"/>
            </p:cNvSpPr>
            <p:nvPr/>
          </p:nvSpPr>
          <p:spPr bwMode="auto">
            <a:xfrm>
              <a:off x="3840" y="24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64235" name="Group 11"/>
            <p:cNvGrpSpPr>
              <a:grpSpLocks/>
            </p:cNvGrpSpPr>
            <p:nvPr/>
          </p:nvGrpSpPr>
          <p:grpSpPr bwMode="auto">
            <a:xfrm rot="-11564425">
              <a:off x="3118" y="1902"/>
              <a:ext cx="624" cy="576"/>
              <a:chOff x="3216" y="1872"/>
              <a:chExt cx="624" cy="576"/>
            </a:xfrm>
          </p:grpSpPr>
          <p:sp>
            <p:nvSpPr>
              <p:cNvPr id="564236" name="Oval 12"/>
              <p:cNvSpPr>
                <a:spLocks noChangeArrowheads="1"/>
              </p:cNvSpPr>
              <p:nvPr/>
            </p:nvSpPr>
            <p:spPr bwMode="auto">
              <a:xfrm>
                <a:off x="3216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7" name="Oval 13"/>
              <p:cNvSpPr>
                <a:spLocks noChangeArrowheads="1"/>
              </p:cNvSpPr>
              <p:nvPr/>
            </p:nvSpPr>
            <p:spPr bwMode="auto">
              <a:xfrm>
                <a:off x="3360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8" name="Oval 14"/>
              <p:cNvSpPr>
                <a:spLocks noChangeArrowheads="1"/>
              </p:cNvSpPr>
              <p:nvPr/>
            </p:nvSpPr>
            <p:spPr bwMode="auto">
              <a:xfrm>
                <a:off x="3504" y="21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39" name="Oval 15"/>
              <p:cNvSpPr>
                <a:spLocks noChangeArrowheads="1"/>
              </p:cNvSpPr>
              <p:nvPr/>
            </p:nvSpPr>
            <p:spPr bwMode="auto">
              <a:xfrm>
                <a:off x="3264" y="235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40" name="Oval 16"/>
              <p:cNvSpPr>
                <a:spLocks noChangeArrowheads="1"/>
              </p:cNvSpPr>
              <p:nvPr/>
            </p:nvSpPr>
            <p:spPr bwMode="auto">
              <a:xfrm>
                <a:off x="3600" y="187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4241" name="Oval 17"/>
              <p:cNvSpPr>
                <a:spLocks noChangeArrowheads="1"/>
              </p:cNvSpPr>
              <p:nvPr/>
            </p:nvSpPr>
            <p:spPr bwMode="auto">
              <a:xfrm>
                <a:off x="3744" y="20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64242" name="Group 18"/>
          <p:cNvGrpSpPr>
            <a:grpSpLocks/>
          </p:cNvGrpSpPr>
          <p:nvPr/>
        </p:nvGrpSpPr>
        <p:grpSpPr bwMode="auto">
          <a:xfrm>
            <a:off x="1187450" y="3090863"/>
            <a:ext cx="1498600" cy="1346200"/>
            <a:chOff x="1392" y="1968"/>
            <a:chExt cx="624" cy="576"/>
          </a:xfrm>
        </p:grpSpPr>
        <p:sp>
          <p:nvSpPr>
            <p:cNvPr id="564243" name="Oval 19"/>
            <p:cNvSpPr>
              <a:spLocks noChangeArrowheads="1"/>
            </p:cNvSpPr>
            <p:nvPr/>
          </p:nvSpPr>
          <p:spPr bwMode="auto">
            <a:xfrm>
              <a:off x="1392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4" name="Oval 20"/>
            <p:cNvSpPr>
              <a:spLocks noChangeArrowheads="1"/>
            </p:cNvSpPr>
            <p:nvPr/>
          </p:nvSpPr>
          <p:spPr bwMode="auto">
            <a:xfrm>
              <a:off x="1536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5" name="Oval 21"/>
            <p:cNvSpPr>
              <a:spLocks noChangeArrowheads="1"/>
            </p:cNvSpPr>
            <p:nvPr/>
          </p:nvSpPr>
          <p:spPr bwMode="auto">
            <a:xfrm>
              <a:off x="1680" y="2256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6" name="Oval 22"/>
            <p:cNvSpPr>
              <a:spLocks noChangeArrowheads="1"/>
            </p:cNvSpPr>
            <p:nvPr/>
          </p:nvSpPr>
          <p:spPr bwMode="auto">
            <a:xfrm>
              <a:off x="1440" y="244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7" name="Oval 23"/>
            <p:cNvSpPr>
              <a:spLocks noChangeArrowheads="1"/>
            </p:cNvSpPr>
            <p:nvPr/>
          </p:nvSpPr>
          <p:spPr bwMode="auto">
            <a:xfrm>
              <a:off x="1776" y="1968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4248" name="Oval 24"/>
            <p:cNvSpPr>
              <a:spLocks noChangeArrowheads="1"/>
            </p:cNvSpPr>
            <p:nvPr/>
          </p:nvSpPr>
          <p:spPr bwMode="auto">
            <a:xfrm>
              <a:off x="1920" y="2112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64249" name="Line 25"/>
          <p:cNvSpPr>
            <a:spLocks noChangeShapeType="1"/>
          </p:cNvSpPr>
          <p:nvPr/>
        </p:nvSpPr>
        <p:spPr bwMode="auto">
          <a:xfrm>
            <a:off x="3492500" y="3644900"/>
            <a:ext cx="172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4250" name="Text Box 26"/>
          <p:cNvSpPr txBox="1">
            <a:spLocks noChangeArrowheads="1"/>
          </p:cNvSpPr>
          <p:nvPr/>
        </p:nvSpPr>
        <p:spPr bwMode="auto">
          <a:xfrm>
            <a:off x="4006850" y="3087688"/>
            <a:ext cx="369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148A9-D779-4F86-8F85-55767D8363B5}" type="slidenum">
              <a:rPr lang="he-IL"/>
              <a:pPr/>
              <a:t>38</a:t>
            </a:fld>
            <a:endParaRPr lang="en-US"/>
          </a:p>
        </p:txBody>
      </p:sp>
      <p:grpSp>
        <p:nvGrpSpPr>
          <p:cNvPr id="565250" name="Group 2"/>
          <p:cNvGrpSpPr>
            <a:grpSpLocks/>
          </p:cNvGrpSpPr>
          <p:nvPr/>
        </p:nvGrpSpPr>
        <p:grpSpPr bwMode="auto">
          <a:xfrm>
            <a:off x="3779838" y="4572000"/>
            <a:ext cx="1952625" cy="1952625"/>
            <a:chOff x="2426" y="2795"/>
            <a:chExt cx="1230" cy="1230"/>
          </a:xfrm>
        </p:grpSpPr>
        <p:grpSp>
          <p:nvGrpSpPr>
            <p:cNvPr id="565251" name="Group 3"/>
            <p:cNvGrpSpPr>
              <a:grpSpLocks/>
            </p:cNvGrpSpPr>
            <p:nvPr/>
          </p:nvGrpSpPr>
          <p:grpSpPr bwMode="auto">
            <a:xfrm rot="-2733118">
              <a:off x="2404" y="3044"/>
              <a:ext cx="1230" cy="731"/>
              <a:chOff x="793" y="1253"/>
              <a:chExt cx="1230" cy="731"/>
            </a:xfrm>
          </p:grpSpPr>
          <p:sp>
            <p:nvSpPr>
              <p:cNvPr id="565252" name="Oval 4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53" name="Oval 5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54" name="Oval 6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55" name="Oval 7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56" name="Oval 8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57" name="Oval 9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5258" name="Group 10"/>
            <p:cNvGrpSpPr>
              <a:grpSpLocks/>
            </p:cNvGrpSpPr>
            <p:nvPr/>
          </p:nvGrpSpPr>
          <p:grpSpPr bwMode="auto">
            <a:xfrm rot="-2146754">
              <a:off x="2426" y="3067"/>
              <a:ext cx="1230" cy="731"/>
              <a:chOff x="793" y="1253"/>
              <a:chExt cx="1230" cy="731"/>
            </a:xfrm>
          </p:grpSpPr>
          <p:sp>
            <p:nvSpPr>
              <p:cNvPr id="565259" name="Oval 1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60" name="Oval 1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61" name="Oval 1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62" name="Oval 1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63" name="Oval 1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64" name="Oval 1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65265" name="Text Box 17"/>
          <p:cNvSpPr txBox="1">
            <a:spLocks noChangeArrowheads="1"/>
          </p:cNvSpPr>
          <p:nvPr/>
        </p:nvSpPr>
        <p:spPr bwMode="auto">
          <a:xfrm>
            <a:off x="1042988" y="404813"/>
            <a:ext cx="7632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Simple case</a:t>
            </a:r>
            <a:r>
              <a:rPr lang="en-US" sz="2400"/>
              <a:t> – two closely related proteins with the same number of amino acids</a:t>
            </a:r>
            <a:r>
              <a:rPr lang="en-US" sz="2000"/>
              <a:t>.</a:t>
            </a:r>
          </a:p>
        </p:txBody>
      </p:sp>
      <p:sp>
        <p:nvSpPr>
          <p:cNvPr id="565266" name="Text Box 18"/>
          <p:cNvSpPr txBox="1">
            <a:spLocks noChangeArrowheads="1"/>
          </p:cNvSpPr>
          <p:nvPr/>
        </p:nvSpPr>
        <p:spPr bwMode="auto">
          <a:xfrm>
            <a:off x="144463" y="4868863"/>
            <a:ext cx="3922712" cy="173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400" b="1"/>
              <a:t>Question:</a:t>
            </a:r>
          </a:p>
          <a:p>
            <a:pPr algn="l" rtl="0">
              <a:spcBef>
                <a:spcPct val="50000"/>
              </a:spcBef>
            </a:pPr>
            <a:r>
              <a:rPr lang="en-US" sz="2400"/>
              <a:t>how do we asses the quality of the transformation?</a:t>
            </a:r>
          </a:p>
        </p:txBody>
      </p:sp>
      <p:grpSp>
        <p:nvGrpSpPr>
          <p:cNvPr id="565267" name="Group 19"/>
          <p:cNvGrpSpPr>
            <a:grpSpLocks/>
          </p:cNvGrpSpPr>
          <p:nvPr/>
        </p:nvGrpSpPr>
        <p:grpSpPr bwMode="auto">
          <a:xfrm>
            <a:off x="1295400" y="1484313"/>
            <a:ext cx="5949950" cy="1952625"/>
            <a:chOff x="816" y="935"/>
            <a:chExt cx="3748" cy="1230"/>
          </a:xfrm>
        </p:grpSpPr>
        <p:grpSp>
          <p:nvGrpSpPr>
            <p:cNvPr id="565268" name="Group 20"/>
            <p:cNvGrpSpPr>
              <a:grpSpLocks/>
            </p:cNvGrpSpPr>
            <p:nvPr/>
          </p:nvGrpSpPr>
          <p:grpSpPr bwMode="auto">
            <a:xfrm rot="2653457">
              <a:off x="816" y="1162"/>
              <a:ext cx="1230" cy="731"/>
              <a:chOff x="793" y="1253"/>
              <a:chExt cx="1230" cy="731"/>
            </a:xfrm>
          </p:grpSpPr>
          <p:sp>
            <p:nvSpPr>
              <p:cNvPr id="565269" name="Oval 21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0" name="Oval 22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1" name="Oval 23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2" name="Oval 24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3" name="Oval 25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4" name="Oval 26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65275" name="Group 27"/>
            <p:cNvGrpSpPr>
              <a:grpSpLocks/>
            </p:cNvGrpSpPr>
            <p:nvPr/>
          </p:nvGrpSpPr>
          <p:grpSpPr bwMode="auto">
            <a:xfrm rot="-2733118">
              <a:off x="3584" y="1184"/>
              <a:ext cx="1230" cy="731"/>
              <a:chOff x="793" y="1253"/>
              <a:chExt cx="1230" cy="731"/>
            </a:xfrm>
          </p:grpSpPr>
          <p:sp>
            <p:nvSpPr>
              <p:cNvPr id="565276" name="Oval 28"/>
              <p:cNvSpPr>
                <a:spLocks noChangeArrowheads="1"/>
              </p:cNvSpPr>
              <p:nvPr/>
            </p:nvSpPr>
            <p:spPr bwMode="auto">
              <a:xfrm>
                <a:off x="1746" y="1253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7" name="Oval 29"/>
              <p:cNvSpPr>
                <a:spLocks noChangeArrowheads="1"/>
              </p:cNvSpPr>
              <p:nvPr/>
            </p:nvSpPr>
            <p:spPr bwMode="auto">
              <a:xfrm>
                <a:off x="1111" y="13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8" name="Oval 30"/>
              <p:cNvSpPr>
                <a:spLocks noChangeArrowheads="1"/>
              </p:cNvSpPr>
              <p:nvPr/>
            </p:nvSpPr>
            <p:spPr bwMode="auto">
              <a:xfrm>
                <a:off x="1020" y="1661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79" name="Oval 31"/>
              <p:cNvSpPr>
                <a:spLocks noChangeArrowheads="1"/>
              </p:cNvSpPr>
              <p:nvPr/>
            </p:nvSpPr>
            <p:spPr bwMode="auto">
              <a:xfrm>
                <a:off x="793" y="18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80" name="Oval 32"/>
              <p:cNvSpPr>
                <a:spLocks noChangeArrowheads="1"/>
              </p:cNvSpPr>
              <p:nvPr/>
            </p:nvSpPr>
            <p:spPr bwMode="auto">
              <a:xfrm>
                <a:off x="1429" y="129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5281" name="Oval 33"/>
              <p:cNvSpPr>
                <a:spLocks noChangeArrowheads="1"/>
              </p:cNvSpPr>
              <p:nvPr/>
            </p:nvSpPr>
            <p:spPr bwMode="auto">
              <a:xfrm>
                <a:off x="1927" y="143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65282" name="Text Box 34"/>
            <p:cNvSpPr txBox="1">
              <a:spLocks noChangeArrowheads="1"/>
            </p:cNvSpPr>
            <p:nvPr/>
          </p:nvSpPr>
          <p:spPr bwMode="auto">
            <a:xfrm>
              <a:off x="2744" y="1389"/>
              <a:ext cx="26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rtl="0"/>
              <a:r>
                <a:rPr lang="en-US" sz="3200" b="1"/>
                <a:t>+</a:t>
              </a:r>
            </a:p>
          </p:txBody>
        </p:sp>
      </p:grpSp>
      <p:sp>
        <p:nvSpPr>
          <p:cNvPr id="565283" name="Line 35"/>
          <p:cNvSpPr>
            <a:spLocks noChangeShapeType="1"/>
          </p:cNvSpPr>
          <p:nvPr/>
        </p:nvSpPr>
        <p:spPr bwMode="auto">
          <a:xfrm>
            <a:off x="4643438" y="3429000"/>
            <a:ext cx="0" cy="792163"/>
          </a:xfrm>
          <a:prstGeom prst="line">
            <a:avLst/>
          </a:prstGeom>
          <a:noFill/>
          <a:ln w="889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526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2D429-841C-410D-8B56-FAB7F26BB02E}" type="slidenum">
              <a:rPr lang="he-IL"/>
              <a:pPr/>
              <a:t>39</a:t>
            </a:fld>
            <a:endParaRPr lang="en-US"/>
          </a:p>
        </p:txBody>
      </p:sp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Scoring the Alignment</a:t>
            </a:r>
          </a:p>
        </p:txBody>
      </p:sp>
      <p:sp>
        <p:nvSpPr>
          <p:cNvPr id="566275" name="Rectangle 3"/>
          <p:cNvSpPr>
            <a:spLocks noChangeArrowheads="1"/>
          </p:cNvSpPr>
          <p:nvPr/>
        </p:nvSpPr>
        <p:spPr bwMode="auto">
          <a:xfrm>
            <a:off x="1116013" y="1484313"/>
            <a:ext cx="7772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latin typeface="Times New Roman" pitchFamily="18" charset="0"/>
              </a:rPr>
              <a:t>Two point sets: A={a</a:t>
            </a:r>
            <a:r>
              <a:rPr lang="en-US" sz="2400" b="1" baseline="-25000">
                <a:latin typeface="Times New Roman" pitchFamily="18" charset="0"/>
              </a:rPr>
              <a:t>i</a:t>
            </a:r>
            <a:r>
              <a:rPr lang="en-US" sz="2400" b="1">
                <a:latin typeface="Times New Roman" pitchFamily="18" charset="0"/>
              </a:rPr>
              <a:t>} i=1…n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 b="1">
                <a:latin typeface="Times New Roman" pitchFamily="18" charset="0"/>
              </a:rPr>
              <a:t>                          B={b</a:t>
            </a:r>
            <a:r>
              <a:rPr lang="en-US" sz="2400" b="1" baseline="-25000">
                <a:latin typeface="Times New Roman" pitchFamily="18" charset="0"/>
              </a:rPr>
              <a:t>j</a:t>
            </a:r>
            <a:r>
              <a:rPr lang="en-US" sz="2400" b="1">
                <a:latin typeface="Times New Roman" pitchFamily="18" charset="0"/>
              </a:rPr>
              <a:t>} j=1…m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SzPct val="85000"/>
              <a:buFontTx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Pairwise Correspondence: 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    (a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,b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(a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,b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)… (a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,b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66276" name="Text Box 4"/>
          <p:cNvSpPr txBox="1">
            <a:spLocks noChangeArrowheads="1"/>
          </p:cNvSpPr>
          <p:nvPr/>
        </p:nvSpPr>
        <p:spPr bwMode="auto">
          <a:xfrm>
            <a:off x="900113" y="3933825"/>
            <a:ext cx="74676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latin typeface="Times New Roman" pitchFamily="18" charset="0"/>
              </a:rPr>
              <a:t>(1)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Bottleneck    max ||a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– b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||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SzPct val="85000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400">
                <a:latin typeface="Times New Roman" pitchFamily="18" charset="0"/>
              </a:rPr>
              <a:t>RMSD (Root Mean Square Distance)</a:t>
            </a:r>
          </a:p>
          <a:p>
            <a:pPr algn="l" rtl="0">
              <a:lnSpc>
                <a:spcPct val="90000"/>
              </a:lnSpc>
              <a:spcBef>
                <a:spcPct val="20000"/>
              </a:spcBef>
              <a:buSzPct val="85000"/>
            </a:pPr>
            <a:r>
              <a:rPr lang="en-US" sz="2400">
                <a:latin typeface="Times New Roman" pitchFamily="18" charset="0"/>
              </a:rPr>
              <a:t>          Sqrt(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Σ||a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– b</a:t>
            </a:r>
            <a:r>
              <a:rPr lang="en-US" sz="2400" baseline="-1000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||</a:t>
            </a:r>
            <a:r>
              <a:rPr lang="en-US" sz="2400" baseline="3000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/N)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6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627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71288-6378-4B12-AD77-9148C53FAE08}" type="slidenum">
              <a:rPr lang="he-IL"/>
              <a:pPr/>
              <a:t>4</a:t>
            </a:fld>
            <a:endParaRPr lang="en-US"/>
          </a:p>
        </p:txBody>
      </p:sp>
      <p:sp>
        <p:nvSpPr>
          <p:cNvPr id="181253" name="Text Box 5"/>
          <p:cNvSpPr txBox="1">
            <a:spLocks noChangeArrowheads="1"/>
          </p:cNvSpPr>
          <p:nvPr/>
        </p:nvSpPr>
        <p:spPr bwMode="auto">
          <a:xfrm>
            <a:off x="457200" y="1560513"/>
            <a:ext cx="5470525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2800" u="sng"/>
              <a:t>Protein core</a:t>
            </a:r>
            <a:r>
              <a:rPr lang="en-US" sz="2800"/>
              <a:t> - usually conserved. </a:t>
            </a:r>
          </a:p>
          <a:p>
            <a:pPr algn="l" rtl="0" eaLnBrk="0" hangingPunct="0">
              <a:lnSpc>
                <a:spcPct val="120000"/>
              </a:lnSpc>
              <a:spcBef>
                <a:spcPct val="20000"/>
              </a:spcBef>
            </a:pPr>
            <a:endParaRPr lang="en-US" sz="2800"/>
          </a:p>
          <a:p>
            <a:pPr algn="l" rtl="0">
              <a:lnSpc>
                <a:spcPct val="120000"/>
              </a:lnSpc>
            </a:pPr>
            <a:r>
              <a:rPr lang="en-US" sz="2800" u="sng"/>
              <a:t>Protein loops</a:t>
            </a:r>
            <a:r>
              <a:rPr lang="en-US" sz="2800"/>
              <a:t> - variable regions </a:t>
            </a:r>
          </a:p>
        </p:txBody>
      </p:sp>
      <p:sp>
        <p:nvSpPr>
          <p:cNvPr id="181255" name="Oval 7"/>
          <p:cNvSpPr>
            <a:spLocks noChangeArrowheads="1"/>
          </p:cNvSpPr>
          <p:nvPr/>
        </p:nvSpPr>
        <p:spPr bwMode="auto">
          <a:xfrm>
            <a:off x="7086600" y="4267200"/>
            <a:ext cx="1828800" cy="1828800"/>
          </a:xfrm>
          <a:prstGeom prst="ellipse">
            <a:avLst/>
          </a:prstGeom>
          <a:solidFill>
            <a:srgbClr val="66FF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1256" name="Freeform 8"/>
          <p:cNvSpPr>
            <a:spLocks/>
          </p:cNvSpPr>
          <p:nvPr/>
        </p:nvSpPr>
        <p:spPr bwMode="auto">
          <a:xfrm rot="23326604">
            <a:off x="7315200" y="4343400"/>
            <a:ext cx="381000" cy="533400"/>
          </a:xfrm>
          <a:custGeom>
            <a:avLst/>
            <a:gdLst/>
            <a:ahLst/>
            <a:cxnLst>
              <a:cxn ang="0">
                <a:pos x="154" y="0"/>
              </a:cxn>
              <a:cxn ang="0">
                <a:pos x="185" y="102"/>
              </a:cxn>
              <a:cxn ang="0">
                <a:pos x="175" y="133"/>
              </a:cxn>
              <a:cxn ang="0">
                <a:pos x="41" y="164"/>
              </a:cxn>
              <a:cxn ang="0">
                <a:pos x="21" y="195"/>
              </a:cxn>
              <a:cxn ang="0">
                <a:pos x="0" y="257"/>
              </a:cxn>
              <a:cxn ang="0">
                <a:pos x="10" y="288"/>
              </a:cxn>
              <a:cxn ang="0">
                <a:pos x="93" y="308"/>
              </a:cxn>
              <a:cxn ang="0">
                <a:pos x="154" y="401"/>
              </a:cxn>
              <a:cxn ang="0">
                <a:pos x="144" y="504"/>
              </a:cxn>
              <a:cxn ang="0">
                <a:pos x="0" y="545"/>
              </a:cxn>
            </a:cxnLst>
            <a:rect l="0" t="0" r="r" b="b"/>
            <a:pathLst>
              <a:path w="201" h="564">
                <a:moveTo>
                  <a:pt x="154" y="0"/>
                </a:moveTo>
                <a:cubicBezTo>
                  <a:pt x="194" y="38"/>
                  <a:pt x="201" y="48"/>
                  <a:pt x="185" y="102"/>
                </a:cubicBezTo>
                <a:cubicBezTo>
                  <a:pt x="182" y="112"/>
                  <a:pt x="184" y="127"/>
                  <a:pt x="175" y="133"/>
                </a:cubicBezTo>
                <a:cubicBezTo>
                  <a:pt x="146" y="154"/>
                  <a:pt x="73" y="160"/>
                  <a:pt x="41" y="164"/>
                </a:cubicBezTo>
                <a:cubicBezTo>
                  <a:pt x="34" y="174"/>
                  <a:pt x="26" y="184"/>
                  <a:pt x="21" y="195"/>
                </a:cubicBezTo>
                <a:cubicBezTo>
                  <a:pt x="12" y="215"/>
                  <a:pt x="0" y="257"/>
                  <a:pt x="0" y="257"/>
                </a:cubicBezTo>
                <a:cubicBezTo>
                  <a:pt x="3" y="267"/>
                  <a:pt x="0" y="283"/>
                  <a:pt x="10" y="288"/>
                </a:cubicBezTo>
                <a:cubicBezTo>
                  <a:pt x="35" y="302"/>
                  <a:pt x="93" y="308"/>
                  <a:pt x="93" y="308"/>
                </a:cubicBezTo>
                <a:cubicBezTo>
                  <a:pt x="136" y="337"/>
                  <a:pt x="131" y="354"/>
                  <a:pt x="154" y="401"/>
                </a:cubicBezTo>
                <a:cubicBezTo>
                  <a:pt x="151" y="435"/>
                  <a:pt x="152" y="470"/>
                  <a:pt x="144" y="504"/>
                </a:cubicBezTo>
                <a:cubicBezTo>
                  <a:pt x="130" y="564"/>
                  <a:pt x="34" y="545"/>
                  <a:pt x="0" y="545"/>
                </a:cubicBezTo>
              </a:path>
            </a:pathLst>
          </a:custGeom>
          <a:solidFill>
            <a:srgbClr val="66FFFF"/>
          </a:solidFill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7" name="Freeform 9"/>
          <p:cNvSpPr>
            <a:spLocks/>
          </p:cNvSpPr>
          <p:nvPr/>
        </p:nvSpPr>
        <p:spPr bwMode="auto">
          <a:xfrm>
            <a:off x="7005638" y="4662488"/>
            <a:ext cx="309562" cy="442912"/>
          </a:xfrm>
          <a:custGeom>
            <a:avLst/>
            <a:gdLst/>
            <a:ahLst/>
            <a:cxnLst>
              <a:cxn ang="0">
                <a:pos x="185" y="25"/>
              </a:cxn>
              <a:cxn ang="0">
                <a:pos x="72" y="15"/>
              </a:cxn>
              <a:cxn ang="0">
                <a:pos x="72" y="190"/>
              </a:cxn>
              <a:cxn ang="0">
                <a:pos x="277" y="169"/>
              </a:cxn>
            </a:cxnLst>
            <a:rect l="0" t="0" r="r" b="b"/>
            <a:pathLst>
              <a:path w="277" h="228">
                <a:moveTo>
                  <a:pt x="185" y="25"/>
                </a:moveTo>
                <a:cubicBezTo>
                  <a:pt x="107" y="0"/>
                  <a:pt x="144" y="1"/>
                  <a:pt x="72" y="15"/>
                </a:cubicBezTo>
                <a:cubicBezTo>
                  <a:pt x="8" y="58"/>
                  <a:pt x="0" y="141"/>
                  <a:pt x="72" y="190"/>
                </a:cubicBezTo>
                <a:cubicBezTo>
                  <a:pt x="272" y="180"/>
                  <a:pt x="223" y="228"/>
                  <a:pt x="277" y="16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8" name="Line 10"/>
          <p:cNvSpPr>
            <a:spLocks noChangeShapeType="1"/>
          </p:cNvSpPr>
          <p:nvPr/>
        </p:nvSpPr>
        <p:spPr bwMode="auto">
          <a:xfrm flipH="1">
            <a:off x="6438900" y="5334000"/>
            <a:ext cx="14097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59" name="Text Box 11"/>
          <p:cNvSpPr txBox="1">
            <a:spLocks noChangeArrowheads="1"/>
          </p:cNvSpPr>
          <p:nvPr/>
        </p:nvSpPr>
        <p:spPr bwMode="auto">
          <a:xfrm>
            <a:off x="3429000" y="5357813"/>
            <a:ext cx="2978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/>
              <a:t>Hydrophobic core</a:t>
            </a:r>
          </a:p>
        </p:txBody>
      </p:sp>
      <p:sp>
        <p:nvSpPr>
          <p:cNvPr id="181260" name="Line 12"/>
          <p:cNvSpPr>
            <a:spLocks noChangeShapeType="1"/>
          </p:cNvSpPr>
          <p:nvPr/>
        </p:nvSpPr>
        <p:spPr bwMode="auto">
          <a:xfrm flipH="1">
            <a:off x="6438900" y="4648200"/>
            <a:ext cx="5715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4122738" y="4367213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800"/>
              <a:t>Surface loops</a:t>
            </a:r>
          </a:p>
        </p:txBody>
      </p:sp>
      <p:sp>
        <p:nvSpPr>
          <p:cNvPr id="181262" name="Rectangle 14"/>
          <p:cNvSpPr>
            <a:spLocks noChangeArrowheads="1"/>
          </p:cNvSpPr>
          <p:nvPr/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4400">
                <a:solidFill>
                  <a:schemeClr val="tx2"/>
                </a:solidFill>
              </a:rPr>
              <a:t>Protein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EF058-8B34-4A56-A21E-9B913AA4F651}" type="slidenum">
              <a:rPr lang="he-IL"/>
              <a:pPr/>
              <a:t>40</a:t>
            </a:fld>
            <a:endParaRPr lang="en-US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772400" cy="1143000"/>
          </a:xfrm>
        </p:spPr>
        <p:txBody>
          <a:bodyPr/>
          <a:lstStyle/>
          <a:p>
            <a:pPr rtl="0"/>
            <a:r>
              <a:rPr lang="en-US" sz="3600" b="1">
                <a:cs typeface="Times New Roman" pitchFamily="18" charset="0"/>
              </a:rPr>
              <a:t/>
            </a:r>
            <a:br>
              <a:rPr lang="en-US" sz="3600" b="1">
                <a:cs typeface="Times New Roman" pitchFamily="18" charset="0"/>
              </a:rPr>
            </a:br>
            <a:r>
              <a:rPr lang="en-US"/>
              <a:t>RMSD – </a:t>
            </a:r>
            <a:r>
              <a:rPr lang="en-US">
                <a:solidFill>
                  <a:srgbClr val="FF3300"/>
                </a:solidFill>
              </a:rPr>
              <a:t>R</a:t>
            </a:r>
            <a:r>
              <a:rPr lang="en-US"/>
              <a:t>oot </a:t>
            </a:r>
            <a:r>
              <a:rPr lang="en-US">
                <a:solidFill>
                  <a:srgbClr val="FF3300"/>
                </a:solidFill>
              </a:rPr>
              <a:t>M</a:t>
            </a:r>
            <a:r>
              <a:rPr lang="en-US"/>
              <a:t>ean </a:t>
            </a:r>
            <a:r>
              <a:rPr lang="en-US">
                <a:solidFill>
                  <a:srgbClr val="FF3300"/>
                </a:solidFill>
              </a:rPr>
              <a:t>S</a:t>
            </a:r>
            <a:r>
              <a:rPr lang="en-US"/>
              <a:t>quare </a:t>
            </a:r>
            <a:r>
              <a:rPr lang="en-US">
                <a:solidFill>
                  <a:srgbClr val="FF3300"/>
                </a:solidFill>
              </a:rPr>
              <a:t>D</a:t>
            </a:r>
            <a:r>
              <a:rPr lang="en-US"/>
              <a:t>eviation</a:t>
            </a:r>
          </a:p>
        </p:txBody>
      </p:sp>
      <p:sp>
        <p:nvSpPr>
          <p:cNvPr id="567299" name="Text Box 3"/>
          <p:cNvSpPr txBox="1">
            <a:spLocks noChangeArrowheads="1"/>
          </p:cNvSpPr>
          <p:nvPr/>
        </p:nvSpPr>
        <p:spPr bwMode="auto">
          <a:xfrm>
            <a:off x="1116013" y="2133600"/>
            <a:ext cx="6613525" cy="3200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 rtl="0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Given two sets of 3-D points :</a:t>
            </a:r>
          </a:p>
          <a:p>
            <a:pPr algn="l" rtl="0" eaLnBrk="0" hangingPunct="0"/>
            <a:r>
              <a:rPr lang="en-US" sz="2000" b="1">
                <a:latin typeface="Times New Roman" pitchFamily="18" charset="0"/>
                <a:cs typeface="Times New Roman" pitchFamily="18" charset="0"/>
              </a:rPr>
              <a:t>P={p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},  Q={q</a:t>
            </a:r>
            <a:r>
              <a:rPr lang="en-US" sz="2000" b="1" baseline="-2500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} , i=1,…,n;</a:t>
            </a:r>
          </a:p>
          <a:p>
            <a:pPr algn="l" rtl="0" eaLnBrk="0" hangingPunct="0"/>
            <a:endParaRPr lang="en-US" sz="2400" b="1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en-US" sz="2400" b="1">
                <a:latin typeface="Times New Roman" pitchFamily="18" charset="0"/>
              </a:rPr>
              <a:t>rmsd(P,Q) = </a:t>
            </a:r>
            <a:r>
              <a:rPr lang="en-US" sz="3600" b="1">
                <a:latin typeface="Times New Roman" pitchFamily="18" charset="0"/>
              </a:rPr>
              <a:t>√</a:t>
            </a:r>
            <a:r>
              <a:rPr lang="en-US" sz="3200" b="1">
                <a:latin typeface="Symbol" pitchFamily="18" charset="2"/>
              </a:rPr>
              <a:t> S</a:t>
            </a:r>
            <a:r>
              <a:rPr lang="en-US" sz="3200" b="1" baseline="-25000">
                <a:latin typeface="Times New Roman" pitchFamily="18" charset="0"/>
              </a:rPr>
              <a:t> i</a:t>
            </a:r>
            <a:r>
              <a:rPr lang="en-US" sz="3200" b="1">
                <a:latin typeface="Times New Roman" pitchFamily="18" charset="0"/>
              </a:rPr>
              <a:t>|p</a:t>
            </a:r>
            <a:r>
              <a:rPr lang="en-US" sz="3200" b="1" baseline="-25000">
                <a:latin typeface="Times New Roman" pitchFamily="18" charset="0"/>
              </a:rPr>
              <a:t>i</a:t>
            </a:r>
            <a:r>
              <a:rPr lang="en-US" sz="3200" b="1">
                <a:latin typeface="Times New Roman" pitchFamily="18" charset="0"/>
              </a:rPr>
              <a:t> - q</a:t>
            </a:r>
            <a:r>
              <a:rPr lang="en-US" sz="3200" b="1" baseline="-25000">
                <a:latin typeface="Times New Roman" pitchFamily="18" charset="0"/>
              </a:rPr>
              <a:t>i</a:t>
            </a:r>
            <a:r>
              <a:rPr lang="en-US" sz="3200" b="1">
                <a:latin typeface="Times New Roman" pitchFamily="18" charset="0"/>
              </a:rPr>
              <a:t> |</a:t>
            </a:r>
            <a:r>
              <a:rPr lang="en-US" sz="3200" b="1" baseline="30000">
                <a:latin typeface="Times New Roman" pitchFamily="18" charset="0"/>
              </a:rPr>
              <a:t>2 </a:t>
            </a:r>
            <a:r>
              <a:rPr lang="en-US" sz="3200" b="1">
                <a:latin typeface="Times New Roman" pitchFamily="18" charset="0"/>
              </a:rPr>
              <a:t>/n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endParaRPr lang="en-US" sz="2000" b="1">
              <a:latin typeface="Times New Roman" pitchFamily="18" charset="0"/>
              <a:cs typeface="Times New Roman" pitchFamily="18" charset="0"/>
            </a:endParaRPr>
          </a:p>
          <a:p>
            <a:pPr algn="l" rtl="0" eaLnBrk="0" hangingPunct="0"/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Find a 3-D transformation T</a:t>
            </a:r>
            <a:r>
              <a:rPr lang="en-US" sz="2400" b="1" baseline="30000">
                <a:solidFill>
                  <a:srgbClr val="CC3300"/>
                </a:solidFill>
                <a:latin typeface="Times New Roman" pitchFamily="18" charset="0"/>
              </a:rPr>
              <a:t>*</a:t>
            </a:r>
            <a:r>
              <a:rPr lang="en-US" sz="2400" b="1">
                <a:solidFill>
                  <a:srgbClr val="CC3300"/>
                </a:solidFill>
                <a:latin typeface="Times New Roman" pitchFamily="18" charset="0"/>
              </a:rPr>
              <a:t> such that:</a:t>
            </a:r>
          </a:p>
          <a:p>
            <a:pPr algn="l" rtl="0" eaLnBrk="0" hangingPunct="0"/>
            <a:endParaRPr lang="en-US" sz="2400" b="1">
              <a:solidFill>
                <a:srgbClr val="CC3300"/>
              </a:solidFill>
              <a:latin typeface="Times New Roman" pitchFamily="18" charset="0"/>
            </a:endParaRPr>
          </a:p>
          <a:p>
            <a:pPr algn="l" rtl="0" eaLnBrk="0" hangingPunct="0"/>
            <a:r>
              <a:rPr lang="en-US" sz="2400" b="1">
                <a:latin typeface="Times New Roman" pitchFamily="18" charset="0"/>
              </a:rPr>
              <a:t>rmsd( T</a:t>
            </a:r>
            <a:r>
              <a:rPr lang="en-US" sz="2400" b="1" baseline="30000">
                <a:latin typeface="Times New Roman" pitchFamily="18" charset="0"/>
              </a:rPr>
              <a:t>*</a:t>
            </a:r>
            <a:r>
              <a:rPr lang="en-US" sz="2400" b="1">
                <a:latin typeface="Times New Roman" pitchFamily="18" charset="0"/>
              </a:rPr>
              <a:t>(P), Q ) = </a:t>
            </a:r>
            <a:r>
              <a:rPr lang="en-US" sz="3200" b="1">
                <a:latin typeface="Times New Roman" pitchFamily="18" charset="0"/>
              </a:rPr>
              <a:t>min</a:t>
            </a:r>
            <a:r>
              <a:rPr lang="en-US" sz="3200" b="1" baseline="-25000">
                <a:latin typeface="Times New Roman" pitchFamily="18" charset="0"/>
              </a:rPr>
              <a:t>T</a:t>
            </a:r>
            <a:r>
              <a:rPr lang="en-US" sz="3200" b="1">
                <a:latin typeface="Times New Roman" pitchFamily="18" charset="0"/>
              </a:rPr>
              <a:t> </a:t>
            </a:r>
            <a:r>
              <a:rPr lang="en-US" sz="3600" b="1">
                <a:latin typeface="Times New Roman" pitchFamily="18" charset="0"/>
              </a:rPr>
              <a:t>√</a:t>
            </a:r>
            <a:r>
              <a:rPr lang="en-US" sz="3200" b="1">
                <a:latin typeface="Symbol" pitchFamily="18" charset="2"/>
              </a:rPr>
              <a:t> S</a:t>
            </a:r>
            <a:r>
              <a:rPr lang="en-US" sz="3200" b="1" baseline="-25000">
                <a:latin typeface="Times New Roman" pitchFamily="18" charset="0"/>
              </a:rPr>
              <a:t> i</a:t>
            </a:r>
            <a:r>
              <a:rPr lang="en-US" sz="3200" b="1">
                <a:latin typeface="Times New Roman" pitchFamily="18" charset="0"/>
              </a:rPr>
              <a:t>|T(p</a:t>
            </a:r>
            <a:r>
              <a:rPr lang="en-US" sz="3200" b="1" baseline="-25000">
                <a:latin typeface="Times New Roman" pitchFamily="18" charset="0"/>
              </a:rPr>
              <a:t>i</a:t>
            </a:r>
            <a:r>
              <a:rPr lang="en-US" sz="3200" b="1">
                <a:latin typeface="Times New Roman" pitchFamily="18" charset="0"/>
              </a:rPr>
              <a:t>) - q</a:t>
            </a:r>
            <a:r>
              <a:rPr lang="en-US" sz="3200" b="1" baseline="-25000">
                <a:latin typeface="Times New Roman" pitchFamily="18" charset="0"/>
              </a:rPr>
              <a:t>i</a:t>
            </a:r>
            <a:r>
              <a:rPr lang="en-US" sz="3200" b="1">
                <a:latin typeface="Times New Roman" pitchFamily="18" charset="0"/>
              </a:rPr>
              <a:t> |</a:t>
            </a:r>
            <a:r>
              <a:rPr lang="en-US" sz="3200" b="1" baseline="30000">
                <a:latin typeface="Times New Roman" pitchFamily="18" charset="0"/>
              </a:rPr>
              <a:t>2 </a:t>
            </a:r>
            <a:r>
              <a:rPr lang="en-US" sz="3200" b="1">
                <a:latin typeface="Times New Roman" pitchFamily="18" charset="0"/>
              </a:rPr>
              <a:t>/n</a:t>
            </a:r>
          </a:p>
        </p:txBody>
      </p:sp>
      <p:sp>
        <p:nvSpPr>
          <p:cNvPr id="567300" name="Line 4"/>
          <p:cNvSpPr>
            <a:spLocks noChangeShapeType="1"/>
          </p:cNvSpPr>
          <p:nvPr/>
        </p:nvSpPr>
        <p:spPr bwMode="auto">
          <a:xfrm>
            <a:off x="3165475" y="3176588"/>
            <a:ext cx="2592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01" name="Line 5"/>
          <p:cNvSpPr>
            <a:spLocks noChangeShapeType="1"/>
          </p:cNvSpPr>
          <p:nvPr/>
        </p:nvSpPr>
        <p:spPr bwMode="auto">
          <a:xfrm>
            <a:off x="4800600" y="4648200"/>
            <a:ext cx="294005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7302" name="Text Box 6"/>
          <p:cNvSpPr txBox="1">
            <a:spLocks noChangeArrowheads="1"/>
          </p:cNvSpPr>
          <p:nvPr/>
        </p:nvSpPr>
        <p:spPr bwMode="auto">
          <a:xfrm>
            <a:off x="280988" y="6021388"/>
            <a:ext cx="88630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2400"/>
              <a:t>Find the highest number of atoms aligned with the lowest </a:t>
            </a:r>
            <a:r>
              <a:rPr lang="en-US" sz="2400">
                <a:solidFill>
                  <a:srgbClr val="FF3300"/>
                </a:solidFill>
              </a:rPr>
              <a:t>RMSD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C947F-82AB-4CC3-9C56-8E0079C61FA5}" type="slidenum">
              <a:rPr lang="he-IL"/>
              <a:pPr/>
              <a:t>41</a:t>
            </a:fld>
            <a:endParaRPr lang="en-US"/>
          </a:p>
        </p:txBody>
      </p:sp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rtl="0"/>
            <a:r>
              <a:rPr lang="en-US"/>
              <a:t>Pitfalls of RMSD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848600" cy="4724400"/>
          </a:xfrm>
        </p:spPr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 sz="2800"/>
              <a:t>all atoms are treated equally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/>
              <a:t>	</a:t>
            </a:r>
            <a:r>
              <a:rPr lang="en-US" sz="2400"/>
              <a:t>(</a:t>
            </a:r>
            <a:r>
              <a:rPr lang="en-US" sz="2400" i="1"/>
              <a:t>residues on the surface have a higher degree of freedom than those in the core</a:t>
            </a:r>
            <a:r>
              <a:rPr lang="en-US" sz="2400"/>
              <a:t>)</a:t>
            </a:r>
          </a:p>
          <a:p>
            <a:pPr algn="l" rtl="0">
              <a:lnSpc>
                <a:spcPct val="80000"/>
              </a:lnSpc>
              <a:buFontTx/>
              <a:buNone/>
            </a:pPr>
            <a:endParaRPr lang="en-US" sz="2400"/>
          </a:p>
          <a:p>
            <a:pPr algn="l" rtl="0">
              <a:lnSpc>
                <a:spcPct val="80000"/>
              </a:lnSpc>
            </a:pPr>
            <a:r>
              <a:rPr lang="en-US" sz="2800"/>
              <a:t>best alignment does not always mean minimal RMSD</a:t>
            </a:r>
          </a:p>
          <a:p>
            <a:pPr algn="l" rtl="0">
              <a:lnSpc>
                <a:spcPct val="80000"/>
              </a:lnSpc>
            </a:pPr>
            <a:endParaRPr lang="en-US" sz="2800"/>
          </a:p>
          <a:p>
            <a:pPr algn="l" rtl="0">
              <a:lnSpc>
                <a:spcPct val="80000"/>
              </a:lnSpc>
            </a:pPr>
            <a:r>
              <a:rPr lang="en-US" sz="2800"/>
              <a:t>does not take into account the attributes of the amino acids</a:t>
            </a:r>
          </a:p>
          <a:p>
            <a:pPr algn="l" rtl="0">
              <a:lnSpc>
                <a:spcPct val="80000"/>
              </a:lnSpc>
            </a:pPr>
            <a:endParaRPr lang="en-US" sz="280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80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8323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B5139-866E-4716-85EB-C5C7AD0A5F46}" type="slidenum">
              <a:rPr lang="he-IL"/>
              <a:pPr/>
              <a:t>42</a:t>
            </a:fld>
            <a:endParaRPr lang="en-US"/>
          </a:p>
        </p:txBody>
      </p:sp>
      <p:sp>
        <p:nvSpPr>
          <p:cNvPr id="570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Flexible alignment vs. Rigid alignment </a:t>
            </a:r>
          </a:p>
        </p:txBody>
      </p:sp>
      <p:pic>
        <p:nvPicPr>
          <p:cNvPr id="570371" name="Picture 3" descr="figure3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557338"/>
            <a:ext cx="4105275" cy="174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2" name="Picture 4" descr="figure3_2"/>
          <p:cNvPicPr>
            <a:picLocks noChangeAspect="1" noChangeArrowheads="1"/>
          </p:cNvPicPr>
          <p:nvPr/>
        </p:nvPicPr>
        <p:blipFill>
          <a:blip r:embed="rId4"/>
          <a:srcRect r="42453"/>
          <a:stretch>
            <a:fillRect/>
          </a:stretch>
        </p:blipFill>
        <p:spPr bwMode="auto">
          <a:xfrm>
            <a:off x="250825" y="4365625"/>
            <a:ext cx="2655888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0373" name="Picture 5" descr="figure3_2"/>
          <p:cNvPicPr>
            <a:picLocks noChangeAspect="1" noChangeArrowheads="1"/>
          </p:cNvPicPr>
          <p:nvPr/>
        </p:nvPicPr>
        <p:blipFill>
          <a:blip r:embed="rId4"/>
          <a:srcRect l="56000"/>
          <a:stretch>
            <a:fillRect/>
          </a:stretch>
        </p:blipFill>
        <p:spPr bwMode="auto">
          <a:xfrm>
            <a:off x="6324600" y="4198938"/>
            <a:ext cx="2163763" cy="2049462"/>
          </a:xfrm>
          <a:prstGeom prst="rect">
            <a:avLst/>
          </a:prstGeom>
          <a:noFill/>
        </p:spPr>
      </p:pic>
      <p:sp>
        <p:nvSpPr>
          <p:cNvPr id="570374" name="Line 6"/>
          <p:cNvSpPr>
            <a:spLocks noChangeShapeType="1"/>
          </p:cNvSpPr>
          <p:nvPr/>
        </p:nvSpPr>
        <p:spPr bwMode="auto">
          <a:xfrm flipH="1">
            <a:off x="2987675" y="3429000"/>
            <a:ext cx="1152525" cy="1428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0375" name="Line 7"/>
          <p:cNvSpPr>
            <a:spLocks noChangeShapeType="1"/>
          </p:cNvSpPr>
          <p:nvPr/>
        </p:nvSpPr>
        <p:spPr bwMode="auto">
          <a:xfrm>
            <a:off x="4932363" y="3429000"/>
            <a:ext cx="1273175" cy="15287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0376" name="Text Box 8"/>
          <p:cNvSpPr txBox="1">
            <a:spLocks noChangeArrowheads="1"/>
          </p:cNvSpPr>
          <p:nvPr/>
        </p:nvSpPr>
        <p:spPr bwMode="auto">
          <a:xfrm>
            <a:off x="395288" y="3789363"/>
            <a:ext cx="2149475" cy="465137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200"/>
              <a:t>Rigid alignment</a:t>
            </a:r>
          </a:p>
        </p:txBody>
      </p:sp>
      <p:sp>
        <p:nvSpPr>
          <p:cNvPr id="570377" name="Text Box 9"/>
          <p:cNvSpPr txBox="1">
            <a:spLocks noChangeArrowheads="1"/>
          </p:cNvSpPr>
          <p:nvPr/>
        </p:nvSpPr>
        <p:spPr bwMode="auto">
          <a:xfrm>
            <a:off x="6372225" y="3644900"/>
            <a:ext cx="2476500" cy="465138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rtl="0"/>
            <a:r>
              <a:rPr lang="en-US" sz="2200"/>
              <a:t>Flexible alignment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EFF2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ACCE-B359-4A08-822D-59E86EEF9816}" type="slidenum">
              <a:rPr lang="he-IL"/>
              <a:pPr/>
              <a:t>43</a:t>
            </a:fld>
            <a:endParaRPr lang="en-US"/>
          </a:p>
        </p:txBody>
      </p:sp>
      <p:sp>
        <p:nvSpPr>
          <p:cNvPr id="675842" name="Text Box 2"/>
          <p:cNvSpPr txBox="1">
            <a:spLocks noChangeArrowheads="1"/>
          </p:cNvSpPr>
          <p:nvPr/>
        </p:nvSpPr>
        <p:spPr bwMode="auto">
          <a:xfrm>
            <a:off x="762000" y="25908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US" sz="5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Some more issues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265B75-5875-4BA3-AF30-067DC01FA39E}" type="slidenum">
              <a:rPr lang="he-IL"/>
              <a:pPr/>
              <a:t>44</a:t>
            </a:fld>
            <a:endParaRPr lang="en-US"/>
          </a:p>
        </p:txBody>
      </p:sp>
      <p:sp>
        <p:nvSpPr>
          <p:cNvPr id="677905" name="Rectangle 17"/>
          <p:cNvSpPr>
            <a:spLocks noChangeArrowheads="1"/>
          </p:cNvSpPr>
          <p:nvPr/>
        </p:nvSpPr>
        <p:spPr bwMode="auto">
          <a:xfrm>
            <a:off x="304800" y="838200"/>
            <a:ext cx="8382000" cy="5353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/>
              <a:t>Does the fact that all proteins have alpha-helix indicates that they are all evolutionary related?</a:t>
            </a:r>
          </a:p>
          <a:p>
            <a:pPr algn="l" rtl="0">
              <a:spcBef>
                <a:spcPct val="20000"/>
              </a:spcBef>
            </a:pPr>
            <a:endParaRPr lang="en-US" sz="3200"/>
          </a:p>
          <a:p>
            <a:pPr algn="l" rtl="0">
              <a:spcBef>
                <a:spcPct val="20000"/>
              </a:spcBef>
            </a:pPr>
            <a:r>
              <a:rPr lang="en-US" sz="3200"/>
              <a:t>No. Alpha helices reflect physical constraints, as do beta sheets.</a:t>
            </a:r>
          </a:p>
          <a:p>
            <a:pPr algn="l" rtl="0">
              <a:spcBef>
                <a:spcPct val="20000"/>
              </a:spcBef>
            </a:pPr>
            <a:endParaRPr lang="en-US" sz="3200"/>
          </a:p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For structures – it is difficult sometimes to separate convergent evolution from evolutionary relatedness.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DA2F1-23EE-457E-B6A8-1034D9D3D2CD}" type="slidenum">
              <a:rPr lang="he-IL"/>
              <a:pPr/>
              <a:t>45</a:t>
            </a:fld>
            <a:endParaRPr lang="en-US"/>
          </a:p>
        </p:txBody>
      </p:sp>
      <p:sp>
        <p:nvSpPr>
          <p:cNvPr id="679938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467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Structural genomics: </a:t>
            </a:r>
            <a:r>
              <a:rPr lang="en-US" sz="3200" b="1"/>
              <a:t>solve or predict 3D of </a:t>
            </a:r>
            <a:r>
              <a:rPr lang="en-US" sz="3200" b="1" u="sng"/>
              <a:t>all </a:t>
            </a:r>
            <a:r>
              <a:rPr lang="en-US" sz="3200" b="1"/>
              <a:t>proteins of a given organism (X-ray, NMR, and homology modelling).</a:t>
            </a:r>
          </a:p>
          <a:p>
            <a:pPr algn="l" rtl="0">
              <a:spcBef>
                <a:spcPct val="20000"/>
              </a:spcBef>
            </a:pPr>
            <a:endParaRPr lang="en-US" sz="3200" b="1"/>
          </a:p>
          <a:p>
            <a:pPr algn="l" rtl="0">
              <a:spcBef>
                <a:spcPct val="20000"/>
              </a:spcBef>
            </a:pPr>
            <a:r>
              <a:rPr lang="en-US" sz="3200" b="1"/>
              <a:t>Unlike traditional structural biology, 3D is often solved before anything is known on the protein in question. A new challenge emerged: predict a protein’s function from its 3D structure.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F149F-ABB8-4983-B7C7-46A39F75D6B7}" type="slidenum">
              <a:rPr lang="he-IL"/>
              <a:pPr/>
              <a:t>46</a:t>
            </a:fld>
            <a:endParaRPr lang="en-US"/>
          </a:p>
        </p:txBody>
      </p:sp>
      <p:sp>
        <p:nvSpPr>
          <p:cNvPr id="681986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369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CASP: </a:t>
            </a:r>
            <a:r>
              <a:rPr lang="en-US" sz="3200" b="1"/>
              <a:t>a competition for predicting 3D structures.</a:t>
            </a:r>
          </a:p>
          <a:p>
            <a:pPr algn="l" rtl="0">
              <a:spcBef>
                <a:spcPct val="20000"/>
              </a:spcBef>
            </a:pPr>
            <a:endParaRPr lang="en-US" sz="3200" b="1"/>
          </a:p>
          <a:p>
            <a:pPr algn="l" rtl="0">
              <a:spcBef>
                <a:spcPct val="20000"/>
              </a:spcBef>
            </a:pPr>
            <a:r>
              <a:rPr lang="en-US" sz="3200" b="1"/>
              <a:t>Instead of running to publish a new 3D structure, the AA sequence is published and each group is invited to give their predictions.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3DB8C-4656-4249-8ED8-CDC81F23800E}" type="slidenum">
              <a:rPr lang="he-IL"/>
              <a:pPr/>
              <a:t>47</a:t>
            </a:fld>
            <a:endParaRPr lang="en-US"/>
          </a:p>
        </p:txBody>
      </p:sp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228600" y="228600"/>
            <a:ext cx="8915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Capri: </a:t>
            </a:r>
            <a:r>
              <a:rPr lang="en-US" sz="3200" b="1"/>
              <a:t>same as casp – but for docking. </a:t>
            </a:r>
          </a:p>
        </p:txBody>
      </p:sp>
      <p:pic>
        <p:nvPicPr>
          <p:cNvPr id="6840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93850"/>
            <a:ext cx="5867400" cy="439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E6293-06EF-4E0D-870B-E3FC232EDF4A}" type="slidenum">
              <a:rPr lang="he-IL"/>
              <a:pPr/>
              <a:t>48</a:t>
            </a:fld>
            <a:endParaRPr lang="en-US"/>
          </a:p>
        </p:txBody>
      </p:sp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457200" y="1066800"/>
            <a:ext cx="8077200" cy="4281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Homology modeling: </a:t>
            </a:r>
            <a:r>
              <a:rPr lang="en-US" sz="3200" b="1"/>
              <a:t>predicting the structure from a closely related known structure. </a:t>
            </a:r>
          </a:p>
          <a:p>
            <a:pPr algn="l" rtl="0">
              <a:spcBef>
                <a:spcPct val="20000"/>
              </a:spcBef>
            </a:pPr>
            <a:endParaRPr lang="en-US" sz="3200" b="1"/>
          </a:p>
          <a:p>
            <a:pPr algn="l" rtl="0">
              <a:spcBef>
                <a:spcPct val="20000"/>
              </a:spcBef>
            </a:pPr>
            <a:r>
              <a:rPr lang="en-US" sz="3200" b="1">
                <a:solidFill>
                  <a:srgbClr val="FF0000"/>
                </a:solidFill>
              </a:rPr>
              <a:t>This can be important for example to predict how a mutation influences the structure</a:t>
            </a:r>
            <a:endParaRPr lang="en-US" sz="3200" b="1"/>
          </a:p>
          <a:p>
            <a:pPr algn="l" rtl="0">
              <a:spcBef>
                <a:spcPct val="20000"/>
              </a:spcBef>
            </a:pPr>
            <a:endParaRPr lang="en-US" sz="32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B05C4-6D3E-47D4-B42E-E34FE54A6445}" type="slidenum">
              <a:rPr lang="he-IL"/>
              <a:pPr/>
              <a:t>5</a:t>
            </a:fld>
            <a:endParaRPr lang="en-US"/>
          </a:p>
        </p:txBody>
      </p:sp>
      <p:sp>
        <p:nvSpPr>
          <p:cNvPr id="669698" name="Rectangle 2"/>
          <p:cNvSpPr>
            <a:spLocks noChangeArrowheads="1"/>
          </p:cNvSpPr>
          <p:nvPr/>
        </p:nvSpPr>
        <p:spPr bwMode="auto">
          <a:xfrm>
            <a:off x="0" y="76200"/>
            <a:ext cx="9144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Supersecondary structures</a:t>
            </a:r>
          </a:p>
        </p:txBody>
      </p:sp>
      <p:sp>
        <p:nvSpPr>
          <p:cNvPr id="669699" name="Text Box 3"/>
          <p:cNvSpPr txBox="1">
            <a:spLocks noChangeArrowheads="1"/>
          </p:cNvSpPr>
          <p:nvPr/>
        </p:nvSpPr>
        <p:spPr bwMode="auto">
          <a:xfrm>
            <a:off x="533400" y="1295400"/>
            <a:ext cx="8229600" cy="1076325"/>
          </a:xfrm>
          <a:prstGeom prst="rect">
            <a:avLst/>
          </a:prstGeom>
          <a:noFill/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763" algn="l" rtl="0" eaLnBrk="0" hangingPunct="0">
              <a:spcBef>
                <a:spcPct val="50000"/>
              </a:spcBef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Assembly of secondary structures which are shared by many structures.</a:t>
            </a:r>
          </a:p>
        </p:txBody>
      </p:sp>
      <p:pic>
        <p:nvPicPr>
          <p:cNvPr id="6697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438400"/>
            <a:ext cx="1835150" cy="3381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9703" name="Rectangle 7"/>
          <p:cNvSpPr>
            <a:spLocks noChangeArrowheads="1"/>
          </p:cNvSpPr>
          <p:nvPr/>
        </p:nvSpPr>
        <p:spPr bwMode="auto">
          <a:xfrm>
            <a:off x="228600" y="6019800"/>
            <a:ext cx="2182813" cy="579438"/>
          </a:xfrm>
          <a:prstGeom prst="rect">
            <a:avLst/>
          </a:prstGeom>
          <a:solidFill>
            <a:srgbClr val="EFF2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Beta hairpin</a:t>
            </a:r>
          </a:p>
        </p:txBody>
      </p:sp>
      <p:pic>
        <p:nvPicPr>
          <p:cNvPr id="66970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2590800"/>
            <a:ext cx="2208213" cy="2971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9705" name="Rectangle 9"/>
          <p:cNvSpPr>
            <a:spLocks noChangeArrowheads="1"/>
          </p:cNvSpPr>
          <p:nvPr/>
        </p:nvSpPr>
        <p:spPr bwMode="auto">
          <a:xfrm>
            <a:off x="5651500" y="5257800"/>
            <a:ext cx="3492500" cy="579438"/>
          </a:xfrm>
          <a:prstGeom prst="rect">
            <a:avLst/>
          </a:prstGeom>
          <a:solidFill>
            <a:srgbClr val="EFF2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Beta-alpha-beta unit</a:t>
            </a:r>
          </a:p>
        </p:txBody>
      </p:sp>
      <p:pic>
        <p:nvPicPr>
          <p:cNvPr id="66970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2667000"/>
            <a:ext cx="3505200" cy="2382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69708" name="Rectangle 12"/>
          <p:cNvSpPr>
            <a:spLocks noChangeArrowheads="1"/>
          </p:cNvSpPr>
          <p:nvPr/>
        </p:nvSpPr>
        <p:spPr bwMode="auto">
          <a:xfrm>
            <a:off x="2738438" y="6019800"/>
            <a:ext cx="2339975" cy="579438"/>
          </a:xfrm>
          <a:prstGeom prst="rect">
            <a:avLst/>
          </a:prstGeom>
          <a:solidFill>
            <a:srgbClr val="EFF286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Helix hairpin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D5581-F006-4130-AC79-D5663E0D29B2}" type="slidenum">
              <a:rPr lang="he-IL"/>
              <a:pPr/>
              <a:t>6</a:t>
            </a:fld>
            <a:endParaRPr lang="en-US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39825"/>
          </a:xfrm>
        </p:spPr>
        <p:txBody>
          <a:bodyPr/>
          <a:lstStyle/>
          <a:p>
            <a:r>
              <a:rPr lang="en-US"/>
              <a:t>Principles of Protein Structure</a:t>
            </a:r>
          </a:p>
        </p:txBody>
      </p:sp>
      <p:sp>
        <p:nvSpPr>
          <p:cNvPr id="362503" name="Rectangle 7"/>
          <p:cNvSpPr>
            <a:spLocks noChangeArrowheads="1"/>
          </p:cNvSpPr>
          <p:nvPr/>
        </p:nvSpPr>
        <p:spPr bwMode="auto">
          <a:xfrm>
            <a:off x="304800" y="1447800"/>
            <a:ext cx="8305800" cy="4278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/>
              <a:t>Today's proteins reflect millions of years of evolution.</a:t>
            </a:r>
          </a:p>
          <a:p>
            <a:pPr algn="l" rtl="0">
              <a:spcBef>
                <a:spcPct val="20000"/>
              </a:spcBef>
            </a:pPr>
            <a:endParaRPr lang="en-US" sz="280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/>
              <a:t>3D structure is better conserved than sequence during evolution.</a:t>
            </a:r>
          </a:p>
          <a:p>
            <a:pPr algn="l" rtl="0">
              <a:spcBef>
                <a:spcPct val="20000"/>
              </a:spcBef>
            </a:pPr>
            <a:endParaRPr lang="en-US" sz="2800"/>
          </a:p>
          <a:p>
            <a:pPr algn="l" rtl="0">
              <a:spcBef>
                <a:spcPct val="20000"/>
              </a:spcBef>
              <a:buFontTx/>
              <a:buChar char="•"/>
            </a:pPr>
            <a:r>
              <a:rPr lang="en-US" sz="2800"/>
              <a:t>Similarities among sequences or among structures may reveal information about shared biological functions of a protein family.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8BA44-4340-4B2F-9FD2-810B24982BF1}" type="slidenum">
              <a:rPr lang="he-IL"/>
              <a:pPr/>
              <a:t>7</a:t>
            </a:fld>
            <a:endParaRPr lang="en-US"/>
          </a:p>
        </p:txBody>
      </p:sp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b="1">
                <a:solidFill>
                  <a:srgbClr val="000000"/>
                </a:solidFill>
              </a:rPr>
              <a:t>The Levinthal paradox</a:t>
            </a:r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381000" y="1295400"/>
            <a:ext cx="8458200" cy="4149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Assume a protein is comprised of 100 AAs and that each AA can take up 10 different conformations. Altogether we get:</a:t>
            </a:r>
            <a:r>
              <a:rPr lang="he-IL" sz="2800"/>
              <a:t>10</a:t>
            </a:r>
            <a:r>
              <a:rPr lang="he-IL" sz="2800" baseline="30000"/>
              <a:t>100</a:t>
            </a:r>
            <a:r>
              <a:rPr lang="he-IL" sz="2800"/>
              <a:t>  </a:t>
            </a:r>
            <a:r>
              <a:rPr lang="en-US" sz="2800"/>
              <a:t> (i.e. google) conformations.</a:t>
            </a:r>
          </a:p>
          <a:p>
            <a:pPr algn="l" rtl="0">
              <a:spcBef>
                <a:spcPct val="50000"/>
              </a:spcBef>
            </a:pPr>
            <a:r>
              <a:rPr lang="en-US" sz="2800"/>
              <a:t>If each conformation were sampled in the shortest possible time (time of a molecular vibration ~ 10</a:t>
            </a:r>
            <a:r>
              <a:rPr lang="en-US" sz="2800" baseline="30000"/>
              <a:t>-13</a:t>
            </a:r>
            <a:r>
              <a:rPr lang="en-US" sz="2800"/>
              <a:t> s) it would take an astronomical amount of time (~1077 years) to sample all possible conformations, in order to find the Native State.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3241B-F837-4028-B1F6-0C8B60CECDCA}" type="slidenum">
              <a:rPr lang="he-IL"/>
              <a:pPr/>
              <a:t>8</a:t>
            </a:fld>
            <a:endParaRPr lang="en-US"/>
          </a:p>
        </p:txBody>
      </p:sp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sz="3600" b="1">
                <a:solidFill>
                  <a:srgbClr val="000000"/>
                </a:solidFill>
              </a:rPr>
              <a:t>The Levinthal paradox</a:t>
            </a:r>
          </a:p>
        </p:txBody>
      </p:sp>
      <p:sp>
        <p:nvSpPr>
          <p:cNvPr id="655363" name="Rectangle 3"/>
          <p:cNvSpPr>
            <a:spLocks noChangeArrowheads="1"/>
          </p:cNvSpPr>
          <p:nvPr/>
        </p:nvSpPr>
        <p:spPr bwMode="auto">
          <a:xfrm>
            <a:off x="457200" y="1295400"/>
            <a:ext cx="8382000" cy="13731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/>
              <a:t>Luckily, nature works out with these sorts of numbers and the correct conformation of a protein is reached within seconds.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E145-7328-43A7-AB43-692295496E80}" type="slidenum">
              <a:rPr lang="he-IL"/>
              <a:pPr/>
              <a:t>9</a:t>
            </a:fld>
            <a:endParaRPr lang="en-US"/>
          </a:p>
        </p:txBody>
      </p:sp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381000" y="39688"/>
            <a:ext cx="7469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rtl="0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is the 3D Structure Determined ?</a:t>
            </a:r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228600" y="2057400"/>
            <a:ext cx="8458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lnSpc>
                <a:spcPct val="125000"/>
              </a:lnSpc>
            </a:pPr>
            <a:r>
              <a:rPr lang="en-US" sz="32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Experimental methods (Best approach):</a:t>
            </a:r>
            <a:endParaRPr lang="en-US" sz="2000">
              <a:solidFill>
                <a:srgbClr val="EF1F1D"/>
              </a:solidFill>
            </a:endParaRPr>
          </a:p>
          <a:p>
            <a:pPr algn="l" rtl="0">
              <a:lnSpc>
                <a:spcPct val="125000"/>
              </a:lnSpc>
              <a:buFontTx/>
              <a:buChar char="•"/>
            </a:pPr>
            <a:r>
              <a:rPr lang="en-US" sz="2000"/>
              <a:t>    </a:t>
            </a:r>
            <a:r>
              <a:rPr lang="en-US" sz="2800"/>
              <a:t>X-rays crystallography.</a:t>
            </a:r>
          </a:p>
          <a:p>
            <a:pPr algn="l" rtl="0">
              <a:lnSpc>
                <a:spcPct val="125000"/>
              </a:lnSpc>
              <a:buFontTx/>
              <a:buChar char="•"/>
            </a:pPr>
            <a:r>
              <a:rPr lang="en-US" sz="2800"/>
              <a:t>   NMR.</a:t>
            </a:r>
          </a:p>
          <a:p>
            <a:pPr algn="l" rtl="0">
              <a:lnSpc>
                <a:spcPct val="125000"/>
              </a:lnSpc>
              <a:buFontTx/>
              <a:buChar char="•"/>
            </a:pPr>
            <a:r>
              <a:rPr lang="en-US" sz="2800"/>
              <a:t>   Others (e.g., neutron diffraction).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8944</TotalTime>
  <Words>1239</Words>
  <Application>Microsoft PowerPoint</Application>
  <PresentationFormat>Diavetítés a képernyőre (4:3 oldalarány)</PresentationFormat>
  <Paragraphs>288</Paragraphs>
  <Slides>48</Slides>
  <Notes>48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8" baseType="lpstr">
      <vt:lpstr>חרמון</vt:lpstr>
      <vt:lpstr>Arial</vt:lpstr>
      <vt:lpstr>Comic Sans MS</vt:lpstr>
      <vt:lpstr>Wingdings</vt:lpstr>
      <vt:lpstr>Times New Roman</vt:lpstr>
      <vt:lpstr>Times</vt:lpstr>
      <vt:lpstr>新細明體</vt:lpstr>
      <vt:lpstr>Symbol</vt:lpstr>
      <vt:lpstr>Default Design</vt:lpstr>
      <vt:lpstr>צילום של Microsoft Photo Editor 3.0</vt:lpstr>
      <vt:lpstr>Protein Structure, Databases and Structural Alignment</vt:lpstr>
      <vt:lpstr>2. dia</vt:lpstr>
      <vt:lpstr>3. dia</vt:lpstr>
      <vt:lpstr>4. dia</vt:lpstr>
      <vt:lpstr>5. dia</vt:lpstr>
      <vt:lpstr>Principles of Protein Structure</vt:lpstr>
      <vt:lpstr>The Levinthal paradox</vt:lpstr>
      <vt:lpstr>The Levinthal paradox</vt:lpstr>
      <vt:lpstr>9. dia</vt:lpstr>
      <vt:lpstr>10. dia</vt:lpstr>
      <vt:lpstr>11. dia</vt:lpstr>
      <vt:lpstr>12. dia</vt:lpstr>
      <vt:lpstr>Comments</vt:lpstr>
      <vt:lpstr>14. dia</vt:lpstr>
      <vt:lpstr>PDB: Protein Data Bank</vt:lpstr>
      <vt:lpstr>PDB: Protein Data Bank</vt:lpstr>
      <vt:lpstr>PDB - model</vt:lpstr>
      <vt:lpstr>PDB – Protein Data Bank</vt:lpstr>
      <vt:lpstr>19. dia</vt:lpstr>
      <vt:lpstr>20. dia</vt:lpstr>
      <vt:lpstr>Structural Alignment</vt:lpstr>
      <vt:lpstr>Why structural alignment?</vt:lpstr>
      <vt:lpstr>23. dia</vt:lpstr>
      <vt:lpstr>24. dia</vt:lpstr>
      <vt:lpstr>25. dia</vt:lpstr>
      <vt:lpstr>Solution:</vt:lpstr>
      <vt:lpstr>This is not a good result…. </vt:lpstr>
      <vt:lpstr>Good result:</vt:lpstr>
      <vt:lpstr>Kinds of transformations:</vt:lpstr>
      <vt:lpstr>Translation:</vt:lpstr>
      <vt:lpstr>Rotation:</vt:lpstr>
      <vt:lpstr>Scale:</vt:lpstr>
      <vt:lpstr>33. dia</vt:lpstr>
      <vt:lpstr>34. dia</vt:lpstr>
      <vt:lpstr>Correspondence is Unknown</vt:lpstr>
      <vt:lpstr>36. dia</vt:lpstr>
      <vt:lpstr>The best transformation: </vt:lpstr>
      <vt:lpstr>38. dia</vt:lpstr>
      <vt:lpstr>Scoring the Alignment</vt:lpstr>
      <vt:lpstr> RMSD – Root Mean Square Deviation</vt:lpstr>
      <vt:lpstr>Pitfalls of RMSD</vt:lpstr>
      <vt:lpstr>Flexible alignment vs. Rigid alignment </vt:lpstr>
      <vt:lpstr>43. dia</vt:lpstr>
      <vt:lpstr>44. dia</vt:lpstr>
      <vt:lpstr>45. dia</vt:lpstr>
      <vt:lpstr>46. dia</vt:lpstr>
      <vt:lpstr>47. dia</vt:lpstr>
      <vt:lpstr>48.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Benny</dc:creator>
  <cp:lastModifiedBy>grolmusz</cp:lastModifiedBy>
  <cp:revision>2837</cp:revision>
  <dcterms:created xsi:type="dcterms:W3CDTF">2001-10-04T21:00:40Z</dcterms:created>
  <dcterms:modified xsi:type="dcterms:W3CDTF">2013-10-23T10:45:59Z</dcterms:modified>
</cp:coreProperties>
</file>