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4" r:id="rId9"/>
    <p:sldId id="264" r:id="rId10"/>
    <p:sldId id="265" r:id="rId11"/>
    <p:sldId id="266" r:id="rId12"/>
    <p:sldId id="275" r:id="rId13"/>
    <p:sldId id="276" r:id="rId14"/>
    <p:sldId id="267" r:id="rId15"/>
    <p:sldId id="268" r:id="rId16"/>
    <p:sldId id="269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87720B-D803-47D7-95A4-D812D30973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ptTitleMastr.jpg                                              00000013&#10;HARD DRIVE                     B608AF05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2590800"/>
            <a:ext cx="7772400" cy="990600"/>
          </a:xfrm>
        </p:spPr>
        <p:txBody>
          <a:bodyPr/>
          <a:lstStyle>
            <a:lvl1pPr algn="ctr"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762000"/>
          </a:xfrm>
        </p:spPr>
        <p:txBody>
          <a:bodyPr/>
          <a:lstStyle>
            <a:lvl1pPr marL="0" indent="0" algn="ctr">
              <a:buClr>
                <a:srgbClr val="1C1C1C"/>
              </a:buClr>
              <a:buFont typeface="Wingdings" pitchFamily="2" charset="2"/>
              <a:buNone/>
              <a:defRPr sz="16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build="p" autoUpdateAnimBg="0" advAuto="0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6563" y="0"/>
            <a:ext cx="1957387" cy="63246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719763" cy="63246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876800" y="18288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26" descr="pptTitleMastr.jpg                                              00000013&#10;HARD DRIVE                     B608AF05: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5" name="Picture 1027" descr="titleBar.jpg                                                   0000754FModus                          B3AABF5F: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55750" y="0"/>
            <a:ext cx="7588250" cy="788988"/>
          </a:xfrm>
          <a:prstGeom prst="rect">
            <a:avLst/>
          </a:prstGeom>
          <a:noFill/>
        </p:spPr>
      </p:pic>
      <p:sp>
        <p:nvSpPr>
          <p:cNvPr id="3076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2286000" y="0"/>
            <a:ext cx="64579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77" grpId="0" autoUpdateAnimBg="0">
        <p:tmplLst>
          <p:tmpl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07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 i="1">
          <a:solidFill>
            <a:srgbClr val="DEAC0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"/>
        <a:defRPr sz="2100">
          <a:solidFill>
            <a:srgbClr val="4D4D4D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§"/>
        <a:defRPr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65000"/>
        <a:buFont typeface="Wingdings" pitchFamily="2" charset="2"/>
        <a:buChar char="w"/>
        <a:defRPr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40000"/>
        <a:buFont typeface="Monotype Sorts" pitchFamily="2" charset="2"/>
        <a:buChar char="s"/>
        <a:defRPr sz="16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25000"/>
        <a:buChar char="-"/>
        <a:defRPr sz="1400">
          <a:solidFill>
            <a:srgbClr val="4D4D4D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25000"/>
        <a:buChar char="-"/>
        <a:defRPr sz="1400">
          <a:solidFill>
            <a:srgbClr val="4D4D4D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25000"/>
        <a:buChar char="-"/>
        <a:defRPr sz="1400">
          <a:solidFill>
            <a:srgbClr val="4D4D4D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25000"/>
        <a:buChar char="-"/>
        <a:defRPr sz="1400">
          <a:solidFill>
            <a:srgbClr val="4D4D4D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25000"/>
        <a:buChar char="-"/>
        <a:defRPr sz="14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-2003_dokumentum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-2003_dokumentum2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 Overview of Clustering Methods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With Applications to Bioinformatics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K-means: Weaknesses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Must choose parameter </a:t>
            </a:r>
            <a:r>
              <a:rPr lang="en-US" i="1"/>
              <a:t>k</a:t>
            </a:r>
            <a:r>
              <a:rPr lang="en-US"/>
              <a:t> in advance, or try many values.</a:t>
            </a:r>
          </a:p>
          <a:p>
            <a:endParaRPr lang="en-US"/>
          </a:p>
          <a:p>
            <a:r>
              <a:rPr lang="en-US"/>
              <a:t>Data must be numerical and must be compared via Euclidean distance (there is a variant called the </a:t>
            </a:r>
            <a:r>
              <a:rPr lang="en-US" i="1"/>
              <a:t>k</a:t>
            </a:r>
            <a:r>
              <a:rPr lang="en-US"/>
              <a:t>-medians algorithm to address these concerns)</a:t>
            </a:r>
          </a:p>
          <a:p>
            <a:endParaRPr lang="en-US"/>
          </a:p>
          <a:p>
            <a:r>
              <a:rPr lang="en-US"/>
              <a:t>The algorithm works best on data which contains spherical clusters; clusters with other geometry may not be found.</a:t>
            </a:r>
          </a:p>
          <a:p>
            <a:endParaRPr lang="en-US"/>
          </a:p>
          <a:p>
            <a:r>
              <a:rPr lang="en-US"/>
              <a:t>The algorithm is sensitive to </a:t>
            </a:r>
            <a:r>
              <a:rPr lang="en-US" i="1"/>
              <a:t>outliers</a:t>
            </a:r>
            <a:r>
              <a:rPr lang="en-US"/>
              <a:t>---points which do not belong in any cluster.  These can distort the centroid positions and ruin the clustering.</a:t>
            </a:r>
          </a:p>
        </p:txBody>
      </p:sp>
    </p:spTree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Clustering: The Algorithm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772400" cy="1981200"/>
          </a:xfrm>
        </p:spPr>
        <p:txBody>
          <a:bodyPr/>
          <a:lstStyle/>
          <a:p>
            <a:r>
              <a:rPr lang="en-US" dirty="0"/>
              <a:t>Hierarchical clustering takes as input a set of points </a:t>
            </a:r>
          </a:p>
          <a:p>
            <a:r>
              <a:rPr lang="en-US" dirty="0"/>
              <a:t>It creates a tree in which the points are leaves and the internal nodes reveal the similarity structure of the points.</a:t>
            </a:r>
          </a:p>
          <a:p>
            <a:pPr lvl="1"/>
            <a:r>
              <a:rPr lang="en-US" dirty="0"/>
              <a:t>The tree is often called a “</a:t>
            </a:r>
            <a:r>
              <a:rPr lang="en-US" dirty="0" err="1"/>
              <a:t>dendogram</a:t>
            </a:r>
            <a:r>
              <a:rPr lang="en-US" dirty="0"/>
              <a:t>.”</a:t>
            </a:r>
          </a:p>
          <a:p>
            <a:r>
              <a:rPr lang="en-US" dirty="0"/>
              <a:t>The method is summarized below:</a:t>
            </a:r>
          </a:p>
          <a:p>
            <a:endParaRPr lang="en-US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990600" y="388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1800" dirty="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Place all points into their own clusters</a:t>
            </a: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1800" dirty="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While there is more than one cluster, do</a:t>
            </a: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1800" dirty="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	Merge the closest pair of clusters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914400" y="51816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21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 behavior of the algorithm depends on how “closest pair of clusters” is defined</a:t>
            </a:r>
          </a:p>
        </p:txBody>
      </p:sp>
    </p:spTree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Clustering: Merging Clusters</a:t>
            </a:r>
          </a:p>
        </p:txBody>
      </p:sp>
      <p:sp>
        <p:nvSpPr>
          <p:cNvPr id="24579" name="Oval 1027"/>
          <p:cNvSpPr>
            <a:spLocks noChangeArrowheads="1"/>
          </p:cNvSpPr>
          <p:nvPr/>
        </p:nvSpPr>
        <p:spPr bwMode="auto">
          <a:xfrm>
            <a:off x="12954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Oval 1028"/>
          <p:cNvSpPr>
            <a:spLocks noChangeArrowheads="1"/>
          </p:cNvSpPr>
          <p:nvPr/>
        </p:nvSpPr>
        <p:spPr bwMode="auto">
          <a:xfrm>
            <a:off x="1447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Oval 1029"/>
          <p:cNvSpPr>
            <a:spLocks noChangeArrowheads="1"/>
          </p:cNvSpPr>
          <p:nvPr/>
        </p:nvSpPr>
        <p:spPr bwMode="auto">
          <a:xfrm>
            <a:off x="1295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Oval 1030"/>
          <p:cNvSpPr>
            <a:spLocks noChangeArrowheads="1"/>
          </p:cNvSpPr>
          <p:nvPr/>
        </p:nvSpPr>
        <p:spPr bwMode="auto">
          <a:xfrm>
            <a:off x="1600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Oval 1031"/>
          <p:cNvSpPr>
            <a:spLocks noChangeArrowheads="1"/>
          </p:cNvSpPr>
          <p:nvPr/>
        </p:nvSpPr>
        <p:spPr bwMode="auto">
          <a:xfrm>
            <a:off x="13716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Oval 1032"/>
          <p:cNvSpPr>
            <a:spLocks noChangeArrowheads="1"/>
          </p:cNvSpPr>
          <p:nvPr/>
        </p:nvSpPr>
        <p:spPr bwMode="auto">
          <a:xfrm>
            <a:off x="1524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Oval 1033"/>
          <p:cNvSpPr>
            <a:spLocks noChangeArrowheads="1"/>
          </p:cNvSpPr>
          <p:nvPr/>
        </p:nvSpPr>
        <p:spPr bwMode="auto">
          <a:xfrm>
            <a:off x="2286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Oval 1034"/>
          <p:cNvSpPr>
            <a:spLocks noChangeArrowheads="1"/>
          </p:cNvSpPr>
          <p:nvPr/>
        </p:nvSpPr>
        <p:spPr bwMode="auto">
          <a:xfrm>
            <a:off x="25146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Oval 1035"/>
          <p:cNvSpPr>
            <a:spLocks noChangeArrowheads="1"/>
          </p:cNvSpPr>
          <p:nvPr/>
        </p:nvSpPr>
        <p:spPr bwMode="auto">
          <a:xfrm>
            <a:off x="2743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Oval 1036"/>
          <p:cNvSpPr>
            <a:spLocks noChangeArrowheads="1"/>
          </p:cNvSpPr>
          <p:nvPr/>
        </p:nvSpPr>
        <p:spPr bwMode="auto">
          <a:xfrm>
            <a:off x="2667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Oval 1037"/>
          <p:cNvSpPr>
            <a:spLocks noChangeArrowheads="1"/>
          </p:cNvSpPr>
          <p:nvPr/>
        </p:nvSpPr>
        <p:spPr bwMode="auto">
          <a:xfrm>
            <a:off x="2667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1038"/>
          <p:cNvSpPr>
            <a:spLocks noChangeArrowheads="1"/>
          </p:cNvSpPr>
          <p:nvPr/>
        </p:nvSpPr>
        <p:spPr bwMode="auto">
          <a:xfrm>
            <a:off x="2362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Oval 1039"/>
          <p:cNvSpPr>
            <a:spLocks noChangeArrowheads="1"/>
          </p:cNvSpPr>
          <p:nvPr/>
        </p:nvSpPr>
        <p:spPr bwMode="auto">
          <a:xfrm>
            <a:off x="1143000" y="1905000"/>
            <a:ext cx="609600" cy="9144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Oval 1040"/>
          <p:cNvSpPr>
            <a:spLocks noChangeArrowheads="1"/>
          </p:cNvSpPr>
          <p:nvPr/>
        </p:nvSpPr>
        <p:spPr bwMode="auto">
          <a:xfrm>
            <a:off x="2209800" y="1828800"/>
            <a:ext cx="762000" cy="11430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Rectangle 1041"/>
          <p:cNvSpPr>
            <a:spLocks noChangeArrowheads="1"/>
          </p:cNvSpPr>
          <p:nvPr/>
        </p:nvSpPr>
        <p:spPr bwMode="auto">
          <a:xfrm>
            <a:off x="838200" y="1600200"/>
            <a:ext cx="24384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042"/>
          <p:cNvSpPr txBox="1">
            <a:spLocks noChangeArrowheads="1"/>
          </p:cNvSpPr>
          <p:nvPr/>
        </p:nvSpPr>
        <p:spPr bwMode="auto">
          <a:xfrm>
            <a:off x="3505200" y="1943100"/>
            <a:ext cx="4648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Single Link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  Distance between two clusters is the distance between the closest points.  Also called “neighbor joining.”</a:t>
            </a:r>
            <a:endParaRPr lang="en-US" sz="1800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4595" name="Oval 1043"/>
          <p:cNvSpPr>
            <a:spLocks noChangeArrowheads="1"/>
          </p:cNvSpPr>
          <p:nvPr/>
        </p:nvSpPr>
        <p:spPr bwMode="auto">
          <a:xfrm>
            <a:off x="60198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044"/>
          <p:cNvSpPr>
            <a:spLocks noChangeArrowheads="1"/>
          </p:cNvSpPr>
          <p:nvPr/>
        </p:nvSpPr>
        <p:spPr bwMode="auto">
          <a:xfrm>
            <a:off x="6172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Oval 1045"/>
          <p:cNvSpPr>
            <a:spLocks noChangeArrowheads="1"/>
          </p:cNvSpPr>
          <p:nvPr/>
        </p:nvSpPr>
        <p:spPr bwMode="auto">
          <a:xfrm>
            <a:off x="60198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Oval 1046"/>
          <p:cNvSpPr>
            <a:spLocks noChangeArrowheads="1"/>
          </p:cNvSpPr>
          <p:nvPr/>
        </p:nvSpPr>
        <p:spPr bwMode="auto">
          <a:xfrm>
            <a:off x="6324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Oval 1047"/>
          <p:cNvSpPr>
            <a:spLocks noChangeArrowheads="1"/>
          </p:cNvSpPr>
          <p:nvPr/>
        </p:nvSpPr>
        <p:spPr bwMode="auto">
          <a:xfrm>
            <a:off x="6096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Oval 1048"/>
          <p:cNvSpPr>
            <a:spLocks noChangeArrowheads="1"/>
          </p:cNvSpPr>
          <p:nvPr/>
        </p:nvSpPr>
        <p:spPr bwMode="auto">
          <a:xfrm>
            <a:off x="6248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Oval 1049"/>
          <p:cNvSpPr>
            <a:spLocks noChangeArrowheads="1"/>
          </p:cNvSpPr>
          <p:nvPr/>
        </p:nvSpPr>
        <p:spPr bwMode="auto">
          <a:xfrm>
            <a:off x="7010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Oval 1050"/>
          <p:cNvSpPr>
            <a:spLocks noChangeArrowheads="1"/>
          </p:cNvSpPr>
          <p:nvPr/>
        </p:nvSpPr>
        <p:spPr bwMode="auto">
          <a:xfrm>
            <a:off x="7239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1051"/>
          <p:cNvSpPr>
            <a:spLocks noChangeArrowheads="1"/>
          </p:cNvSpPr>
          <p:nvPr/>
        </p:nvSpPr>
        <p:spPr bwMode="auto">
          <a:xfrm>
            <a:off x="7467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1052"/>
          <p:cNvSpPr>
            <a:spLocks noChangeArrowheads="1"/>
          </p:cNvSpPr>
          <p:nvPr/>
        </p:nvSpPr>
        <p:spPr bwMode="auto">
          <a:xfrm>
            <a:off x="7391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1053"/>
          <p:cNvSpPr>
            <a:spLocks noChangeArrowheads="1"/>
          </p:cNvSpPr>
          <p:nvPr/>
        </p:nvSpPr>
        <p:spPr bwMode="auto">
          <a:xfrm>
            <a:off x="7391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1054"/>
          <p:cNvSpPr>
            <a:spLocks noChangeArrowheads="1"/>
          </p:cNvSpPr>
          <p:nvPr/>
        </p:nvSpPr>
        <p:spPr bwMode="auto">
          <a:xfrm>
            <a:off x="7086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Oval 1055"/>
          <p:cNvSpPr>
            <a:spLocks noChangeArrowheads="1"/>
          </p:cNvSpPr>
          <p:nvPr/>
        </p:nvSpPr>
        <p:spPr bwMode="auto">
          <a:xfrm>
            <a:off x="5867400" y="3581400"/>
            <a:ext cx="609600" cy="9144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Oval 1056"/>
          <p:cNvSpPr>
            <a:spLocks noChangeArrowheads="1"/>
          </p:cNvSpPr>
          <p:nvPr/>
        </p:nvSpPr>
        <p:spPr bwMode="auto">
          <a:xfrm>
            <a:off x="6934200" y="3505200"/>
            <a:ext cx="762000" cy="11430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Rectangle 1057"/>
          <p:cNvSpPr>
            <a:spLocks noChangeArrowheads="1"/>
          </p:cNvSpPr>
          <p:nvPr/>
        </p:nvSpPr>
        <p:spPr bwMode="auto">
          <a:xfrm>
            <a:off x="5562600" y="3276600"/>
            <a:ext cx="24384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Oval 1058"/>
          <p:cNvSpPr>
            <a:spLocks noChangeArrowheads="1"/>
          </p:cNvSpPr>
          <p:nvPr/>
        </p:nvSpPr>
        <p:spPr bwMode="auto">
          <a:xfrm>
            <a:off x="13716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1" name="Oval 1059"/>
          <p:cNvSpPr>
            <a:spLocks noChangeArrowheads="1"/>
          </p:cNvSpPr>
          <p:nvPr/>
        </p:nvSpPr>
        <p:spPr bwMode="auto"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2" name="Oval 1060"/>
          <p:cNvSpPr>
            <a:spLocks noChangeArrowheads="1"/>
          </p:cNvSpPr>
          <p:nvPr/>
        </p:nvSpPr>
        <p:spPr bwMode="auto">
          <a:xfrm>
            <a:off x="1371600" y="541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3" name="Oval 1061"/>
          <p:cNvSpPr>
            <a:spLocks noChangeArrowheads="1"/>
          </p:cNvSpPr>
          <p:nvPr/>
        </p:nvSpPr>
        <p:spPr bwMode="auto">
          <a:xfrm>
            <a:off x="16764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Oval 1062"/>
          <p:cNvSpPr>
            <a:spLocks noChangeArrowheads="1"/>
          </p:cNvSpPr>
          <p:nvPr/>
        </p:nvSpPr>
        <p:spPr bwMode="auto">
          <a:xfrm>
            <a:off x="1447800" y="579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Oval 1063"/>
          <p:cNvSpPr>
            <a:spLocks noChangeArrowheads="1"/>
          </p:cNvSpPr>
          <p:nvPr/>
        </p:nvSpPr>
        <p:spPr bwMode="auto">
          <a:xfrm>
            <a:off x="1600200" y="548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6" name="Oval 1064"/>
          <p:cNvSpPr>
            <a:spLocks noChangeArrowheads="1"/>
          </p:cNvSpPr>
          <p:nvPr/>
        </p:nvSpPr>
        <p:spPr bwMode="auto">
          <a:xfrm>
            <a:off x="2362200" y="571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7" name="Oval 1065"/>
          <p:cNvSpPr>
            <a:spLocks noChangeArrowheads="1"/>
          </p:cNvSpPr>
          <p:nvPr/>
        </p:nvSpPr>
        <p:spPr bwMode="auto">
          <a:xfrm>
            <a:off x="2590800" y="525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8" name="Oval 1066"/>
          <p:cNvSpPr>
            <a:spLocks noChangeArrowheads="1"/>
          </p:cNvSpPr>
          <p:nvPr/>
        </p:nvSpPr>
        <p:spPr bwMode="auto">
          <a:xfrm>
            <a:off x="2819400" y="533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19" name="Oval 1067"/>
          <p:cNvSpPr>
            <a:spLocks noChangeArrowheads="1"/>
          </p:cNvSpPr>
          <p:nvPr/>
        </p:nvSpPr>
        <p:spPr bwMode="auto">
          <a:xfrm>
            <a:off x="2743200" y="548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0" name="Oval 1068"/>
          <p:cNvSpPr>
            <a:spLocks noChangeArrowheads="1"/>
          </p:cNvSpPr>
          <p:nvPr/>
        </p:nvSpPr>
        <p:spPr bwMode="auto">
          <a:xfrm>
            <a:off x="2743200" y="571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Oval 1069"/>
          <p:cNvSpPr>
            <a:spLocks noChangeArrowheads="1"/>
          </p:cNvSpPr>
          <p:nvPr/>
        </p:nvSpPr>
        <p:spPr bwMode="auto">
          <a:xfrm>
            <a:off x="24384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Oval 1070"/>
          <p:cNvSpPr>
            <a:spLocks noChangeArrowheads="1"/>
          </p:cNvSpPr>
          <p:nvPr/>
        </p:nvSpPr>
        <p:spPr bwMode="auto">
          <a:xfrm>
            <a:off x="1219200" y="5105400"/>
            <a:ext cx="609600" cy="9144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Oval 1071"/>
          <p:cNvSpPr>
            <a:spLocks noChangeArrowheads="1"/>
          </p:cNvSpPr>
          <p:nvPr/>
        </p:nvSpPr>
        <p:spPr bwMode="auto">
          <a:xfrm>
            <a:off x="2286000" y="5029200"/>
            <a:ext cx="762000" cy="11430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Rectangle 1072"/>
          <p:cNvSpPr>
            <a:spLocks noChangeArrowheads="1"/>
          </p:cNvSpPr>
          <p:nvPr/>
        </p:nvSpPr>
        <p:spPr bwMode="auto">
          <a:xfrm>
            <a:off x="914400" y="4800600"/>
            <a:ext cx="24384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Line 1073"/>
          <p:cNvSpPr>
            <a:spLocks noChangeShapeType="1"/>
          </p:cNvSpPr>
          <p:nvPr/>
        </p:nvSpPr>
        <p:spPr bwMode="auto">
          <a:xfrm>
            <a:off x="1676400" y="2438400"/>
            <a:ext cx="609600" cy="76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6" name="Line 1074"/>
          <p:cNvSpPr>
            <a:spLocks noChangeShapeType="1"/>
          </p:cNvSpPr>
          <p:nvPr/>
        </p:nvSpPr>
        <p:spPr bwMode="auto">
          <a:xfrm>
            <a:off x="6172200" y="4038600"/>
            <a:ext cx="1143000" cy="76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Line 1075"/>
          <p:cNvSpPr>
            <a:spLocks noChangeShapeType="1"/>
          </p:cNvSpPr>
          <p:nvPr/>
        </p:nvSpPr>
        <p:spPr bwMode="auto">
          <a:xfrm flipV="1">
            <a:off x="1524000" y="5410200"/>
            <a:ext cx="129540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Text Box 1076"/>
          <p:cNvSpPr txBox="1">
            <a:spLocks noChangeArrowheads="1"/>
          </p:cNvSpPr>
          <p:nvPr/>
        </p:nvSpPr>
        <p:spPr bwMode="auto">
          <a:xfrm>
            <a:off x="838200" y="3567113"/>
            <a:ext cx="464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Average Link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  Distance between clusters is distance between the cluster centroids.</a:t>
            </a:r>
            <a:endParaRPr lang="en-US" sz="1800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4629" name="Text Box 1077"/>
          <p:cNvSpPr txBox="1">
            <a:spLocks noChangeArrowheads="1"/>
          </p:cNvSpPr>
          <p:nvPr/>
        </p:nvSpPr>
        <p:spPr bwMode="auto">
          <a:xfrm>
            <a:off x="3429000" y="5319713"/>
            <a:ext cx="464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Complete Link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  Distance between clusters is distance between farthest pair of points.</a:t>
            </a:r>
            <a:endParaRPr lang="en-US" sz="1800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5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5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5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7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5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8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  <p:bldP spid="24580" grpId="0" animBg="1"/>
      <p:bldP spid="24581" grpId="0" animBg="1"/>
      <p:bldP spid="24582" grpId="0" animBg="1"/>
      <p:bldP spid="24583" grpId="0" animBg="1"/>
      <p:bldP spid="24584" grpId="0" animBg="1"/>
      <p:bldP spid="24585" grpId="0" animBg="1"/>
      <p:bldP spid="24586" grpId="0" animBg="1"/>
      <p:bldP spid="24587" grpId="0" animBg="1"/>
      <p:bldP spid="24588" grpId="0" animBg="1"/>
      <p:bldP spid="24589" grpId="0" animBg="1"/>
      <p:bldP spid="24590" grpId="0" animBg="1"/>
      <p:bldP spid="24591" grpId="0" animBg="1"/>
      <p:bldP spid="24592" grpId="0" animBg="1"/>
      <p:bldP spid="24593" grpId="0" animBg="1"/>
      <p:bldP spid="24594" grpId="0" autoUpdateAnimBg="0"/>
      <p:bldP spid="24595" grpId="0" animBg="1"/>
      <p:bldP spid="24596" grpId="0" animBg="1"/>
      <p:bldP spid="24597" grpId="0" animBg="1"/>
      <p:bldP spid="24598" grpId="0" animBg="1"/>
      <p:bldP spid="24599" grpId="0" animBg="1"/>
      <p:bldP spid="24600" grpId="0" animBg="1"/>
      <p:bldP spid="24601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610" grpId="0" animBg="1"/>
      <p:bldP spid="24611" grpId="0" animBg="1"/>
      <p:bldP spid="24612" grpId="0" animBg="1"/>
      <p:bldP spid="24613" grpId="0" animBg="1"/>
      <p:bldP spid="24614" grpId="0" animBg="1"/>
      <p:bldP spid="24615" grpId="0" animBg="1"/>
      <p:bldP spid="24616" grpId="0" animBg="1"/>
      <p:bldP spid="24617" grpId="0" animBg="1"/>
      <p:bldP spid="24618" grpId="0" animBg="1"/>
      <p:bldP spid="24619" grpId="0" animBg="1"/>
      <p:bldP spid="24620" grpId="0" animBg="1"/>
      <p:bldP spid="24621" grpId="0" animBg="1"/>
      <p:bldP spid="24622" grpId="0" animBg="1"/>
      <p:bldP spid="24623" grpId="0" animBg="1"/>
      <p:bldP spid="24624" grpId="0" animBg="1"/>
      <p:bldP spid="24625" grpId="0" animBg="1"/>
      <p:bldP spid="24626" grpId="0" animBg="1"/>
      <p:bldP spid="24627" grpId="0" animBg="1"/>
      <p:bldP spid="24628" grpId="0" autoUpdateAnimBg="0"/>
      <p:bldP spid="2462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Clustering: Example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143000" y="2819400"/>
            <a:ext cx="3124200" cy="304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079625" y="40830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A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B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276600" y="3429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E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895600" y="3200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F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828800" y="4953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C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819400" y="4953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D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54102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A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8674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B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73152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E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77724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F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3246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C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67818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D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5486400" y="52578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5943600" y="52578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V="1">
            <a:off x="5486400" y="5257800"/>
            <a:ext cx="457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Oval 20"/>
          <p:cNvSpPr>
            <a:spLocks noChangeArrowheads="1"/>
          </p:cNvSpPr>
          <p:nvPr/>
        </p:nvSpPr>
        <p:spPr bwMode="auto">
          <a:xfrm>
            <a:off x="1981200" y="4038600"/>
            <a:ext cx="609600" cy="838200"/>
          </a:xfrm>
          <a:prstGeom prst="ellips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V="1">
            <a:off x="7391400" y="52578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V="1">
            <a:off x="7848600" y="52578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V="1">
            <a:off x="7391400" y="5257800"/>
            <a:ext cx="457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Oval 24"/>
          <p:cNvSpPr>
            <a:spLocks noChangeArrowheads="1"/>
          </p:cNvSpPr>
          <p:nvPr/>
        </p:nvSpPr>
        <p:spPr bwMode="auto">
          <a:xfrm>
            <a:off x="2819400" y="3124200"/>
            <a:ext cx="762000" cy="685800"/>
          </a:xfrm>
          <a:prstGeom prst="ellips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flipV="1">
            <a:off x="6400800" y="4800600"/>
            <a:ext cx="0" cy="609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V="1">
            <a:off x="5715000" y="4800600"/>
            <a:ext cx="0" cy="457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flipV="1">
            <a:off x="5715000" y="4800600"/>
            <a:ext cx="685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Oval 28"/>
          <p:cNvSpPr>
            <a:spLocks noChangeArrowheads="1"/>
          </p:cNvSpPr>
          <p:nvPr/>
        </p:nvSpPr>
        <p:spPr bwMode="auto">
          <a:xfrm>
            <a:off x="1600200" y="3886200"/>
            <a:ext cx="1143000" cy="1524000"/>
          </a:xfrm>
          <a:prstGeom prst="ellips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V="1">
            <a:off x="6858000" y="4114800"/>
            <a:ext cx="0" cy="1295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V="1">
            <a:off x="6096000" y="4114800"/>
            <a:ext cx="0" cy="685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 flipV="1">
            <a:off x="6096000" y="4114800"/>
            <a:ext cx="76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1524000" y="3733800"/>
            <a:ext cx="1676400" cy="1905000"/>
          </a:xfrm>
          <a:prstGeom prst="ellips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 flipV="1">
            <a:off x="7620000" y="3124200"/>
            <a:ext cx="0" cy="2133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V="1">
            <a:off x="6477000" y="3124200"/>
            <a:ext cx="0" cy="990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V="1">
            <a:off x="6477000" y="3124200"/>
            <a:ext cx="1143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 flipV="1">
            <a:off x="7010400" y="29718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Oval 37"/>
          <p:cNvSpPr>
            <a:spLocks noChangeArrowheads="1"/>
          </p:cNvSpPr>
          <p:nvPr/>
        </p:nvSpPr>
        <p:spPr bwMode="auto">
          <a:xfrm>
            <a:off x="1295400" y="2895600"/>
            <a:ext cx="2743200" cy="2895600"/>
          </a:xfrm>
          <a:prstGeom prst="ellips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2057400" y="1676400"/>
            <a:ext cx="548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This example illustrates single-link clustering in Euclidean space on 6 points.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7" grpId="0" animBg="1"/>
      <p:bldP spid="25618" grpId="0" animBg="1"/>
      <p:bldP spid="25619" grpId="0" animBg="1"/>
      <p:bldP spid="25620" grpId="0" animBg="1"/>
      <p:bldP spid="25621" grpId="0" animBg="1"/>
      <p:bldP spid="25622" grpId="0" animBg="1"/>
      <p:bldP spid="25623" grpId="0" animBg="1"/>
      <p:bldP spid="25624" grpId="0" animBg="1"/>
      <p:bldP spid="25625" grpId="0" animBg="1"/>
      <p:bldP spid="25626" grpId="0" animBg="1"/>
      <p:bldP spid="25627" grpId="0" animBg="1"/>
      <p:bldP spid="25628" grpId="0" animBg="1"/>
      <p:bldP spid="25629" grpId="0" animBg="1"/>
      <p:bldP spid="25630" grpId="0" animBg="1"/>
      <p:bldP spid="25631" grpId="0" animBg="1"/>
      <p:bldP spid="25632" grpId="0" animBg="1"/>
      <p:bldP spid="25633" grpId="0" animBg="1"/>
      <p:bldP spid="25634" grpId="0" animBg="1"/>
      <p:bldP spid="25635" grpId="0" animBg="1"/>
      <p:bldP spid="25636" grpId="0" animBg="1"/>
      <p:bldP spid="256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6553200" cy="685800"/>
          </a:xfrm>
        </p:spPr>
        <p:txBody>
          <a:bodyPr/>
          <a:lstStyle/>
          <a:p>
            <a:r>
              <a:rPr lang="en-US"/>
              <a:t>Hierarchical Clustering: Sample Application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4495800"/>
          </a:xfrm>
        </p:spPr>
        <p:txBody>
          <a:bodyPr/>
          <a:lstStyle/>
          <a:p>
            <a:r>
              <a:rPr lang="en-US"/>
              <a:t>Multiple sequence alignment</a:t>
            </a:r>
          </a:p>
          <a:p>
            <a:pPr lvl="1"/>
            <a:r>
              <a:rPr lang="en-US"/>
              <a:t>Given a set of sequences, produce a global alignment of all sequences against the others</a:t>
            </a:r>
          </a:p>
          <a:p>
            <a:pPr lvl="1"/>
            <a:r>
              <a:rPr lang="en-US"/>
              <a:t>NP-hard</a:t>
            </a:r>
          </a:p>
          <a:p>
            <a:pPr lvl="1"/>
            <a:r>
              <a:rPr lang="en-US"/>
              <a:t>One popular heuristic is to use hierarchical clustering</a:t>
            </a:r>
          </a:p>
          <a:p>
            <a:r>
              <a:rPr lang="en-US"/>
              <a:t>The hierarchical clustering approach</a:t>
            </a:r>
          </a:p>
          <a:p>
            <a:pPr lvl="1"/>
            <a:r>
              <a:rPr lang="en-US"/>
              <a:t>Each cluster is represented by its consensus sequence</a:t>
            </a:r>
          </a:p>
          <a:p>
            <a:pPr lvl="1"/>
            <a:r>
              <a:rPr lang="en-US"/>
              <a:t>When clusters are merged, their consensus sequences are aligned via optimal pairwise alignment</a:t>
            </a:r>
          </a:p>
          <a:p>
            <a:pPr lvl="1"/>
            <a:r>
              <a:rPr lang="en-US"/>
              <a:t>The heuristic uses hierarchical clustering to merge the most similar sequences first, the idea being to minimize potential errors in the alignment.</a:t>
            </a:r>
          </a:p>
          <a:p>
            <a:pPr lvl="1"/>
            <a:r>
              <a:rPr lang="en-US"/>
              <a:t>A slightly more sophisticated version of this method is implemented by the popular </a:t>
            </a:r>
            <a:r>
              <a:rPr lang="en-US" b="1"/>
              <a:t>clustalw </a:t>
            </a:r>
            <a:r>
              <a:rPr lang="en-US"/>
              <a:t>program</a:t>
            </a:r>
          </a:p>
        </p:txBody>
      </p:sp>
    </p:spTree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Clustering: Weaknesses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most commonly used type, single-link clustering, is particularly greedy.</a:t>
            </a:r>
          </a:p>
          <a:p>
            <a:pPr lvl="1"/>
            <a:r>
              <a:rPr lang="en-US"/>
              <a:t>If two points from disjoint clusters happen to be near each other, the distinction between the clusters will be lost.</a:t>
            </a:r>
          </a:p>
          <a:p>
            <a:pPr lvl="1"/>
            <a:r>
              <a:rPr lang="en-US"/>
              <a:t>On the other hand, average- and complete-link clustering methods are biased towards spherical clusters in the same way as </a:t>
            </a:r>
            <a:r>
              <a:rPr lang="en-US" i="1"/>
              <a:t>k</a:t>
            </a:r>
            <a:r>
              <a:rPr lang="en-US"/>
              <a:t>-means</a:t>
            </a:r>
          </a:p>
          <a:p>
            <a:pPr lvl="1"/>
            <a:endParaRPr lang="en-US"/>
          </a:p>
          <a:p>
            <a:r>
              <a:rPr lang="en-US"/>
              <a:t>Does not really produce clusters; the user must decide where to split the tree into groups.</a:t>
            </a:r>
          </a:p>
          <a:p>
            <a:pPr lvl="1"/>
            <a:r>
              <a:rPr lang="en-US"/>
              <a:t>Some automated tools exist for this</a:t>
            </a:r>
          </a:p>
          <a:p>
            <a:pPr lvl="1"/>
            <a:endParaRPr lang="en-US"/>
          </a:p>
          <a:p>
            <a:r>
              <a:rPr lang="en-US"/>
              <a:t>As with </a:t>
            </a:r>
            <a:r>
              <a:rPr lang="en-US" i="1"/>
              <a:t>k</a:t>
            </a:r>
            <a:r>
              <a:rPr lang="en-US"/>
              <a:t>-means, sensitive to noise and outliers</a:t>
            </a:r>
          </a:p>
          <a:p>
            <a:endParaRPr lang="en-US"/>
          </a:p>
        </p:txBody>
      </p:sp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Methods: Components and Cuts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 a similarity graph over a set of objects as follows:</a:t>
            </a:r>
          </a:p>
          <a:p>
            <a:pPr lvl="1"/>
            <a:r>
              <a:rPr lang="en-US"/>
              <a:t>Vertices are the objects themselves</a:t>
            </a:r>
          </a:p>
          <a:p>
            <a:pPr lvl="1"/>
            <a:r>
              <a:rPr lang="en-US"/>
              <a:t>Undirected edges join objects which are deemed “similar”</a:t>
            </a:r>
          </a:p>
          <a:p>
            <a:pPr lvl="2"/>
            <a:r>
              <a:rPr lang="en-US"/>
              <a:t>Edges may be weighted by degree of similarity</a:t>
            </a:r>
          </a:p>
          <a:p>
            <a:pPr lvl="2"/>
            <a:endParaRPr lang="en-US"/>
          </a:p>
          <a:p>
            <a:r>
              <a:rPr lang="en-US"/>
              <a:t>A connected component is a maximal set of objects such that each object is path-reachable from the others</a:t>
            </a:r>
          </a:p>
          <a:p>
            <a:endParaRPr lang="en-US"/>
          </a:p>
          <a:p>
            <a:r>
              <a:rPr lang="en-US"/>
              <a:t>A minimum-weight cut is a set of edges of minimum total weight that creates a new connected component in the graph.</a:t>
            </a:r>
          </a:p>
          <a:p>
            <a:endParaRPr lang="en-US"/>
          </a:p>
        </p:txBody>
      </p:sp>
    </p:spTree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Components for Clustering</a:t>
            </a:r>
          </a:p>
        </p:txBody>
      </p:sp>
      <p:sp>
        <p:nvSpPr>
          <p:cNvPr id="26627" name="Oval 1027"/>
          <p:cNvSpPr>
            <a:spLocks noChangeArrowheads="1"/>
          </p:cNvSpPr>
          <p:nvPr/>
        </p:nvSpPr>
        <p:spPr bwMode="auto">
          <a:xfrm>
            <a:off x="1295400" y="228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1028"/>
          <p:cNvSpPr>
            <a:spLocks noChangeArrowheads="1"/>
          </p:cNvSpPr>
          <p:nvPr/>
        </p:nvSpPr>
        <p:spPr bwMode="auto">
          <a:xfrm>
            <a:off x="1676400" y="190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1029"/>
          <p:cNvSpPr>
            <a:spLocks noChangeArrowheads="1"/>
          </p:cNvSpPr>
          <p:nvPr/>
        </p:nvSpPr>
        <p:spPr bwMode="auto">
          <a:xfrm>
            <a:off x="1981200" y="228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Oval 1030"/>
          <p:cNvSpPr>
            <a:spLocks noChangeArrowheads="1"/>
          </p:cNvSpPr>
          <p:nvPr/>
        </p:nvSpPr>
        <p:spPr bwMode="auto">
          <a:xfrm>
            <a:off x="14478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Oval 1031"/>
          <p:cNvSpPr>
            <a:spLocks noChangeArrowheads="1"/>
          </p:cNvSpPr>
          <p:nvPr/>
        </p:nvSpPr>
        <p:spPr bwMode="auto">
          <a:xfrm>
            <a:off x="685800" y="2286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1032"/>
          <p:cNvSpPr>
            <a:spLocks noChangeArrowheads="1"/>
          </p:cNvSpPr>
          <p:nvPr/>
        </p:nvSpPr>
        <p:spPr bwMode="auto">
          <a:xfrm>
            <a:off x="19050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Oval 1033"/>
          <p:cNvSpPr>
            <a:spLocks noChangeArrowheads="1"/>
          </p:cNvSpPr>
          <p:nvPr/>
        </p:nvSpPr>
        <p:spPr bwMode="auto">
          <a:xfrm>
            <a:off x="2743200" y="228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Oval 1034"/>
          <p:cNvSpPr>
            <a:spLocks noChangeArrowheads="1"/>
          </p:cNvSpPr>
          <p:nvPr/>
        </p:nvSpPr>
        <p:spPr bwMode="auto">
          <a:xfrm>
            <a:off x="3276600" y="190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1035"/>
          <p:cNvSpPr>
            <a:spLocks noChangeArrowheads="1"/>
          </p:cNvSpPr>
          <p:nvPr/>
        </p:nvSpPr>
        <p:spPr bwMode="auto">
          <a:xfrm>
            <a:off x="32766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Oval 1036"/>
          <p:cNvSpPr>
            <a:spLocks noChangeArrowheads="1"/>
          </p:cNvSpPr>
          <p:nvPr/>
        </p:nvSpPr>
        <p:spPr bwMode="auto">
          <a:xfrm>
            <a:off x="3810000" y="228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1037"/>
          <p:cNvSpPr>
            <a:spLocks noChangeArrowheads="1"/>
          </p:cNvSpPr>
          <p:nvPr/>
        </p:nvSpPr>
        <p:spPr bwMode="auto">
          <a:xfrm>
            <a:off x="4648200" y="2362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Oval 1038"/>
          <p:cNvSpPr>
            <a:spLocks noChangeArrowheads="1"/>
          </p:cNvSpPr>
          <p:nvPr/>
        </p:nvSpPr>
        <p:spPr bwMode="auto">
          <a:xfrm>
            <a:off x="5029200" y="198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Oval 1039"/>
          <p:cNvSpPr>
            <a:spLocks noChangeArrowheads="1"/>
          </p:cNvSpPr>
          <p:nvPr/>
        </p:nvSpPr>
        <p:spPr bwMode="auto">
          <a:xfrm>
            <a:off x="50292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Oval 1040"/>
          <p:cNvSpPr>
            <a:spLocks noChangeArrowheads="1"/>
          </p:cNvSpPr>
          <p:nvPr/>
        </p:nvSpPr>
        <p:spPr bwMode="auto">
          <a:xfrm>
            <a:off x="5410200" y="2362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041"/>
          <p:cNvSpPr>
            <a:spLocks noChangeShapeType="1"/>
          </p:cNvSpPr>
          <p:nvPr/>
        </p:nvSpPr>
        <p:spPr bwMode="auto">
          <a:xfrm flipV="1">
            <a:off x="838200" y="2357438"/>
            <a:ext cx="534988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042"/>
          <p:cNvSpPr>
            <a:spLocks noChangeShapeType="1"/>
          </p:cNvSpPr>
          <p:nvPr/>
        </p:nvSpPr>
        <p:spPr bwMode="auto">
          <a:xfrm>
            <a:off x="1371600" y="2438400"/>
            <a:ext cx="152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1043"/>
          <p:cNvSpPr>
            <a:spLocks noChangeShapeType="1"/>
          </p:cNvSpPr>
          <p:nvPr/>
        </p:nvSpPr>
        <p:spPr bwMode="auto">
          <a:xfrm>
            <a:off x="1524000" y="2819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Line 1044"/>
          <p:cNvSpPr>
            <a:spLocks noChangeShapeType="1"/>
          </p:cNvSpPr>
          <p:nvPr/>
        </p:nvSpPr>
        <p:spPr bwMode="auto">
          <a:xfrm>
            <a:off x="1752600" y="19812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Line 1045"/>
          <p:cNvSpPr>
            <a:spLocks noChangeShapeType="1"/>
          </p:cNvSpPr>
          <p:nvPr/>
        </p:nvSpPr>
        <p:spPr bwMode="auto">
          <a:xfrm flipH="1">
            <a:off x="1371600" y="19812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Line 1046"/>
          <p:cNvSpPr>
            <a:spLocks noChangeShapeType="1"/>
          </p:cNvSpPr>
          <p:nvPr/>
        </p:nvSpPr>
        <p:spPr bwMode="auto">
          <a:xfrm>
            <a:off x="1371600" y="23622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Line 1047"/>
          <p:cNvSpPr>
            <a:spLocks noChangeShapeType="1"/>
          </p:cNvSpPr>
          <p:nvPr/>
        </p:nvSpPr>
        <p:spPr bwMode="auto">
          <a:xfrm>
            <a:off x="1752600" y="2057400"/>
            <a:ext cx="2286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Line 1048"/>
          <p:cNvSpPr>
            <a:spLocks noChangeShapeType="1"/>
          </p:cNvSpPr>
          <p:nvPr/>
        </p:nvSpPr>
        <p:spPr bwMode="auto">
          <a:xfrm flipH="1" flipV="1">
            <a:off x="1371600" y="23622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Line 1049"/>
          <p:cNvSpPr>
            <a:spLocks noChangeShapeType="1"/>
          </p:cNvSpPr>
          <p:nvPr/>
        </p:nvSpPr>
        <p:spPr bwMode="auto">
          <a:xfrm>
            <a:off x="2057400" y="2362200"/>
            <a:ext cx="76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Line 1050"/>
          <p:cNvSpPr>
            <a:spLocks noChangeShapeType="1"/>
          </p:cNvSpPr>
          <p:nvPr/>
        </p:nvSpPr>
        <p:spPr bwMode="auto">
          <a:xfrm flipV="1">
            <a:off x="2895600" y="1981200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Line 1051"/>
          <p:cNvSpPr>
            <a:spLocks noChangeShapeType="1"/>
          </p:cNvSpPr>
          <p:nvPr/>
        </p:nvSpPr>
        <p:spPr bwMode="auto">
          <a:xfrm>
            <a:off x="2895600" y="2362200"/>
            <a:ext cx="4572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1052"/>
          <p:cNvSpPr>
            <a:spLocks noChangeShapeType="1"/>
          </p:cNvSpPr>
          <p:nvPr/>
        </p:nvSpPr>
        <p:spPr bwMode="auto">
          <a:xfrm>
            <a:off x="3352800" y="19812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3" name="Line 1053"/>
          <p:cNvSpPr>
            <a:spLocks noChangeShapeType="1"/>
          </p:cNvSpPr>
          <p:nvPr/>
        </p:nvSpPr>
        <p:spPr bwMode="auto">
          <a:xfrm>
            <a:off x="2819400" y="2362200"/>
            <a:ext cx="106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4" name="Line 1054"/>
          <p:cNvSpPr>
            <a:spLocks noChangeShapeType="1"/>
          </p:cNvSpPr>
          <p:nvPr/>
        </p:nvSpPr>
        <p:spPr bwMode="auto">
          <a:xfrm>
            <a:off x="3352800" y="1981200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5" name="Line 1055"/>
          <p:cNvSpPr>
            <a:spLocks noChangeShapeType="1"/>
          </p:cNvSpPr>
          <p:nvPr/>
        </p:nvSpPr>
        <p:spPr bwMode="auto">
          <a:xfrm flipH="1">
            <a:off x="3352800" y="23622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6" name="Line 1056"/>
          <p:cNvSpPr>
            <a:spLocks noChangeShapeType="1"/>
          </p:cNvSpPr>
          <p:nvPr/>
        </p:nvSpPr>
        <p:spPr bwMode="auto">
          <a:xfrm flipH="1">
            <a:off x="4724400" y="21336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7" name="Line 1057"/>
          <p:cNvSpPr>
            <a:spLocks noChangeShapeType="1"/>
          </p:cNvSpPr>
          <p:nvPr/>
        </p:nvSpPr>
        <p:spPr bwMode="auto">
          <a:xfrm>
            <a:off x="4724400" y="25146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8" name="Line 1058"/>
          <p:cNvSpPr>
            <a:spLocks noChangeShapeType="1"/>
          </p:cNvSpPr>
          <p:nvPr/>
        </p:nvSpPr>
        <p:spPr bwMode="auto">
          <a:xfrm>
            <a:off x="5105400" y="20574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9" name="Line 1059"/>
          <p:cNvSpPr>
            <a:spLocks noChangeShapeType="1"/>
          </p:cNvSpPr>
          <p:nvPr/>
        </p:nvSpPr>
        <p:spPr bwMode="auto">
          <a:xfrm flipH="1">
            <a:off x="5105400" y="24384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0" name="Line 1060"/>
          <p:cNvSpPr>
            <a:spLocks noChangeShapeType="1"/>
          </p:cNvSpPr>
          <p:nvPr/>
        </p:nvSpPr>
        <p:spPr bwMode="auto">
          <a:xfrm>
            <a:off x="51054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1" name="Oval 1061"/>
          <p:cNvSpPr>
            <a:spLocks noChangeArrowheads="1"/>
          </p:cNvSpPr>
          <p:nvPr/>
        </p:nvSpPr>
        <p:spPr bwMode="auto">
          <a:xfrm>
            <a:off x="65532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2" name="Oval 1062"/>
          <p:cNvSpPr>
            <a:spLocks noChangeArrowheads="1"/>
          </p:cNvSpPr>
          <p:nvPr/>
        </p:nvSpPr>
        <p:spPr bwMode="auto">
          <a:xfrm>
            <a:off x="6934200" y="2057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3" name="Oval 1063"/>
          <p:cNvSpPr>
            <a:spLocks noChangeArrowheads="1"/>
          </p:cNvSpPr>
          <p:nvPr/>
        </p:nvSpPr>
        <p:spPr bwMode="auto">
          <a:xfrm>
            <a:off x="69342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4" name="Oval 1064"/>
          <p:cNvSpPr>
            <a:spLocks noChangeArrowheads="1"/>
          </p:cNvSpPr>
          <p:nvPr/>
        </p:nvSpPr>
        <p:spPr bwMode="auto">
          <a:xfrm>
            <a:off x="73152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5" name="Line 1065"/>
          <p:cNvSpPr>
            <a:spLocks noChangeShapeType="1"/>
          </p:cNvSpPr>
          <p:nvPr/>
        </p:nvSpPr>
        <p:spPr bwMode="auto">
          <a:xfrm flipH="1">
            <a:off x="6629400" y="22098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7" name="Line 1067"/>
          <p:cNvSpPr>
            <a:spLocks noChangeShapeType="1"/>
          </p:cNvSpPr>
          <p:nvPr/>
        </p:nvSpPr>
        <p:spPr bwMode="auto">
          <a:xfrm>
            <a:off x="7010400" y="21336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8" name="Line 1068"/>
          <p:cNvSpPr>
            <a:spLocks noChangeShapeType="1"/>
          </p:cNvSpPr>
          <p:nvPr/>
        </p:nvSpPr>
        <p:spPr bwMode="auto">
          <a:xfrm flipH="1">
            <a:off x="7010400" y="25146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69" name="Line 1069"/>
          <p:cNvSpPr>
            <a:spLocks noChangeShapeType="1"/>
          </p:cNvSpPr>
          <p:nvPr/>
        </p:nvSpPr>
        <p:spPr bwMode="auto">
          <a:xfrm>
            <a:off x="7010400" y="21336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70" name="Line 1070"/>
          <p:cNvSpPr>
            <a:spLocks noChangeShapeType="1"/>
          </p:cNvSpPr>
          <p:nvPr/>
        </p:nvSpPr>
        <p:spPr bwMode="auto">
          <a:xfrm>
            <a:off x="6705600" y="25146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71" name="Oval 1071"/>
          <p:cNvSpPr>
            <a:spLocks noChangeArrowheads="1"/>
          </p:cNvSpPr>
          <p:nvPr/>
        </p:nvSpPr>
        <p:spPr bwMode="auto">
          <a:xfrm>
            <a:off x="457200" y="1676400"/>
            <a:ext cx="3733800" cy="1447800"/>
          </a:xfrm>
          <a:prstGeom prst="ellipse">
            <a:avLst/>
          </a:prstGeom>
          <a:noFill/>
          <a:ln w="19050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72" name="Oval 1072"/>
          <p:cNvSpPr>
            <a:spLocks noChangeArrowheads="1"/>
          </p:cNvSpPr>
          <p:nvPr/>
        </p:nvSpPr>
        <p:spPr bwMode="auto">
          <a:xfrm>
            <a:off x="4343400" y="1905000"/>
            <a:ext cx="1600200" cy="1143000"/>
          </a:xfrm>
          <a:prstGeom prst="ellipse">
            <a:avLst/>
          </a:prstGeom>
          <a:noFill/>
          <a:ln w="19050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74" name="Oval 1074"/>
          <p:cNvSpPr>
            <a:spLocks noChangeArrowheads="1"/>
          </p:cNvSpPr>
          <p:nvPr/>
        </p:nvSpPr>
        <p:spPr bwMode="auto">
          <a:xfrm>
            <a:off x="6248400" y="1981200"/>
            <a:ext cx="1600200" cy="1143000"/>
          </a:xfrm>
          <a:prstGeom prst="ellipse">
            <a:avLst/>
          </a:prstGeom>
          <a:noFill/>
          <a:ln w="19050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75" name="Text Box 1075"/>
          <p:cNvSpPr txBox="1">
            <a:spLocks noChangeArrowheads="1"/>
          </p:cNvSpPr>
          <p:nvPr/>
        </p:nvSpPr>
        <p:spPr bwMode="auto">
          <a:xfrm>
            <a:off x="990600" y="4883150"/>
            <a:ext cx="76200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800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6676" name="Text Box 1076"/>
          <p:cNvSpPr txBox="1">
            <a:spLocks noChangeArrowheads="1"/>
          </p:cNvSpPr>
          <p:nvPr/>
        </p:nvSpPr>
        <p:spPr bwMode="auto">
          <a:xfrm>
            <a:off x="609600" y="3505200"/>
            <a:ext cx="8001000" cy="2292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Above graph has three components (or clusters)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Algorithm to find them is very fast and simple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This approach has obvious weaknesses; for example,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The red node not similar to most objects in its cluster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The red edge connects two components that should probably be separate</a:t>
            </a:r>
          </a:p>
        </p:txBody>
      </p:sp>
    </p:spTree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Weight Cuts for Clustering</a:t>
            </a:r>
          </a:p>
        </p:txBody>
      </p:sp>
      <p:sp>
        <p:nvSpPr>
          <p:cNvPr id="27652" name="Text Box 1028"/>
          <p:cNvSpPr txBox="1">
            <a:spLocks noChangeArrowheads="1"/>
          </p:cNvSpPr>
          <p:nvPr/>
        </p:nvSpPr>
        <p:spPr bwMode="auto">
          <a:xfrm>
            <a:off x="533400" y="1219200"/>
            <a:ext cx="8001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Run minimum-weight cutset algorithm twice on graph from previous   	example to produce good clustering (assuming the weight of each edge is 1):</a:t>
            </a:r>
          </a:p>
        </p:txBody>
      </p:sp>
      <p:sp>
        <p:nvSpPr>
          <p:cNvPr id="27653" name="Oval 1029"/>
          <p:cNvSpPr>
            <a:spLocks noChangeArrowheads="1"/>
          </p:cNvSpPr>
          <p:nvPr/>
        </p:nvSpPr>
        <p:spPr bwMode="auto">
          <a:xfrm>
            <a:off x="15240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Oval 1030"/>
          <p:cNvSpPr>
            <a:spLocks noChangeArrowheads="1"/>
          </p:cNvSpPr>
          <p:nvPr/>
        </p:nvSpPr>
        <p:spPr bwMode="auto">
          <a:xfrm>
            <a:off x="19050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1031"/>
          <p:cNvSpPr>
            <a:spLocks noChangeArrowheads="1"/>
          </p:cNvSpPr>
          <p:nvPr/>
        </p:nvSpPr>
        <p:spPr bwMode="auto">
          <a:xfrm>
            <a:off x="22098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Oval 1032"/>
          <p:cNvSpPr>
            <a:spLocks noChangeArrowheads="1"/>
          </p:cNvSpPr>
          <p:nvPr/>
        </p:nvSpPr>
        <p:spPr bwMode="auto">
          <a:xfrm>
            <a:off x="16764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Oval 1033"/>
          <p:cNvSpPr>
            <a:spLocks noChangeArrowheads="1"/>
          </p:cNvSpPr>
          <p:nvPr/>
        </p:nvSpPr>
        <p:spPr bwMode="auto">
          <a:xfrm>
            <a:off x="9144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Oval 1034"/>
          <p:cNvSpPr>
            <a:spLocks noChangeArrowheads="1"/>
          </p:cNvSpPr>
          <p:nvPr/>
        </p:nvSpPr>
        <p:spPr bwMode="auto">
          <a:xfrm>
            <a:off x="21336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035"/>
          <p:cNvSpPr>
            <a:spLocks noChangeArrowheads="1"/>
          </p:cNvSpPr>
          <p:nvPr/>
        </p:nvSpPr>
        <p:spPr bwMode="auto">
          <a:xfrm>
            <a:off x="29718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Oval 1036"/>
          <p:cNvSpPr>
            <a:spLocks noChangeArrowheads="1"/>
          </p:cNvSpPr>
          <p:nvPr/>
        </p:nvSpPr>
        <p:spPr bwMode="auto">
          <a:xfrm>
            <a:off x="35052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1037"/>
          <p:cNvSpPr>
            <a:spLocks noChangeArrowheads="1"/>
          </p:cNvSpPr>
          <p:nvPr/>
        </p:nvSpPr>
        <p:spPr bwMode="auto">
          <a:xfrm>
            <a:off x="35052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1038"/>
          <p:cNvSpPr>
            <a:spLocks noChangeArrowheads="1"/>
          </p:cNvSpPr>
          <p:nvPr/>
        </p:nvSpPr>
        <p:spPr bwMode="auto">
          <a:xfrm>
            <a:off x="40386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1039"/>
          <p:cNvSpPr>
            <a:spLocks noChangeArrowheads="1"/>
          </p:cNvSpPr>
          <p:nvPr/>
        </p:nvSpPr>
        <p:spPr bwMode="auto">
          <a:xfrm>
            <a:off x="4876800" y="2895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1040"/>
          <p:cNvSpPr>
            <a:spLocks noChangeArrowheads="1"/>
          </p:cNvSpPr>
          <p:nvPr/>
        </p:nvSpPr>
        <p:spPr bwMode="auto">
          <a:xfrm>
            <a:off x="52578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Oval 1041"/>
          <p:cNvSpPr>
            <a:spLocks noChangeArrowheads="1"/>
          </p:cNvSpPr>
          <p:nvPr/>
        </p:nvSpPr>
        <p:spPr bwMode="auto">
          <a:xfrm>
            <a:off x="52578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Oval 1042"/>
          <p:cNvSpPr>
            <a:spLocks noChangeArrowheads="1"/>
          </p:cNvSpPr>
          <p:nvPr/>
        </p:nvSpPr>
        <p:spPr bwMode="auto">
          <a:xfrm>
            <a:off x="5638800" y="2895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1043"/>
          <p:cNvSpPr>
            <a:spLocks noChangeShapeType="1"/>
          </p:cNvSpPr>
          <p:nvPr/>
        </p:nvSpPr>
        <p:spPr bwMode="auto">
          <a:xfrm flipV="1">
            <a:off x="1066800" y="2890838"/>
            <a:ext cx="534988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1044"/>
          <p:cNvSpPr>
            <a:spLocks noChangeShapeType="1"/>
          </p:cNvSpPr>
          <p:nvPr/>
        </p:nvSpPr>
        <p:spPr bwMode="auto">
          <a:xfrm>
            <a:off x="1600200" y="2971800"/>
            <a:ext cx="152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Line 1045"/>
          <p:cNvSpPr>
            <a:spLocks noChangeShapeType="1"/>
          </p:cNvSpPr>
          <p:nvPr/>
        </p:nvSpPr>
        <p:spPr bwMode="auto">
          <a:xfrm>
            <a:off x="1752600" y="33528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Line 1046"/>
          <p:cNvSpPr>
            <a:spLocks noChangeShapeType="1"/>
          </p:cNvSpPr>
          <p:nvPr/>
        </p:nvSpPr>
        <p:spPr bwMode="auto">
          <a:xfrm>
            <a:off x="1981200" y="25146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Line 1047"/>
          <p:cNvSpPr>
            <a:spLocks noChangeShapeType="1"/>
          </p:cNvSpPr>
          <p:nvPr/>
        </p:nvSpPr>
        <p:spPr bwMode="auto">
          <a:xfrm flipH="1">
            <a:off x="1600200" y="25146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Line 1048"/>
          <p:cNvSpPr>
            <a:spLocks noChangeShapeType="1"/>
          </p:cNvSpPr>
          <p:nvPr/>
        </p:nvSpPr>
        <p:spPr bwMode="auto">
          <a:xfrm>
            <a:off x="1600200" y="28956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Line 1049"/>
          <p:cNvSpPr>
            <a:spLocks noChangeShapeType="1"/>
          </p:cNvSpPr>
          <p:nvPr/>
        </p:nvSpPr>
        <p:spPr bwMode="auto">
          <a:xfrm>
            <a:off x="1981200" y="2590800"/>
            <a:ext cx="2286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Line 1050"/>
          <p:cNvSpPr>
            <a:spLocks noChangeShapeType="1"/>
          </p:cNvSpPr>
          <p:nvPr/>
        </p:nvSpPr>
        <p:spPr bwMode="auto">
          <a:xfrm flipH="1" flipV="1">
            <a:off x="1600200" y="2895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Line 1051"/>
          <p:cNvSpPr>
            <a:spLocks noChangeShapeType="1"/>
          </p:cNvSpPr>
          <p:nvPr/>
        </p:nvSpPr>
        <p:spPr bwMode="auto">
          <a:xfrm>
            <a:off x="2286000" y="28956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Line 1052"/>
          <p:cNvSpPr>
            <a:spLocks noChangeShapeType="1"/>
          </p:cNvSpPr>
          <p:nvPr/>
        </p:nvSpPr>
        <p:spPr bwMode="auto">
          <a:xfrm flipV="1">
            <a:off x="3124200" y="2514600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Line 1053"/>
          <p:cNvSpPr>
            <a:spLocks noChangeShapeType="1"/>
          </p:cNvSpPr>
          <p:nvPr/>
        </p:nvSpPr>
        <p:spPr bwMode="auto">
          <a:xfrm>
            <a:off x="3124200" y="2895600"/>
            <a:ext cx="4572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Line 1054"/>
          <p:cNvSpPr>
            <a:spLocks noChangeShapeType="1"/>
          </p:cNvSpPr>
          <p:nvPr/>
        </p:nvSpPr>
        <p:spPr bwMode="auto">
          <a:xfrm>
            <a:off x="3581400" y="25146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Line 1055"/>
          <p:cNvSpPr>
            <a:spLocks noChangeShapeType="1"/>
          </p:cNvSpPr>
          <p:nvPr/>
        </p:nvSpPr>
        <p:spPr bwMode="auto">
          <a:xfrm>
            <a:off x="3048000" y="2895600"/>
            <a:ext cx="106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Line 1056"/>
          <p:cNvSpPr>
            <a:spLocks noChangeShapeType="1"/>
          </p:cNvSpPr>
          <p:nvPr/>
        </p:nvSpPr>
        <p:spPr bwMode="auto">
          <a:xfrm>
            <a:off x="3581400" y="2514600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Line 1057"/>
          <p:cNvSpPr>
            <a:spLocks noChangeShapeType="1"/>
          </p:cNvSpPr>
          <p:nvPr/>
        </p:nvSpPr>
        <p:spPr bwMode="auto">
          <a:xfrm flipH="1">
            <a:off x="3581400" y="2895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2" name="Line 1058"/>
          <p:cNvSpPr>
            <a:spLocks noChangeShapeType="1"/>
          </p:cNvSpPr>
          <p:nvPr/>
        </p:nvSpPr>
        <p:spPr bwMode="auto">
          <a:xfrm flipH="1">
            <a:off x="4953000" y="26670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3" name="Line 1059"/>
          <p:cNvSpPr>
            <a:spLocks noChangeShapeType="1"/>
          </p:cNvSpPr>
          <p:nvPr/>
        </p:nvSpPr>
        <p:spPr bwMode="auto">
          <a:xfrm>
            <a:off x="4953000" y="30480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4" name="Line 1060"/>
          <p:cNvSpPr>
            <a:spLocks noChangeShapeType="1"/>
          </p:cNvSpPr>
          <p:nvPr/>
        </p:nvSpPr>
        <p:spPr bwMode="auto">
          <a:xfrm>
            <a:off x="5334000" y="25908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Line 1061"/>
          <p:cNvSpPr>
            <a:spLocks noChangeShapeType="1"/>
          </p:cNvSpPr>
          <p:nvPr/>
        </p:nvSpPr>
        <p:spPr bwMode="auto">
          <a:xfrm flipH="1">
            <a:off x="5334000" y="29718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6" name="Line 1062"/>
          <p:cNvSpPr>
            <a:spLocks noChangeShapeType="1"/>
          </p:cNvSpPr>
          <p:nvPr/>
        </p:nvSpPr>
        <p:spPr bwMode="auto">
          <a:xfrm>
            <a:off x="5334000" y="25908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7" name="Oval 1063"/>
          <p:cNvSpPr>
            <a:spLocks noChangeArrowheads="1"/>
          </p:cNvSpPr>
          <p:nvPr/>
        </p:nvSpPr>
        <p:spPr bwMode="auto">
          <a:xfrm>
            <a:off x="6781800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8" name="Oval 1064"/>
          <p:cNvSpPr>
            <a:spLocks noChangeArrowheads="1"/>
          </p:cNvSpPr>
          <p:nvPr/>
        </p:nvSpPr>
        <p:spPr bwMode="auto">
          <a:xfrm>
            <a:off x="7162800" y="2590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9" name="Oval 1065"/>
          <p:cNvSpPr>
            <a:spLocks noChangeArrowheads="1"/>
          </p:cNvSpPr>
          <p:nvPr/>
        </p:nvSpPr>
        <p:spPr bwMode="auto">
          <a:xfrm>
            <a:off x="7162800" y="3352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0" name="Oval 1066"/>
          <p:cNvSpPr>
            <a:spLocks noChangeArrowheads="1"/>
          </p:cNvSpPr>
          <p:nvPr/>
        </p:nvSpPr>
        <p:spPr bwMode="auto">
          <a:xfrm>
            <a:off x="7543800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Line 1067"/>
          <p:cNvSpPr>
            <a:spLocks noChangeShapeType="1"/>
          </p:cNvSpPr>
          <p:nvPr/>
        </p:nvSpPr>
        <p:spPr bwMode="auto">
          <a:xfrm flipH="1">
            <a:off x="6858000" y="27432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2" name="Line 1068"/>
          <p:cNvSpPr>
            <a:spLocks noChangeShapeType="1"/>
          </p:cNvSpPr>
          <p:nvPr/>
        </p:nvSpPr>
        <p:spPr bwMode="auto">
          <a:xfrm>
            <a:off x="7239000" y="26670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3" name="Line 1069"/>
          <p:cNvSpPr>
            <a:spLocks noChangeShapeType="1"/>
          </p:cNvSpPr>
          <p:nvPr/>
        </p:nvSpPr>
        <p:spPr bwMode="auto">
          <a:xfrm flipH="1">
            <a:off x="7239000" y="30480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Line 1070"/>
          <p:cNvSpPr>
            <a:spLocks noChangeShapeType="1"/>
          </p:cNvSpPr>
          <p:nvPr/>
        </p:nvSpPr>
        <p:spPr bwMode="auto">
          <a:xfrm>
            <a:off x="7239000" y="2667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5" name="Line 1071"/>
          <p:cNvSpPr>
            <a:spLocks noChangeShapeType="1"/>
          </p:cNvSpPr>
          <p:nvPr/>
        </p:nvSpPr>
        <p:spPr bwMode="auto">
          <a:xfrm>
            <a:off x="6934200" y="3048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99" name="Line 1075"/>
          <p:cNvSpPr>
            <a:spLocks noChangeShapeType="1"/>
          </p:cNvSpPr>
          <p:nvPr/>
        </p:nvSpPr>
        <p:spPr bwMode="auto">
          <a:xfrm>
            <a:off x="2590800" y="2819400"/>
            <a:ext cx="1524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0" name="Line 1076"/>
          <p:cNvSpPr>
            <a:spLocks noChangeShapeType="1"/>
          </p:cNvSpPr>
          <p:nvPr/>
        </p:nvSpPr>
        <p:spPr bwMode="auto">
          <a:xfrm flipH="1">
            <a:off x="2590800" y="2819400"/>
            <a:ext cx="1524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1" name="Line 1077"/>
          <p:cNvSpPr>
            <a:spLocks noChangeShapeType="1"/>
          </p:cNvSpPr>
          <p:nvPr/>
        </p:nvSpPr>
        <p:spPr bwMode="auto">
          <a:xfrm>
            <a:off x="1219200" y="2819400"/>
            <a:ext cx="1524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2" name="Line 1078"/>
          <p:cNvSpPr>
            <a:spLocks noChangeShapeType="1"/>
          </p:cNvSpPr>
          <p:nvPr/>
        </p:nvSpPr>
        <p:spPr bwMode="auto">
          <a:xfrm flipH="1">
            <a:off x="1219200" y="2819400"/>
            <a:ext cx="1524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3" name="Line 1079"/>
          <p:cNvSpPr>
            <a:spLocks noChangeShapeType="1"/>
          </p:cNvSpPr>
          <p:nvPr/>
        </p:nvSpPr>
        <p:spPr bwMode="auto">
          <a:xfrm flipV="1">
            <a:off x="1066800" y="2895600"/>
            <a:ext cx="457200" cy="47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4" name="Line 1080"/>
          <p:cNvSpPr>
            <a:spLocks noChangeShapeType="1"/>
          </p:cNvSpPr>
          <p:nvPr/>
        </p:nvSpPr>
        <p:spPr bwMode="auto">
          <a:xfrm flipV="1">
            <a:off x="2362200" y="2895600"/>
            <a:ext cx="609600" cy="47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05" name="Text Box 1081"/>
          <p:cNvSpPr txBox="1">
            <a:spLocks noChangeArrowheads="1"/>
          </p:cNvSpPr>
          <p:nvPr/>
        </p:nvSpPr>
        <p:spPr bwMode="auto">
          <a:xfrm>
            <a:off x="533400" y="3886200"/>
            <a:ext cx="8001000" cy="21542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If objects within a cluster are much more similar than objects between clusters, then method works well.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Disadvantages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</a:t>
            </a:r>
            <a:r>
              <a:rPr lang="hu-HU" sz="1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ini</a:t>
            </a:r>
            <a:r>
              <a:rPr lang="en-US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mum </a:t>
            </a:r>
            <a:r>
              <a:rPr 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cut algorithm is very slow, and potentially must be run many times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Not necessarily clear when to stop running the algorithm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9" grpId="0" animBg="1"/>
      <p:bldP spid="27700" grpId="0" animBg="1"/>
      <p:bldP spid="27701" grpId="0" animBg="1"/>
      <p:bldP spid="27702" grpId="0" animBg="1"/>
      <p:bldP spid="27703" grpId="0" animBg="1"/>
      <p:bldP spid="277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Clustering?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28800"/>
            <a:ext cx="3657600" cy="4495800"/>
          </a:xfrm>
        </p:spPr>
        <p:txBody>
          <a:bodyPr/>
          <a:lstStyle/>
          <a:p>
            <a:pPr marL="0" indent="0"/>
            <a:r>
              <a:rPr lang="en-US" sz="1900"/>
              <a:t> Given a collection of objects, put objects into groups based on similarity.</a:t>
            </a:r>
          </a:p>
          <a:p>
            <a:pPr marL="0" indent="0"/>
            <a:endParaRPr lang="en-US" sz="1900"/>
          </a:p>
          <a:p>
            <a:pPr marL="0" indent="0"/>
            <a:r>
              <a:rPr lang="en-US" sz="1900"/>
              <a:t>Used for “discovery-based” science, to find unexpected patterns in data.</a:t>
            </a:r>
          </a:p>
          <a:p>
            <a:pPr marL="0" indent="0"/>
            <a:endParaRPr lang="en-US" sz="1900"/>
          </a:p>
          <a:p>
            <a:pPr marL="0" indent="0"/>
            <a:r>
              <a:rPr lang="en-US" sz="1900"/>
              <a:t>Also called “unsupervised learning” or “data mining”</a:t>
            </a:r>
          </a:p>
          <a:p>
            <a:pPr marL="0" indent="0"/>
            <a:endParaRPr lang="en-US" sz="1900"/>
          </a:p>
          <a:p>
            <a:pPr marL="0" indent="0"/>
            <a:r>
              <a:rPr lang="en-US" sz="1900"/>
              <a:t>Inherently an ill-defined problem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Representations for Clustering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7772400" cy="4724400"/>
          </a:xfrm>
        </p:spPr>
        <p:txBody>
          <a:bodyPr/>
          <a:lstStyle/>
          <a:p>
            <a:r>
              <a:rPr lang="en-US" dirty="0"/>
              <a:t>Input data to algorithm is usually a vector (also called a “</a:t>
            </a:r>
            <a:r>
              <a:rPr lang="en-US" dirty="0" err="1"/>
              <a:t>tuple</a:t>
            </a:r>
            <a:r>
              <a:rPr lang="en-US" dirty="0"/>
              <a:t>” or “record”)</a:t>
            </a:r>
          </a:p>
          <a:p>
            <a:r>
              <a:rPr lang="en-US" dirty="0"/>
              <a:t>Types of data</a:t>
            </a:r>
          </a:p>
          <a:p>
            <a:pPr lvl="1"/>
            <a:r>
              <a:rPr lang="en-US" dirty="0"/>
              <a:t>Numerical</a:t>
            </a:r>
          </a:p>
          <a:p>
            <a:pPr lvl="1"/>
            <a:r>
              <a:rPr lang="en-US" dirty="0"/>
              <a:t>Categorical</a:t>
            </a:r>
          </a:p>
          <a:p>
            <a:pPr lvl="1"/>
            <a:r>
              <a:rPr lang="en-US" dirty="0"/>
              <a:t>Boolean</a:t>
            </a:r>
          </a:p>
          <a:p>
            <a:r>
              <a:rPr lang="en-US" dirty="0"/>
              <a:t>Example: Clinical Sample Data</a:t>
            </a:r>
          </a:p>
          <a:p>
            <a:pPr lvl="1"/>
            <a:r>
              <a:rPr lang="en-US" dirty="0"/>
              <a:t>Age (numerical)</a:t>
            </a:r>
          </a:p>
          <a:p>
            <a:pPr lvl="1"/>
            <a:r>
              <a:rPr lang="en-US" dirty="0"/>
              <a:t>Weight (numerical)</a:t>
            </a:r>
          </a:p>
          <a:p>
            <a:pPr lvl="1"/>
            <a:r>
              <a:rPr lang="en-US" dirty="0"/>
              <a:t>Gender (categorical)</a:t>
            </a:r>
          </a:p>
          <a:p>
            <a:pPr lvl="1"/>
            <a:r>
              <a:rPr lang="en-US" dirty="0"/>
              <a:t>Diseased? </a:t>
            </a:r>
            <a:r>
              <a:rPr lang="en-US" dirty="0" smtClean="0"/>
              <a:t>(</a:t>
            </a:r>
            <a:r>
              <a:rPr lang="hu-HU" b="1" dirty="0" smtClean="0"/>
              <a:t>B</a:t>
            </a:r>
            <a:r>
              <a:rPr lang="en-US" dirty="0" err="1" smtClean="0"/>
              <a:t>oolean</a:t>
            </a:r>
            <a:r>
              <a:rPr lang="en-US" dirty="0"/>
              <a:t>)</a:t>
            </a:r>
          </a:p>
          <a:p>
            <a:r>
              <a:rPr lang="en-US" dirty="0"/>
              <a:t>Must also include a method for computing similarity of or distance between vectors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Calculating Distance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Distance is the most natural method for numerical data</a:t>
            </a:r>
          </a:p>
          <a:p>
            <a:endParaRPr lang="en-US"/>
          </a:p>
          <a:p>
            <a:r>
              <a:rPr lang="en-US"/>
              <a:t>Lower values indicate more similarity</a:t>
            </a:r>
          </a:p>
          <a:p>
            <a:endParaRPr lang="en-US"/>
          </a:p>
          <a:p>
            <a:r>
              <a:rPr lang="en-US"/>
              <a:t>Distance metrics</a:t>
            </a:r>
          </a:p>
          <a:p>
            <a:pPr lvl="1"/>
            <a:r>
              <a:rPr lang="en-US"/>
              <a:t>Euclidean distance</a:t>
            </a:r>
          </a:p>
          <a:p>
            <a:pPr lvl="1"/>
            <a:r>
              <a:rPr lang="en-US"/>
              <a:t>Manhattan distance</a:t>
            </a:r>
          </a:p>
          <a:p>
            <a:pPr lvl="1"/>
            <a:r>
              <a:rPr lang="en-US"/>
              <a:t>Etc.</a:t>
            </a:r>
          </a:p>
          <a:p>
            <a:pPr lvl="1"/>
            <a:endParaRPr lang="en-US"/>
          </a:p>
          <a:p>
            <a:r>
              <a:rPr lang="en-US"/>
              <a:t>Does not generalize well to non-numerical data</a:t>
            </a:r>
          </a:p>
          <a:p>
            <a:pPr lvl="1"/>
            <a:r>
              <a:rPr lang="en-US"/>
              <a:t>What is the distance between “male” and “female”?</a:t>
            </a:r>
          </a:p>
        </p:txBody>
      </p:sp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Calculating Numerical Similarity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219200"/>
            <a:ext cx="7772400" cy="3352800"/>
          </a:xfrm>
        </p:spPr>
        <p:txBody>
          <a:bodyPr/>
          <a:lstStyle/>
          <a:p>
            <a:pPr marL="0" indent="0"/>
            <a:r>
              <a:rPr lang="en-US" sz="1900"/>
              <a:t> Traditionally over the range [0.0, 1.0]</a:t>
            </a:r>
          </a:p>
          <a:p>
            <a:pPr lvl="1"/>
            <a:r>
              <a:rPr lang="en-US" sz="1600"/>
              <a:t>0.0 = no similarity, 1.0 = identity</a:t>
            </a:r>
          </a:p>
          <a:p>
            <a:pPr marL="0" indent="0"/>
            <a:r>
              <a:rPr lang="en-US" sz="1900"/>
              <a:t> Converting distance to similarity</a:t>
            </a:r>
          </a:p>
          <a:p>
            <a:pPr lvl="1"/>
            <a:r>
              <a:rPr lang="en-US" sz="1600"/>
              <a:t>Distance and similarity are two sides of the same coin</a:t>
            </a:r>
          </a:p>
          <a:p>
            <a:pPr lvl="1"/>
            <a:r>
              <a:rPr lang="en-US" sz="1600"/>
              <a:t>To obtain similarity from distance, take the maximum pairwise distance and  subtract from 1.0</a:t>
            </a:r>
          </a:p>
          <a:p>
            <a:pPr marL="0" indent="0"/>
            <a:r>
              <a:rPr lang="en-US" sz="1900"/>
              <a:t> Pearson correlation</a:t>
            </a:r>
          </a:p>
          <a:p>
            <a:pPr lvl="1"/>
            <a:r>
              <a:rPr lang="en-US" sz="1600"/>
              <a:t>Removes magnitude effects</a:t>
            </a:r>
          </a:p>
          <a:p>
            <a:pPr lvl="1"/>
            <a:r>
              <a:rPr lang="en-US" sz="1600"/>
              <a:t>In range [-1.0, 1.0]</a:t>
            </a:r>
          </a:p>
          <a:p>
            <a:pPr lvl="2"/>
            <a:r>
              <a:rPr lang="en-US" sz="1600"/>
              <a:t>-1.0 = anti-correlated, 0.0 = no correlation, 1.0 = perfectly correlated</a:t>
            </a:r>
          </a:p>
          <a:p>
            <a:pPr lvl="1"/>
            <a:r>
              <a:rPr lang="en-US" sz="1600"/>
              <a:t>In the example below, the red and blue lines have high correlation, even though the distance between the lines is significant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048000" y="4876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3048000" y="62484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3048000" y="5029200"/>
            <a:ext cx="381000" cy="762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3429000" y="5029200"/>
            <a:ext cx="22860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3657600" y="5181600"/>
            <a:ext cx="381000" cy="228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038600" y="5181600"/>
            <a:ext cx="457200" cy="533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4495800" y="5410200"/>
            <a:ext cx="53340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5029200" y="5410200"/>
            <a:ext cx="304800" cy="4572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5334000" y="5029200"/>
            <a:ext cx="533400" cy="8382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3048000" y="5715000"/>
            <a:ext cx="381000" cy="457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3429000" y="5715000"/>
            <a:ext cx="2286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V="1">
            <a:off x="3657600" y="5867400"/>
            <a:ext cx="3810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4038600" y="5867400"/>
            <a:ext cx="4572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 flipV="1">
            <a:off x="4495800" y="5943600"/>
            <a:ext cx="533400" cy="228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5029200" y="59436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V="1">
            <a:off x="5334000" y="5791200"/>
            <a:ext cx="533400" cy="457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8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Calculating Boolean Similarity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828800"/>
            <a:ext cx="3810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19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Given two boolean vectors X and Y, let A be the number of places where both are 1, etc. as shown below.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19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Two standard methods for similarity given at right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19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Can be generalized to handle categorical data as well.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19200" y="1371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Boolean Similarity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62000" y="4648200"/>
            <a:ext cx="31242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828800" y="5181600"/>
            <a:ext cx="2057400" cy="106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>
            <a:off x="2895600" y="51816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828800" y="57150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990600" y="5486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X[j]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286000" y="464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Y[j]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524000" y="5257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209800" y="4876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524000" y="5791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276600" y="4876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209800" y="5257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276600" y="5257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209800" y="5791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276600" y="5791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4343400" y="1447800"/>
            <a:ext cx="441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19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Correlation = (A + D) / (A+B+C+D)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endParaRPr lang="en-US" sz="1900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"/>
            </a:pPr>
            <a:r>
              <a:rPr lang="en-US" sz="19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Jaccard Coef. = A / (A+B+C+D)</a:t>
            </a:r>
          </a:p>
          <a:p>
            <a:pPr marL="742950" lvl="1" indent="-28575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§"/>
            </a:pPr>
            <a:r>
              <a:rPr lang="en-US" sz="1600">
                <a:solidFill>
                  <a:srgbClr val="4D4D4D"/>
                </a:solidFill>
                <a:latin typeface="Arial" charset="0"/>
              </a:rPr>
              <a:t>Used when absence of  a true value does not imply similarity</a:t>
            </a:r>
          </a:p>
          <a:p>
            <a:pPr marL="742950" lvl="1" indent="-28575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Char char="§"/>
            </a:pPr>
            <a:r>
              <a:rPr lang="en-US" sz="1600" b="1">
                <a:solidFill>
                  <a:srgbClr val="4D4D4D"/>
                </a:solidFill>
                <a:latin typeface="Arial" charset="0"/>
              </a:rPr>
              <a:t>Example:</a:t>
            </a:r>
            <a:endParaRPr lang="en-US" sz="1600">
              <a:solidFill>
                <a:srgbClr val="4D4D4D"/>
              </a:solidFill>
              <a:latin typeface="Arial" charset="0"/>
            </a:endParaRPr>
          </a:p>
          <a:p>
            <a:pPr marL="1143000" lvl="2" indent="-228600">
              <a:spcBef>
                <a:spcPct val="20000"/>
              </a:spcBef>
              <a:buClr>
                <a:srgbClr val="000066"/>
              </a:buClr>
              <a:buSzPct val="65000"/>
              <a:buFont typeface="Wingdings" pitchFamily="2" charset="2"/>
              <a:buChar char="w"/>
            </a:pPr>
            <a:r>
              <a:rPr lang="en-US" sz="1600">
                <a:solidFill>
                  <a:srgbClr val="4D4D4D"/>
                </a:solidFill>
                <a:latin typeface="Arial" charset="0"/>
              </a:rPr>
              <a:t>Suppose we are doing structural phylogenetics, and X[j] is true if an organism has wings.</a:t>
            </a:r>
          </a:p>
          <a:p>
            <a:pPr marL="1143000" lvl="2" indent="-228600">
              <a:spcBef>
                <a:spcPct val="20000"/>
              </a:spcBef>
              <a:buClr>
                <a:srgbClr val="000066"/>
              </a:buClr>
              <a:buSzPct val="65000"/>
              <a:buFont typeface="Wingdings" pitchFamily="2" charset="2"/>
              <a:buChar char="w"/>
            </a:pPr>
            <a:r>
              <a:rPr lang="en-US" sz="1600">
                <a:solidFill>
                  <a:srgbClr val="4D4D4D"/>
                </a:solidFill>
                <a:latin typeface="Arial" charset="0"/>
              </a:rPr>
              <a:t>Two organisms are not more inherently similar if both lack wings.</a:t>
            </a:r>
          </a:p>
          <a:p>
            <a:pPr marL="1143000" lvl="2" indent="-228600">
              <a:spcBef>
                <a:spcPct val="20000"/>
              </a:spcBef>
              <a:buClr>
                <a:srgbClr val="000066"/>
              </a:buClr>
              <a:buSzPct val="65000"/>
              <a:buFont typeface="Wingdings" pitchFamily="2" charset="2"/>
              <a:buChar char="w"/>
            </a:pPr>
            <a:r>
              <a:rPr lang="en-US" sz="1600">
                <a:solidFill>
                  <a:srgbClr val="4D4D4D"/>
                </a:solidFill>
                <a:latin typeface="Arial" charset="0"/>
              </a:rPr>
              <a:t>Hence, the Jaccard coefficient is more natural than the standard correlation coefficient in this case.</a:t>
            </a:r>
          </a:p>
        </p:txBody>
      </p:sp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K-means: The Algorithm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772400" cy="1143000"/>
          </a:xfrm>
        </p:spPr>
        <p:txBody>
          <a:bodyPr/>
          <a:lstStyle/>
          <a:p>
            <a:r>
              <a:rPr lang="en-US"/>
              <a:t>Given a set of numeric points in </a:t>
            </a:r>
            <a:r>
              <a:rPr lang="en-US" i="1"/>
              <a:t>d</a:t>
            </a:r>
            <a:r>
              <a:rPr lang="en-US"/>
              <a:t> dimensional space, and integer </a:t>
            </a:r>
            <a:r>
              <a:rPr lang="en-US" i="1"/>
              <a:t>k</a:t>
            </a:r>
            <a:endParaRPr lang="en-US"/>
          </a:p>
          <a:p>
            <a:r>
              <a:rPr lang="en-US"/>
              <a:t>Algorithm generates </a:t>
            </a:r>
            <a:r>
              <a:rPr lang="en-US" i="1"/>
              <a:t>k</a:t>
            </a:r>
            <a:r>
              <a:rPr lang="en-US"/>
              <a:t> (or fewer) clusters as follows:</a:t>
            </a:r>
          </a:p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990600" y="3124200"/>
            <a:ext cx="7772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endParaRPr lang="en-US" sz="2100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21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Assign all points to a cluster at random</a:t>
            </a: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21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Repeat until stable:</a:t>
            </a: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21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	Compute centroid for each cluster</a:t>
            </a:r>
          </a:p>
          <a:p>
            <a:pPr marL="342900" indent="-342900">
              <a:spcBef>
                <a:spcPct val="20000"/>
              </a:spcBef>
              <a:buClr>
                <a:srgbClr val="000066"/>
              </a:buClr>
              <a:buSzPct val="85000"/>
              <a:buFont typeface="Wingdings" pitchFamily="2" charset="2"/>
              <a:buNone/>
            </a:pPr>
            <a:r>
              <a:rPr lang="en-US" sz="210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		Reassign each point to nearest centroid </a:t>
            </a: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K-means: Example, k = 3</a:t>
            </a:r>
          </a:p>
        </p:txBody>
      </p:sp>
      <p:sp>
        <p:nvSpPr>
          <p:cNvPr id="23559" name="Rectangle 1031"/>
          <p:cNvSpPr>
            <a:spLocks noChangeArrowheads="1"/>
          </p:cNvSpPr>
          <p:nvPr/>
        </p:nvSpPr>
        <p:spPr bwMode="auto">
          <a:xfrm>
            <a:off x="990600" y="1524000"/>
            <a:ext cx="2590800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Oval 1032"/>
          <p:cNvSpPr>
            <a:spLocks noChangeArrowheads="1"/>
          </p:cNvSpPr>
          <p:nvPr/>
        </p:nvSpPr>
        <p:spPr bwMode="auto">
          <a:xfrm>
            <a:off x="1295400" y="17526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Oval 1033"/>
          <p:cNvSpPr>
            <a:spLocks noChangeArrowheads="1"/>
          </p:cNvSpPr>
          <p:nvPr/>
        </p:nvSpPr>
        <p:spPr bwMode="auto">
          <a:xfrm>
            <a:off x="1524000" y="2286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Oval 1034"/>
          <p:cNvSpPr>
            <a:spLocks noChangeArrowheads="1"/>
          </p:cNvSpPr>
          <p:nvPr/>
        </p:nvSpPr>
        <p:spPr bwMode="auto">
          <a:xfrm>
            <a:off x="1676400" y="19050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Oval 1035"/>
          <p:cNvSpPr>
            <a:spLocks noChangeArrowheads="1"/>
          </p:cNvSpPr>
          <p:nvPr/>
        </p:nvSpPr>
        <p:spPr bwMode="auto">
          <a:xfrm>
            <a:off x="1752600" y="22098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Oval 1036"/>
          <p:cNvSpPr>
            <a:spLocks noChangeArrowheads="1"/>
          </p:cNvSpPr>
          <p:nvPr/>
        </p:nvSpPr>
        <p:spPr bwMode="auto">
          <a:xfrm>
            <a:off x="1143000" y="20574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Oval 1037"/>
          <p:cNvSpPr>
            <a:spLocks noChangeArrowheads="1"/>
          </p:cNvSpPr>
          <p:nvPr/>
        </p:nvSpPr>
        <p:spPr bwMode="auto">
          <a:xfrm>
            <a:off x="2971800" y="2133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Oval 1038"/>
          <p:cNvSpPr>
            <a:spLocks noChangeArrowheads="1"/>
          </p:cNvSpPr>
          <p:nvPr/>
        </p:nvSpPr>
        <p:spPr bwMode="auto">
          <a:xfrm>
            <a:off x="3276600" y="243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Oval 1039"/>
          <p:cNvSpPr>
            <a:spLocks noChangeArrowheads="1"/>
          </p:cNvSpPr>
          <p:nvPr/>
        </p:nvSpPr>
        <p:spPr bwMode="auto">
          <a:xfrm>
            <a:off x="2819400" y="2362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Oval 1040"/>
          <p:cNvSpPr>
            <a:spLocks noChangeArrowheads="1"/>
          </p:cNvSpPr>
          <p:nvPr/>
        </p:nvSpPr>
        <p:spPr bwMode="auto">
          <a:xfrm>
            <a:off x="3048000" y="2590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Oval 1041"/>
          <p:cNvSpPr>
            <a:spLocks noChangeArrowheads="1"/>
          </p:cNvSpPr>
          <p:nvPr/>
        </p:nvSpPr>
        <p:spPr bwMode="auto">
          <a:xfrm>
            <a:off x="1752600" y="1752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Oval 1042"/>
          <p:cNvSpPr>
            <a:spLocks noChangeArrowheads="1"/>
          </p:cNvSpPr>
          <p:nvPr/>
        </p:nvSpPr>
        <p:spPr bwMode="auto">
          <a:xfrm>
            <a:off x="3352800" y="2895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Oval 1043"/>
          <p:cNvSpPr>
            <a:spLocks noChangeArrowheads="1"/>
          </p:cNvSpPr>
          <p:nvPr/>
        </p:nvSpPr>
        <p:spPr bwMode="auto">
          <a:xfrm>
            <a:off x="1295400" y="2743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Oval 1044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Oval 1045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Oval 1046"/>
          <p:cNvSpPr>
            <a:spLocks noChangeArrowheads="1"/>
          </p:cNvSpPr>
          <p:nvPr/>
        </p:nvSpPr>
        <p:spPr bwMode="auto">
          <a:xfrm>
            <a:off x="16002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Oval 1047"/>
          <p:cNvSpPr>
            <a:spLocks noChangeArrowheads="1"/>
          </p:cNvSpPr>
          <p:nvPr/>
        </p:nvSpPr>
        <p:spPr bwMode="auto">
          <a:xfrm>
            <a:off x="1905000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Oval 1048"/>
          <p:cNvSpPr>
            <a:spLocks noChangeArrowheads="1"/>
          </p:cNvSpPr>
          <p:nvPr/>
        </p:nvSpPr>
        <p:spPr bwMode="auto">
          <a:xfrm>
            <a:off x="1447800" y="1981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Oval 1049"/>
          <p:cNvSpPr>
            <a:spLocks noChangeArrowheads="1"/>
          </p:cNvSpPr>
          <p:nvPr/>
        </p:nvSpPr>
        <p:spPr bwMode="auto">
          <a:xfrm>
            <a:off x="2286000" y="23622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Text Box 1050"/>
          <p:cNvSpPr txBox="1">
            <a:spLocks noChangeArrowheads="1"/>
          </p:cNvSpPr>
          <p:nvPr/>
        </p:nvSpPr>
        <p:spPr bwMode="auto">
          <a:xfrm>
            <a:off x="3505200" y="15240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Step 1: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Make random assignments and compute centroids (big dots)</a:t>
            </a:r>
            <a:endParaRPr lang="en-US" sz="1800" b="1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3579" name="Rectangle 1051"/>
          <p:cNvSpPr>
            <a:spLocks noChangeArrowheads="1"/>
          </p:cNvSpPr>
          <p:nvPr/>
        </p:nvSpPr>
        <p:spPr bwMode="auto">
          <a:xfrm>
            <a:off x="5486400" y="3048000"/>
            <a:ext cx="2590800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Oval 1052"/>
          <p:cNvSpPr>
            <a:spLocks noChangeArrowheads="1"/>
          </p:cNvSpPr>
          <p:nvPr/>
        </p:nvSpPr>
        <p:spPr bwMode="auto">
          <a:xfrm>
            <a:off x="5791200" y="32766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Oval 1053"/>
          <p:cNvSpPr>
            <a:spLocks noChangeArrowheads="1"/>
          </p:cNvSpPr>
          <p:nvPr/>
        </p:nvSpPr>
        <p:spPr bwMode="auto">
          <a:xfrm>
            <a:off x="6019800" y="38100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Oval 1054"/>
          <p:cNvSpPr>
            <a:spLocks noChangeArrowheads="1"/>
          </p:cNvSpPr>
          <p:nvPr/>
        </p:nvSpPr>
        <p:spPr bwMode="auto">
          <a:xfrm>
            <a:off x="6172200" y="34290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Oval 1055"/>
          <p:cNvSpPr>
            <a:spLocks noChangeArrowheads="1"/>
          </p:cNvSpPr>
          <p:nvPr/>
        </p:nvSpPr>
        <p:spPr bwMode="auto">
          <a:xfrm>
            <a:off x="6248400" y="37338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Oval 1056"/>
          <p:cNvSpPr>
            <a:spLocks noChangeArrowheads="1"/>
          </p:cNvSpPr>
          <p:nvPr/>
        </p:nvSpPr>
        <p:spPr bwMode="auto">
          <a:xfrm>
            <a:off x="5638800" y="35814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Oval 1057"/>
          <p:cNvSpPr>
            <a:spLocks noChangeArrowheads="1"/>
          </p:cNvSpPr>
          <p:nvPr/>
        </p:nvSpPr>
        <p:spPr bwMode="auto">
          <a:xfrm>
            <a:off x="7467600" y="3657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6" name="Oval 1058"/>
          <p:cNvSpPr>
            <a:spLocks noChangeArrowheads="1"/>
          </p:cNvSpPr>
          <p:nvPr/>
        </p:nvSpPr>
        <p:spPr bwMode="auto">
          <a:xfrm>
            <a:off x="7772400" y="3962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Oval 1059"/>
          <p:cNvSpPr>
            <a:spLocks noChangeArrowheads="1"/>
          </p:cNvSpPr>
          <p:nvPr/>
        </p:nvSpPr>
        <p:spPr bwMode="auto">
          <a:xfrm>
            <a:off x="7315200" y="3886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8" name="Oval 1060"/>
          <p:cNvSpPr>
            <a:spLocks noChangeArrowheads="1"/>
          </p:cNvSpPr>
          <p:nvPr/>
        </p:nvSpPr>
        <p:spPr bwMode="auto">
          <a:xfrm>
            <a:off x="7543800" y="4114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9" name="Oval 1061"/>
          <p:cNvSpPr>
            <a:spLocks noChangeArrowheads="1"/>
          </p:cNvSpPr>
          <p:nvPr/>
        </p:nvSpPr>
        <p:spPr bwMode="auto">
          <a:xfrm>
            <a:off x="6248400" y="32766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Oval 1062"/>
          <p:cNvSpPr>
            <a:spLocks noChangeArrowheads="1"/>
          </p:cNvSpPr>
          <p:nvPr/>
        </p:nvSpPr>
        <p:spPr bwMode="auto">
          <a:xfrm>
            <a:off x="7848600" y="4419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Oval 1063"/>
          <p:cNvSpPr>
            <a:spLocks noChangeArrowheads="1"/>
          </p:cNvSpPr>
          <p:nvPr/>
        </p:nvSpPr>
        <p:spPr bwMode="auto">
          <a:xfrm>
            <a:off x="5791200" y="4267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Oval 1064"/>
          <p:cNvSpPr>
            <a:spLocks noChangeArrowheads="1"/>
          </p:cNvSpPr>
          <p:nvPr/>
        </p:nvSpPr>
        <p:spPr bwMode="auto">
          <a:xfrm>
            <a:off x="5943600" y="4572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Oval 1065"/>
          <p:cNvSpPr>
            <a:spLocks noChangeArrowheads="1"/>
          </p:cNvSpPr>
          <p:nvPr/>
        </p:nvSpPr>
        <p:spPr bwMode="auto">
          <a:xfrm>
            <a:off x="6172200" y="4572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4" name="Oval 1066"/>
          <p:cNvSpPr>
            <a:spLocks noChangeArrowheads="1"/>
          </p:cNvSpPr>
          <p:nvPr/>
        </p:nvSpPr>
        <p:spPr bwMode="auto">
          <a:xfrm>
            <a:off x="60960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Oval 1067"/>
          <p:cNvSpPr>
            <a:spLocks noChangeArrowheads="1"/>
          </p:cNvSpPr>
          <p:nvPr/>
        </p:nvSpPr>
        <p:spPr bwMode="auto">
          <a:xfrm>
            <a:off x="64008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Oval 1068"/>
          <p:cNvSpPr>
            <a:spLocks noChangeArrowheads="1"/>
          </p:cNvSpPr>
          <p:nvPr/>
        </p:nvSpPr>
        <p:spPr bwMode="auto">
          <a:xfrm>
            <a:off x="5943600" y="3505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Oval 1069"/>
          <p:cNvSpPr>
            <a:spLocks noChangeArrowheads="1"/>
          </p:cNvSpPr>
          <p:nvPr/>
        </p:nvSpPr>
        <p:spPr bwMode="auto">
          <a:xfrm>
            <a:off x="6781800" y="38862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Line 1070"/>
          <p:cNvSpPr>
            <a:spLocks noChangeShapeType="1"/>
          </p:cNvSpPr>
          <p:nvPr/>
        </p:nvSpPr>
        <p:spPr bwMode="auto">
          <a:xfrm flipH="1" flipV="1">
            <a:off x="7010400" y="4038600"/>
            <a:ext cx="533400" cy="762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9" name="Text Box 1071"/>
          <p:cNvSpPr txBox="1">
            <a:spLocks noChangeArrowheads="1"/>
          </p:cNvSpPr>
          <p:nvPr/>
        </p:nvSpPr>
        <p:spPr bwMode="auto">
          <a:xfrm>
            <a:off x="1600200" y="36576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Step 2: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Assign points to nearest centroids</a:t>
            </a:r>
            <a:endParaRPr lang="en-US" sz="1800" b="1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3600" name="Rectangle 1072"/>
          <p:cNvSpPr>
            <a:spLocks noChangeArrowheads="1"/>
          </p:cNvSpPr>
          <p:nvPr/>
        </p:nvSpPr>
        <p:spPr bwMode="auto">
          <a:xfrm>
            <a:off x="914400" y="4648200"/>
            <a:ext cx="2590800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Oval 1073"/>
          <p:cNvSpPr>
            <a:spLocks noChangeArrowheads="1"/>
          </p:cNvSpPr>
          <p:nvPr/>
        </p:nvSpPr>
        <p:spPr bwMode="auto">
          <a:xfrm>
            <a:off x="1219200" y="48768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2" name="Oval 1074"/>
          <p:cNvSpPr>
            <a:spLocks noChangeArrowheads="1"/>
          </p:cNvSpPr>
          <p:nvPr/>
        </p:nvSpPr>
        <p:spPr bwMode="auto">
          <a:xfrm>
            <a:off x="1447800" y="54102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3" name="Oval 1075"/>
          <p:cNvSpPr>
            <a:spLocks noChangeArrowheads="1"/>
          </p:cNvSpPr>
          <p:nvPr/>
        </p:nvSpPr>
        <p:spPr bwMode="auto">
          <a:xfrm>
            <a:off x="1600200" y="50292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4" name="Oval 1076"/>
          <p:cNvSpPr>
            <a:spLocks noChangeArrowheads="1"/>
          </p:cNvSpPr>
          <p:nvPr/>
        </p:nvSpPr>
        <p:spPr bwMode="auto">
          <a:xfrm>
            <a:off x="1676400" y="53340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5" name="Oval 1077"/>
          <p:cNvSpPr>
            <a:spLocks noChangeArrowheads="1"/>
          </p:cNvSpPr>
          <p:nvPr/>
        </p:nvSpPr>
        <p:spPr bwMode="auto">
          <a:xfrm>
            <a:off x="1066800" y="51816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6" name="Oval 1078"/>
          <p:cNvSpPr>
            <a:spLocks noChangeArrowheads="1"/>
          </p:cNvSpPr>
          <p:nvPr/>
        </p:nvSpPr>
        <p:spPr bwMode="auto">
          <a:xfrm>
            <a:off x="2895600" y="525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7" name="Oval 1079"/>
          <p:cNvSpPr>
            <a:spLocks noChangeArrowheads="1"/>
          </p:cNvSpPr>
          <p:nvPr/>
        </p:nvSpPr>
        <p:spPr bwMode="auto">
          <a:xfrm>
            <a:off x="3200400" y="5562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8" name="Oval 1080"/>
          <p:cNvSpPr>
            <a:spLocks noChangeArrowheads="1"/>
          </p:cNvSpPr>
          <p:nvPr/>
        </p:nvSpPr>
        <p:spPr bwMode="auto">
          <a:xfrm>
            <a:off x="2743200" y="5486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09" name="Oval 1081"/>
          <p:cNvSpPr>
            <a:spLocks noChangeArrowheads="1"/>
          </p:cNvSpPr>
          <p:nvPr/>
        </p:nvSpPr>
        <p:spPr bwMode="auto">
          <a:xfrm>
            <a:off x="2971800" y="5715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0" name="Oval 1082"/>
          <p:cNvSpPr>
            <a:spLocks noChangeArrowheads="1"/>
          </p:cNvSpPr>
          <p:nvPr/>
        </p:nvSpPr>
        <p:spPr bwMode="auto">
          <a:xfrm>
            <a:off x="1676400" y="48768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1" name="Oval 1083"/>
          <p:cNvSpPr>
            <a:spLocks noChangeArrowheads="1"/>
          </p:cNvSpPr>
          <p:nvPr/>
        </p:nvSpPr>
        <p:spPr bwMode="auto">
          <a:xfrm>
            <a:off x="3276600" y="6019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2" name="Oval 1084"/>
          <p:cNvSpPr>
            <a:spLocks noChangeArrowheads="1"/>
          </p:cNvSpPr>
          <p:nvPr/>
        </p:nvSpPr>
        <p:spPr bwMode="auto">
          <a:xfrm>
            <a:off x="1219200" y="586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3" name="Oval 1085"/>
          <p:cNvSpPr>
            <a:spLocks noChangeArrowheads="1"/>
          </p:cNvSpPr>
          <p:nvPr/>
        </p:nvSpPr>
        <p:spPr bwMode="auto">
          <a:xfrm>
            <a:off x="1371600" y="6172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4" name="Oval 1086"/>
          <p:cNvSpPr>
            <a:spLocks noChangeArrowheads="1"/>
          </p:cNvSpPr>
          <p:nvPr/>
        </p:nvSpPr>
        <p:spPr bwMode="auto">
          <a:xfrm>
            <a:off x="1600200" y="6172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5" name="Oval 1087"/>
          <p:cNvSpPr>
            <a:spLocks noChangeArrowheads="1"/>
          </p:cNvSpPr>
          <p:nvPr/>
        </p:nvSpPr>
        <p:spPr bwMode="auto">
          <a:xfrm>
            <a:off x="1524000" y="5943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6" name="Oval 1088"/>
          <p:cNvSpPr>
            <a:spLocks noChangeArrowheads="1"/>
          </p:cNvSpPr>
          <p:nvPr/>
        </p:nvSpPr>
        <p:spPr bwMode="auto">
          <a:xfrm>
            <a:off x="12954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Oval 1089"/>
          <p:cNvSpPr>
            <a:spLocks noChangeArrowheads="1"/>
          </p:cNvSpPr>
          <p:nvPr/>
        </p:nvSpPr>
        <p:spPr bwMode="auto">
          <a:xfrm>
            <a:off x="1371600" y="5105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18" name="Oval 1090"/>
          <p:cNvSpPr>
            <a:spLocks noChangeArrowheads="1"/>
          </p:cNvSpPr>
          <p:nvPr/>
        </p:nvSpPr>
        <p:spPr bwMode="auto">
          <a:xfrm>
            <a:off x="2971800" y="5562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20" name="Text Box 1092"/>
          <p:cNvSpPr txBox="1">
            <a:spLocks noChangeArrowheads="1"/>
          </p:cNvSpPr>
          <p:nvPr/>
        </p:nvSpPr>
        <p:spPr bwMode="auto">
          <a:xfrm>
            <a:off x="3352800" y="57150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Step 3: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Re-compute centroids (in this example, solution is now stable)</a:t>
            </a:r>
            <a:endParaRPr lang="en-US" sz="1800" b="1" u="sng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95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5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5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5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5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6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75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8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85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9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95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 animBg="1"/>
      <p:bldP spid="23567" grpId="0" animBg="1"/>
      <p:bldP spid="23568" grpId="0" animBg="1"/>
      <p:bldP spid="23569" grpId="0" animBg="1"/>
      <p:bldP spid="23570" grpId="0" animBg="1"/>
      <p:bldP spid="23571" grpId="0" animBg="1"/>
      <p:bldP spid="23572" grpId="0" animBg="1"/>
      <p:bldP spid="23573" grpId="0" animBg="1"/>
      <p:bldP spid="23574" grpId="0" animBg="1"/>
      <p:bldP spid="23575" grpId="0" animBg="1"/>
      <p:bldP spid="23576" grpId="0" animBg="1"/>
      <p:bldP spid="23577" grpId="0" animBg="1"/>
      <p:bldP spid="23578" grpId="0" autoUpdateAnimBg="0"/>
      <p:bldP spid="23579" grpId="0" animBg="1"/>
      <p:bldP spid="23580" grpId="0" animBg="1"/>
      <p:bldP spid="23581" grpId="0" animBg="1"/>
      <p:bldP spid="23582" grpId="0" animBg="1"/>
      <p:bldP spid="23583" grpId="0" animBg="1"/>
      <p:bldP spid="23584" grpId="0" animBg="1"/>
      <p:bldP spid="23585" grpId="0" animBg="1"/>
      <p:bldP spid="23586" grpId="0" animBg="1"/>
      <p:bldP spid="23587" grpId="0" animBg="1"/>
      <p:bldP spid="23588" grpId="0" animBg="1"/>
      <p:bldP spid="23589" grpId="0" animBg="1"/>
      <p:bldP spid="23590" grpId="0" animBg="1"/>
      <p:bldP spid="23591" grpId="0" animBg="1"/>
      <p:bldP spid="23592" grpId="0" animBg="1"/>
      <p:bldP spid="23593" grpId="0" animBg="1"/>
      <p:bldP spid="23594" grpId="0" animBg="1"/>
      <p:bldP spid="23595" grpId="0" animBg="1"/>
      <p:bldP spid="23596" grpId="0" animBg="1"/>
      <p:bldP spid="23597" grpId="0" animBg="1"/>
      <p:bldP spid="23598" grpId="0" animBg="1"/>
      <p:bldP spid="23599" grpId="0" autoUpdateAnimBg="0"/>
      <p:bldP spid="23600" grpId="0" animBg="1"/>
      <p:bldP spid="23601" grpId="0" animBg="1"/>
      <p:bldP spid="23602" grpId="0" animBg="1"/>
      <p:bldP spid="23603" grpId="0" animBg="1"/>
      <p:bldP spid="23604" grpId="0" animBg="1"/>
      <p:bldP spid="23605" grpId="0" animBg="1"/>
      <p:bldP spid="23606" grpId="0" animBg="1"/>
      <p:bldP spid="23607" grpId="0" animBg="1"/>
      <p:bldP spid="23608" grpId="0" animBg="1"/>
      <p:bldP spid="23609" grpId="0" animBg="1"/>
      <p:bldP spid="23610" grpId="0" animBg="1"/>
      <p:bldP spid="23611" grpId="0" animBg="1"/>
      <p:bldP spid="23612" grpId="0" animBg="1"/>
      <p:bldP spid="23613" grpId="0" animBg="1"/>
      <p:bldP spid="23614" grpId="0" animBg="1"/>
      <p:bldP spid="23615" grpId="0" animBg="1"/>
      <p:bldP spid="23616" grpId="0" animBg="1"/>
      <p:bldP spid="23617" grpId="0" animBg="1"/>
      <p:bldP spid="23618" grpId="0" animBg="1"/>
      <p:bldP spid="2362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K-means: Sample Application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848600" cy="2209800"/>
          </a:xfrm>
        </p:spPr>
        <p:txBody>
          <a:bodyPr/>
          <a:lstStyle/>
          <a:p>
            <a:r>
              <a:rPr lang="en-US"/>
              <a:t>Gene clustering</a:t>
            </a:r>
          </a:p>
          <a:p>
            <a:pPr lvl="1"/>
            <a:r>
              <a:rPr lang="en-US"/>
              <a:t>Given a series of microarray experiments measuring the expression of a set of genes at regular time intervals in a common cell line</a:t>
            </a:r>
          </a:p>
          <a:p>
            <a:pPr lvl="1"/>
            <a:r>
              <a:rPr lang="en-US"/>
              <a:t>Normalization allows comparisons across microarrays.</a:t>
            </a:r>
          </a:p>
          <a:p>
            <a:pPr lvl="1"/>
            <a:r>
              <a:rPr lang="en-US"/>
              <a:t>Produce clusters of genes which vary in similar ways over time</a:t>
            </a:r>
          </a:p>
          <a:p>
            <a:pPr lvl="1"/>
            <a:r>
              <a:rPr lang="en-US"/>
              <a:t>Hypothesis: genes which vary in the same way may be co-regulated and/or participate in the same pathway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990600" y="3886200"/>
          <a:ext cx="1570038" cy="1600200"/>
        </p:xfrm>
        <a:graphic>
          <a:graphicData uri="http://schemas.openxmlformats.org/presentationml/2006/ole">
            <p:oleObj spid="_x0000_s13316" name="Document" r:id="rId3" imgW="915120" imgH="932760" progId="Word.Document.8">
              <p:embed/>
            </p:oleObj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410200" y="3810000"/>
          <a:ext cx="3276600" cy="2159000"/>
        </p:xfrm>
        <a:graphic>
          <a:graphicData uri="http://schemas.openxmlformats.org/presentationml/2006/ole">
            <p:oleObj spid="_x0000_s13317" name="Document" r:id="rId4" imgW="1985760" imgH="1308600" progId="Word.Document.8">
              <p:embed/>
            </p:oleObj>
          </a:graphicData>
        </a:graphic>
      </p:graphicFrame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38200" y="56388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Sample Array.  Rows are genes and columns are time points.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181600" y="6003925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cluster of co-regulated genes.</a:t>
            </a:r>
          </a:p>
        </p:txBody>
      </p:sp>
    </p:spTree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Celera PP Template 01-10-01">
  <a:themeElements>
    <a:clrScheme name="Celera PP Template 01-10-0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elera PP Template 01-10-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elera PP Template 01-10-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era PP Template 01-10-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lera PP Template 01-10-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era PP Template 01-10-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era PP Template 01-10-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era PP Template 01-10-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era PP Template 01-10-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1192</Words>
  <PresentationFormat>Diavetítés a képernyőre (4:3 oldalarány)</PresentationFormat>
  <Paragraphs>163</Paragraphs>
  <Slides>18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6" baseType="lpstr">
      <vt:lpstr>Times New Roman</vt:lpstr>
      <vt:lpstr>Arial</vt:lpstr>
      <vt:lpstr>Times</vt:lpstr>
      <vt:lpstr>Wingdings</vt:lpstr>
      <vt:lpstr>Monotype Sorts</vt:lpstr>
      <vt:lpstr>Courier New</vt:lpstr>
      <vt:lpstr>Celera PP Template 01-10-01</vt:lpstr>
      <vt:lpstr>Microsoft Word Document</vt:lpstr>
      <vt:lpstr>An Overview of Clustering Methods</vt:lpstr>
      <vt:lpstr>What is Clustering?</vt:lpstr>
      <vt:lpstr>Data Representations for Clustering</vt:lpstr>
      <vt:lpstr>Calculating Distance</vt:lpstr>
      <vt:lpstr>Calculating Numerical Similarity</vt:lpstr>
      <vt:lpstr>Calculating Boolean Similarity</vt:lpstr>
      <vt:lpstr>K-means: The Algorithm</vt:lpstr>
      <vt:lpstr>K-means: Example, k = 3</vt:lpstr>
      <vt:lpstr>K-means: Sample Application</vt:lpstr>
      <vt:lpstr>K-means: Weaknesses</vt:lpstr>
      <vt:lpstr>Hierarchical Clustering: The Algorithm</vt:lpstr>
      <vt:lpstr>Hierarchical Clustering: Merging Clusters</vt:lpstr>
      <vt:lpstr>Hierarchical Clustering: Example</vt:lpstr>
      <vt:lpstr>Hierarchical Clustering: Sample Application</vt:lpstr>
      <vt:lpstr>Hierarchical Clustering: Weaknesses</vt:lpstr>
      <vt:lpstr>Graph Methods: Components and Cuts</vt:lpstr>
      <vt:lpstr>Connected Components for Clustering</vt:lpstr>
      <vt:lpstr>Minimum Weight Cuts for Clustering</vt:lpstr>
    </vt:vector>
  </TitlesOfParts>
  <Company>Celera Genomics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Clustering Methods</dc:title>
  <dc:creator>Daniel Fasulo</dc:creator>
  <cp:lastModifiedBy>grolmusz</cp:lastModifiedBy>
  <cp:revision>8</cp:revision>
  <dcterms:created xsi:type="dcterms:W3CDTF">2001-07-25T17:58:10Z</dcterms:created>
  <dcterms:modified xsi:type="dcterms:W3CDTF">2013-11-18T11:05:20Z</dcterms:modified>
</cp:coreProperties>
</file>