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hu-HU"/>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793" autoAdjust="0"/>
    <p:restoredTop sz="94660"/>
  </p:normalViewPr>
  <p:slideViewPr>
    <p:cSldViewPr>
      <p:cViewPr varScale="1">
        <p:scale>
          <a:sx n="63" d="100"/>
          <a:sy n="63" d="100"/>
        </p:scale>
        <p:origin x="-80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990600"/>
            <a:ext cx="7772400" cy="1371600"/>
          </a:xfrm>
        </p:spPr>
        <p:txBody>
          <a:bodyPr/>
          <a:lstStyle>
            <a:lvl1pPr>
              <a:defRPr sz="4000"/>
            </a:lvl1pPr>
          </a:lstStyle>
          <a:p>
            <a:r>
              <a:rPr lang="hu-HU"/>
              <a:t>Mintacím szerkesztése</a:t>
            </a:r>
          </a:p>
        </p:txBody>
      </p:sp>
      <p:sp>
        <p:nvSpPr>
          <p:cNvPr id="717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hu-HU"/>
              <a:t>Alcím mintájának szerkesztése</a:t>
            </a:r>
          </a:p>
        </p:txBody>
      </p:sp>
      <p:sp>
        <p:nvSpPr>
          <p:cNvPr id="7172" name="Rectangle 4"/>
          <p:cNvSpPr>
            <a:spLocks noGrp="1" noChangeArrowheads="1"/>
          </p:cNvSpPr>
          <p:nvPr>
            <p:ph type="dt" sz="half" idx="2"/>
          </p:nvPr>
        </p:nvSpPr>
        <p:spPr>
          <a:xfrm>
            <a:off x="685800" y="6248400"/>
            <a:ext cx="1905000" cy="457200"/>
          </a:xfrm>
        </p:spPr>
        <p:txBody>
          <a:bodyPr/>
          <a:lstStyle>
            <a:lvl1pPr>
              <a:defRPr/>
            </a:lvl1pPr>
          </a:lstStyle>
          <a:p>
            <a:endParaRPr lang="hu-HU"/>
          </a:p>
        </p:txBody>
      </p:sp>
      <p:sp>
        <p:nvSpPr>
          <p:cNvPr id="7173" name="Rectangle 5"/>
          <p:cNvSpPr>
            <a:spLocks noGrp="1" noChangeArrowheads="1"/>
          </p:cNvSpPr>
          <p:nvPr>
            <p:ph type="ftr" sz="quarter" idx="3"/>
          </p:nvPr>
        </p:nvSpPr>
        <p:spPr>
          <a:xfrm>
            <a:off x="3124200" y="6248400"/>
            <a:ext cx="2895600" cy="457200"/>
          </a:xfrm>
        </p:spPr>
        <p:txBody>
          <a:bodyPr/>
          <a:lstStyle>
            <a:lvl1pPr>
              <a:defRPr/>
            </a:lvl1pPr>
          </a:lstStyle>
          <a:p>
            <a:endParaRPr lang="hu-HU"/>
          </a:p>
        </p:txBody>
      </p:sp>
      <p:sp>
        <p:nvSpPr>
          <p:cNvPr id="7174" name="Rectangle 6"/>
          <p:cNvSpPr>
            <a:spLocks noGrp="1" noChangeArrowheads="1"/>
          </p:cNvSpPr>
          <p:nvPr>
            <p:ph type="sldNum" sz="quarter" idx="4"/>
          </p:nvPr>
        </p:nvSpPr>
        <p:spPr>
          <a:xfrm>
            <a:off x="6553200" y="6248400"/>
            <a:ext cx="1905000" cy="457200"/>
          </a:xfrm>
        </p:spPr>
        <p:txBody>
          <a:bodyPr/>
          <a:lstStyle>
            <a:lvl1pPr>
              <a:defRPr/>
            </a:lvl1pPr>
          </a:lstStyle>
          <a:p>
            <a:fld id="{9791837B-0BE7-4C99-81CC-F335D745F1E7}" type="slidenum">
              <a:rPr lang="hu-HU"/>
              <a:pPr/>
              <a:t>‹#›</a:t>
            </a:fld>
            <a:endParaRPr lang="hu-HU"/>
          </a:p>
        </p:txBody>
      </p:sp>
      <p:sp>
        <p:nvSpPr>
          <p:cNvPr id="7175"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sz="2400">
              <a:latin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4706AC30-6187-4541-B0F9-F79E01A33347}" type="slidenum">
              <a:rPr lang="hu-HU"/>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73838" y="304800"/>
            <a:ext cx="2001837" cy="5715000"/>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566738" y="304800"/>
            <a:ext cx="5854700" cy="57150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51F15661-FD38-4DB5-AFB1-62E2A9458055}" type="slidenum">
              <a:rPr lang="hu-HU"/>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278B6AB2-1170-451C-AA90-F2F298F83334}" type="slidenum">
              <a:rPr lang="hu-HU"/>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US"/>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A2000ADA-D19C-4CC5-B52D-1D06C4347E11}" type="slidenum">
              <a:rPr lang="hu-HU"/>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3EAE7A2D-5AD8-4C3D-85AB-1320D44C0B82}" type="slidenum">
              <a:rPr lang="hu-HU"/>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en-US"/>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átum helye 6"/>
          <p:cNvSpPr>
            <a:spLocks noGrp="1"/>
          </p:cNvSpPr>
          <p:nvPr>
            <p:ph type="dt" sz="half" idx="10"/>
          </p:nvPr>
        </p:nvSpPr>
        <p:spPr/>
        <p:txBody>
          <a:bodyPr/>
          <a:lstStyle>
            <a:lvl1pPr>
              <a:defRPr/>
            </a:lvl1pPr>
          </a:lstStyle>
          <a:p>
            <a:endParaRPr lang="hu-HU"/>
          </a:p>
        </p:txBody>
      </p:sp>
      <p:sp>
        <p:nvSpPr>
          <p:cNvPr id="8" name="Élőláb helye 7"/>
          <p:cNvSpPr>
            <a:spLocks noGrp="1"/>
          </p:cNvSpPr>
          <p:nvPr>
            <p:ph type="ftr" sz="quarter" idx="11"/>
          </p:nvPr>
        </p:nvSpPr>
        <p:spPr/>
        <p:txBody>
          <a:bodyPr/>
          <a:lstStyle>
            <a:lvl1pPr>
              <a:defRPr/>
            </a:lvl1pPr>
          </a:lstStyle>
          <a:p>
            <a:endParaRPr lang="hu-HU"/>
          </a:p>
        </p:txBody>
      </p:sp>
      <p:sp>
        <p:nvSpPr>
          <p:cNvPr id="9" name="Dia számának helye 8"/>
          <p:cNvSpPr>
            <a:spLocks noGrp="1"/>
          </p:cNvSpPr>
          <p:nvPr>
            <p:ph type="sldNum" sz="quarter" idx="12"/>
          </p:nvPr>
        </p:nvSpPr>
        <p:spPr/>
        <p:txBody>
          <a:bodyPr/>
          <a:lstStyle>
            <a:lvl1pPr>
              <a:defRPr/>
            </a:lvl1pPr>
          </a:lstStyle>
          <a:p>
            <a:fld id="{73DAAEA0-161E-45CD-A6B9-CFE31B513825}" type="slidenum">
              <a:rPr lang="hu-HU"/>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Dátum helye 2"/>
          <p:cNvSpPr>
            <a:spLocks noGrp="1"/>
          </p:cNvSpPr>
          <p:nvPr>
            <p:ph type="dt" sz="half" idx="10"/>
          </p:nvPr>
        </p:nvSpPr>
        <p:spPr/>
        <p:txBody>
          <a:bodyPr/>
          <a:lstStyle>
            <a:lvl1pPr>
              <a:defRPr/>
            </a:lvl1pPr>
          </a:lstStyle>
          <a:p>
            <a:endParaRPr lang="hu-HU"/>
          </a:p>
        </p:txBody>
      </p:sp>
      <p:sp>
        <p:nvSpPr>
          <p:cNvPr id="4" name="Élőláb helye 3"/>
          <p:cNvSpPr>
            <a:spLocks noGrp="1"/>
          </p:cNvSpPr>
          <p:nvPr>
            <p:ph type="ftr" sz="quarter" idx="11"/>
          </p:nvPr>
        </p:nvSpPr>
        <p:spPr/>
        <p:txBody>
          <a:bodyPr/>
          <a:lstStyle>
            <a:lvl1pPr>
              <a:defRPr/>
            </a:lvl1pPr>
          </a:lstStyle>
          <a:p>
            <a:endParaRPr lang="hu-HU"/>
          </a:p>
        </p:txBody>
      </p:sp>
      <p:sp>
        <p:nvSpPr>
          <p:cNvPr id="5" name="Dia számának helye 4"/>
          <p:cNvSpPr>
            <a:spLocks noGrp="1"/>
          </p:cNvSpPr>
          <p:nvPr>
            <p:ph type="sldNum" sz="quarter" idx="12"/>
          </p:nvPr>
        </p:nvSpPr>
        <p:spPr/>
        <p:txBody>
          <a:bodyPr/>
          <a:lstStyle>
            <a:lvl1pPr>
              <a:defRPr/>
            </a:lvl1pPr>
          </a:lstStyle>
          <a:p>
            <a:fld id="{2E918E01-0885-4541-AF7F-EF58D6F67A1E}" type="slidenum">
              <a:rPr lang="hu-HU"/>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p>
        </p:txBody>
      </p:sp>
      <p:sp>
        <p:nvSpPr>
          <p:cNvPr id="3" name="Élőláb helye 2"/>
          <p:cNvSpPr>
            <a:spLocks noGrp="1"/>
          </p:cNvSpPr>
          <p:nvPr>
            <p:ph type="ftr" sz="quarter" idx="11"/>
          </p:nvPr>
        </p:nvSpPr>
        <p:spPr/>
        <p:txBody>
          <a:bodyPr/>
          <a:lstStyle>
            <a:lvl1pPr>
              <a:defRPr/>
            </a:lvl1pPr>
          </a:lstStyle>
          <a:p>
            <a:endParaRPr lang="hu-HU"/>
          </a:p>
        </p:txBody>
      </p:sp>
      <p:sp>
        <p:nvSpPr>
          <p:cNvPr id="4" name="Dia számának helye 3"/>
          <p:cNvSpPr>
            <a:spLocks noGrp="1"/>
          </p:cNvSpPr>
          <p:nvPr>
            <p:ph type="sldNum" sz="quarter" idx="12"/>
          </p:nvPr>
        </p:nvSpPr>
        <p:spPr/>
        <p:txBody>
          <a:bodyPr/>
          <a:lstStyle>
            <a:lvl1pPr>
              <a:defRPr/>
            </a:lvl1pPr>
          </a:lstStyle>
          <a:p>
            <a:fld id="{593DAE63-2E83-403E-8472-F0CDF7851170}" type="slidenum">
              <a:rPr lang="hu-HU"/>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lstStyle>
            <a:lvl1pPr algn="l">
              <a:defRPr sz="2000" b="1"/>
            </a:lvl1pPr>
          </a:lstStyle>
          <a:p>
            <a:r>
              <a:rPr lang="hu-HU" smtClean="0"/>
              <a:t>Mintacím szerkesztése</a:t>
            </a:r>
            <a:endParaRPr lang="en-US"/>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8D792BFD-1BDE-42B9-97FA-A0149B082CFB}" type="slidenum">
              <a:rPr lang="hu-HU"/>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lstStyle>
            <a:lvl1pPr algn="l">
              <a:defRPr sz="2000" b="1"/>
            </a:lvl1pPr>
          </a:lstStyle>
          <a:p>
            <a:r>
              <a:rPr lang="hu-HU" smtClean="0"/>
              <a:t>Mintacím szerkesztése</a:t>
            </a:r>
            <a:endParaRPr lang="en-US"/>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1C17EB99-251D-402B-B126-FC138D5489D7}" type="slidenum">
              <a:rPr lang="hu-HU"/>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hu-HU" smtClean="0"/>
              <a:t>Mintacím szerkesztése</a:t>
            </a:r>
          </a:p>
        </p:txBody>
      </p:sp>
      <p:sp>
        <p:nvSpPr>
          <p:cNvPr id="614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6148"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sz="2400">
              <a:latin typeface="Times New Roman" pitchFamily="18" charset="0"/>
            </a:endParaRPr>
          </a:p>
        </p:txBody>
      </p:sp>
      <p:sp>
        <p:nvSpPr>
          <p:cNvPr id="614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endParaRPr lang="en-US"/>
          </a:p>
        </p:txBody>
      </p:sp>
      <p:sp>
        <p:nvSpPr>
          <p:cNvPr id="615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hu-HU"/>
          </a:p>
        </p:txBody>
      </p:sp>
      <p:sp>
        <p:nvSpPr>
          <p:cNvPr id="615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endParaRPr lang="hu-HU"/>
          </a:p>
        </p:txBody>
      </p:sp>
      <p:sp>
        <p:nvSpPr>
          <p:cNvPr id="615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8FCE6518-D1B6-463D-9D1F-701F365D7A23}" type="slidenum">
              <a:rPr lang="hu-HU"/>
              <a:pPr/>
              <a:t>‹#›</a:t>
            </a:fld>
            <a:endParaRPr lang="hu-HU"/>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cs typeface="Arial" charset="0"/>
        </a:defRPr>
      </a:lvl2pPr>
      <a:lvl3pPr algn="l" rtl="0" fontAlgn="base">
        <a:spcBef>
          <a:spcPct val="0"/>
        </a:spcBef>
        <a:spcAft>
          <a:spcPct val="0"/>
        </a:spcAft>
        <a:defRPr sz="3800">
          <a:solidFill>
            <a:schemeClr val="tx2"/>
          </a:solidFill>
          <a:latin typeface="Verdana" pitchFamily="34" charset="0"/>
          <a:cs typeface="Arial" charset="0"/>
        </a:defRPr>
      </a:lvl3pPr>
      <a:lvl4pPr algn="l" rtl="0" fontAlgn="base">
        <a:spcBef>
          <a:spcPct val="0"/>
        </a:spcBef>
        <a:spcAft>
          <a:spcPct val="0"/>
        </a:spcAft>
        <a:defRPr sz="3800">
          <a:solidFill>
            <a:schemeClr val="tx2"/>
          </a:solidFill>
          <a:latin typeface="Verdana" pitchFamily="34" charset="0"/>
          <a:cs typeface="Arial" charset="0"/>
        </a:defRPr>
      </a:lvl4pPr>
      <a:lvl5pPr algn="l" rtl="0" fontAlgn="base">
        <a:spcBef>
          <a:spcPct val="0"/>
        </a:spcBef>
        <a:spcAft>
          <a:spcPct val="0"/>
        </a:spcAft>
        <a:defRPr sz="3800">
          <a:solidFill>
            <a:schemeClr val="tx2"/>
          </a:solidFill>
          <a:latin typeface="Verdana" pitchFamily="34" charset="0"/>
          <a:cs typeface="Arial" charset="0"/>
        </a:defRPr>
      </a:lvl5pPr>
      <a:lvl6pPr marL="457200" algn="l" rtl="0" fontAlgn="base">
        <a:spcBef>
          <a:spcPct val="0"/>
        </a:spcBef>
        <a:spcAft>
          <a:spcPct val="0"/>
        </a:spcAft>
        <a:defRPr sz="3800">
          <a:solidFill>
            <a:schemeClr val="tx2"/>
          </a:solidFill>
          <a:latin typeface="Verdana" pitchFamily="34" charset="0"/>
          <a:cs typeface="Arial" charset="0"/>
        </a:defRPr>
      </a:lvl6pPr>
      <a:lvl7pPr marL="914400" algn="l" rtl="0" fontAlgn="base">
        <a:spcBef>
          <a:spcPct val="0"/>
        </a:spcBef>
        <a:spcAft>
          <a:spcPct val="0"/>
        </a:spcAft>
        <a:defRPr sz="3800">
          <a:solidFill>
            <a:schemeClr val="tx2"/>
          </a:solidFill>
          <a:latin typeface="Verdana" pitchFamily="34" charset="0"/>
          <a:cs typeface="Arial" charset="0"/>
        </a:defRPr>
      </a:lvl7pPr>
      <a:lvl8pPr marL="1371600" algn="l" rtl="0" fontAlgn="base">
        <a:spcBef>
          <a:spcPct val="0"/>
        </a:spcBef>
        <a:spcAft>
          <a:spcPct val="0"/>
        </a:spcAft>
        <a:defRPr sz="3800">
          <a:solidFill>
            <a:schemeClr val="tx2"/>
          </a:solidFill>
          <a:latin typeface="Verdana" pitchFamily="34" charset="0"/>
          <a:cs typeface="Arial" charset="0"/>
        </a:defRPr>
      </a:lvl8pPr>
      <a:lvl9pPr marL="1828800" algn="l" rtl="0" fontAlgn="base">
        <a:spcBef>
          <a:spcPct val="0"/>
        </a:spcBef>
        <a:spcAft>
          <a:spcPct val="0"/>
        </a:spcAft>
        <a:defRPr sz="3800">
          <a:solidFill>
            <a:schemeClr val="tx2"/>
          </a:solidFill>
          <a:latin typeface="Verdana" pitchFamily="34" charset="0"/>
          <a:cs typeface="Arial" charset="0"/>
        </a:defRPr>
      </a:lvl9pPr>
    </p:titleStyle>
    <p:body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cs typeface="+mn-cs"/>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cs typeface="+mn-cs"/>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cs typeface="+mn-cs"/>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pps00.cryst.bbk.ac.uk/course/section3/protgeom/jonc/helix3.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hyperlink" Target="http://en.wikipedia.org/wiki/Hooke%27s_law" TargetMode="External"/><Relationship Id="rId2" Type="http://schemas.openxmlformats.org/officeDocument/2006/relationships/image" Target="../media/image17.wmf"/><Relationship Id="rId1" Type="http://schemas.openxmlformats.org/officeDocument/2006/relationships/slideLayout" Target="../slideLayouts/slideLayout2.xml"/><Relationship Id="rId6" Type="http://schemas.openxmlformats.org/officeDocument/2006/relationships/hyperlink" Target="http://en.wikipedia.org/wiki/Force" TargetMode="External"/><Relationship Id="rId5" Type="http://schemas.openxmlformats.org/officeDocument/2006/relationships/hyperlink" Target="http://en.wikipedia.org/wiki/Classical_mechanics" TargetMode="Externa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wmf"/><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image" Target="../media/image22.wmf"/></Relationships>
</file>

<file path=ppt/slides/_rels/slide2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750" y="260350"/>
            <a:ext cx="8280400" cy="795338"/>
          </a:xfrm>
        </p:spPr>
        <p:txBody>
          <a:bodyPr/>
          <a:lstStyle/>
          <a:p>
            <a:pPr algn="ctr"/>
            <a:r>
              <a:rPr lang="hu-HU"/>
              <a:t>Protein structure primer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74675" y="304800"/>
            <a:ext cx="8001000" cy="676275"/>
          </a:xfrm>
        </p:spPr>
        <p:txBody>
          <a:bodyPr/>
          <a:lstStyle/>
          <a:p>
            <a:pPr algn="ctr"/>
            <a:r>
              <a:rPr lang="hu-HU" b="1"/>
              <a:t>Alpha-Helix Structure</a:t>
            </a:r>
            <a:r>
              <a:rPr lang="hu-HU"/>
              <a:t> </a:t>
            </a:r>
          </a:p>
        </p:txBody>
      </p:sp>
      <p:pic>
        <p:nvPicPr>
          <p:cNvPr id="16389" name="Picture 5" descr="gif"/>
          <p:cNvPicPr>
            <a:picLocks noChangeAspect="1" noChangeArrowheads="1"/>
          </p:cNvPicPr>
          <p:nvPr/>
        </p:nvPicPr>
        <p:blipFill>
          <a:blip r:embed="rId2"/>
          <a:srcRect/>
          <a:stretch>
            <a:fillRect/>
          </a:stretch>
        </p:blipFill>
        <p:spPr bwMode="auto">
          <a:xfrm>
            <a:off x="323850" y="981075"/>
            <a:ext cx="5761038" cy="5761038"/>
          </a:xfrm>
          <a:prstGeom prst="rect">
            <a:avLst/>
          </a:prstGeom>
          <a:noFill/>
        </p:spPr>
      </p:pic>
      <p:pic>
        <p:nvPicPr>
          <p:cNvPr id="16391" name="Picture 7" descr="gif"/>
          <p:cNvPicPr>
            <a:picLocks noChangeAspect="1" noChangeArrowheads="1"/>
          </p:cNvPicPr>
          <p:nvPr/>
        </p:nvPicPr>
        <p:blipFill>
          <a:blip r:embed="rId3"/>
          <a:srcRect/>
          <a:stretch>
            <a:fillRect/>
          </a:stretch>
        </p:blipFill>
        <p:spPr bwMode="auto">
          <a:xfrm>
            <a:off x="6156325" y="2852738"/>
            <a:ext cx="2667000" cy="25050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11188" y="188913"/>
            <a:ext cx="8001000" cy="603250"/>
          </a:xfrm>
        </p:spPr>
        <p:txBody>
          <a:bodyPr/>
          <a:lstStyle/>
          <a:p>
            <a:r>
              <a:rPr lang="hu-HU" sz="3400" b="1"/>
              <a:t>Properties of the alpha-helix</a:t>
            </a:r>
            <a:r>
              <a:rPr lang="hu-HU" sz="3400"/>
              <a:t> </a:t>
            </a:r>
          </a:p>
        </p:txBody>
      </p:sp>
      <p:sp>
        <p:nvSpPr>
          <p:cNvPr id="17411" name="Rectangle 3"/>
          <p:cNvSpPr>
            <a:spLocks noGrp="1" noChangeArrowheads="1"/>
          </p:cNvSpPr>
          <p:nvPr>
            <p:ph type="body" idx="1"/>
          </p:nvPr>
        </p:nvSpPr>
        <p:spPr>
          <a:xfrm>
            <a:off x="0" y="836613"/>
            <a:ext cx="9144000" cy="6021387"/>
          </a:xfrm>
        </p:spPr>
        <p:txBody>
          <a:bodyPr/>
          <a:lstStyle/>
          <a:p>
            <a:r>
              <a:rPr lang="hu-HU" sz="2600"/>
              <a:t>The structure repeats itself every 5.4 Angstroms along the helix axis, ie we say that the alpha-helix has a pitch of 5.4 Angstroms. Alpha-helices have 3.6 amino acid residues per turn, ie a helix 36 amino acids long would form 10 turns. The separation of residues along the helix axis is 5.4/3.6 or 1.5 Angstroms, ie the alpha-helix has a rise per residue of 1.5 Angstroms. </a:t>
            </a:r>
          </a:p>
          <a:p>
            <a:endParaRPr lang="hu-HU" sz="2600"/>
          </a:p>
          <a:p>
            <a:r>
              <a:rPr lang="hu-HU" sz="2600"/>
              <a:t>Every mainchain C=O and N-H group is hydrogen-bonded to a peptide bond 4 residues away (ie O(i) to N(i+4)). This gives a very regular, stable arrangement. </a:t>
            </a:r>
          </a:p>
          <a:p>
            <a:pPr>
              <a:buFont typeface="Wingdings" pitchFamily="2" charset="2"/>
              <a:buNone/>
            </a:pPr>
            <a:endParaRPr lang="hu-HU" sz="26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0" y="0"/>
            <a:ext cx="9144000" cy="1992313"/>
          </a:xfrm>
        </p:spPr>
        <p:txBody>
          <a:bodyPr/>
          <a:lstStyle/>
          <a:p>
            <a:pPr>
              <a:lnSpc>
                <a:spcPct val="90000"/>
              </a:lnSpc>
            </a:pPr>
            <a:r>
              <a:rPr lang="hu-HU" sz="2100"/>
              <a:t>The peptide planes are roughly parallel with the helix axis and the </a:t>
            </a:r>
            <a:r>
              <a:rPr lang="hu-HU" sz="2100">
                <a:hlinkClick r:id="rId2"/>
              </a:rPr>
              <a:t>dipoles within the helix</a:t>
            </a:r>
            <a:r>
              <a:rPr lang="hu-HU" sz="2100"/>
              <a:t> are aligned, ie all C=O groups point in the same direction and all N-H groups point the other way. Side chains point outward from helix axis and are generally oriented towards its amino-terminal end. </a:t>
            </a:r>
          </a:p>
          <a:p>
            <a:pPr>
              <a:lnSpc>
                <a:spcPct val="90000"/>
              </a:lnSpc>
            </a:pPr>
            <a:endParaRPr lang="hu-HU" sz="2100"/>
          </a:p>
        </p:txBody>
      </p:sp>
      <p:pic>
        <p:nvPicPr>
          <p:cNvPr id="18437" name="Picture 5" descr="gif"/>
          <p:cNvPicPr>
            <a:picLocks noChangeAspect="1" noChangeArrowheads="1"/>
          </p:cNvPicPr>
          <p:nvPr/>
        </p:nvPicPr>
        <p:blipFill>
          <a:blip r:embed="rId3"/>
          <a:srcRect/>
          <a:stretch>
            <a:fillRect/>
          </a:stretch>
        </p:blipFill>
        <p:spPr bwMode="auto">
          <a:xfrm>
            <a:off x="900113" y="1844675"/>
            <a:ext cx="7127875" cy="3290888"/>
          </a:xfrm>
          <a:prstGeom prst="rect">
            <a:avLst/>
          </a:prstGeom>
          <a:noFill/>
        </p:spPr>
      </p:pic>
      <p:sp>
        <p:nvSpPr>
          <p:cNvPr id="18438" name="Rectangle 6"/>
          <p:cNvSpPr>
            <a:spLocks noChangeArrowheads="1"/>
          </p:cNvSpPr>
          <p:nvPr/>
        </p:nvSpPr>
        <p:spPr bwMode="auto">
          <a:xfrm>
            <a:off x="611188" y="5300663"/>
            <a:ext cx="8208962" cy="641350"/>
          </a:xfrm>
          <a:prstGeom prst="rect">
            <a:avLst/>
          </a:prstGeom>
          <a:noFill/>
          <a:ln w="9525">
            <a:noFill/>
            <a:miter lim="800000"/>
            <a:headEnd/>
            <a:tailEnd/>
          </a:ln>
          <a:effectLst/>
        </p:spPr>
        <p:txBody>
          <a:bodyPr anchor="ctr">
            <a:spAutoFit/>
          </a:bodyPr>
          <a:lstStyle/>
          <a:p>
            <a:r>
              <a:rPr lang="hu-HU"/>
              <a:t>All the amino acids have negative phi and psi angles, typical values being -60 degrees and -50 degrees, respectively.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74675" y="304800"/>
            <a:ext cx="8001000" cy="676275"/>
          </a:xfrm>
        </p:spPr>
        <p:txBody>
          <a:bodyPr/>
          <a:lstStyle/>
          <a:p>
            <a:r>
              <a:rPr lang="hu-HU"/>
              <a:t>Folding prediction by HMM’s</a:t>
            </a:r>
            <a:endParaRPr lang="en-US"/>
          </a:p>
        </p:txBody>
      </p:sp>
      <p:sp>
        <p:nvSpPr>
          <p:cNvPr id="19459" name="Rectangle 3"/>
          <p:cNvSpPr>
            <a:spLocks noGrp="1" noChangeArrowheads="1"/>
          </p:cNvSpPr>
          <p:nvPr>
            <p:ph type="body" idx="1"/>
          </p:nvPr>
        </p:nvSpPr>
        <p:spPr/>
        <p:txBody>
          <a:bodyPr/>
          <a:lstStyle/>
          <a:p>
            <a:pPr>
              <a:lnSpc>
                <a:spcPct val="90000"/>
              </a:lnSpc>
            </a:pPr>
            <a:r>
              <a:rPr lang="hu-HU"/>
              <a:t>In silico complete 3D structure prediction is a black magic, seldom gives good results.</a:t>
            </a:r>
          </a:p>
          <a:p>
            <a:pPr>
              <a:lnSpc>
                <a:spcPct val="90000"/>
              </a:lnSpc>
            </a:pPr>
            <a:r>
              <a:rPr lang="hu-HU"/>
              <a:t>There is a higher success rate for folding (i.e., secondary structure) prediction.</a:t>
            </a:r>
          </a:p>
          <a:p>
            <a:pPr>
              <a:lnSpc>
                <a:spcPct val="90000"/>
              </a:lnSpc>
            </a:pPr>
            <a:r>
              <a:rPr lang="hu-HU"/>
              <a:t>Pfam uses HMM based multiple sequence alignment (NP hard); Pfam contains more than 2000 folds, </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endParaRPr lang="en-US"/>
          </a:p>
        </p:txBody>
      </p:sp>
      <p:sp>
        <p:nvSpPr>
          <p:cNvPr id="20483" name="Rectangle 3"/>
          <p:cNvSpPr>
            <a:spLocks noGrp="1" noChangeArrowheads="1"/>
          </p:cNvSpPr>
          <p:nvPr>
            <p:ph type="body" idx="1"/>
          </p:nvPr>
        </p:nvSpPr>
        <p:spPr/>
        <p:txBody>
          <a:bodyPr/>
          <a:lstStyle/>
          <a:p>
            <a:r>
              <a:rPr lang="hu-HU" sz="2600"/>
              <a:t>F</a:t>
            </a:r>
            <a:r>
              <a:rPr lang="en-US" sz="2600"/>
              <a:t>or each of them a profile HMM has been</a:t>
            </a:r>
          </a:p>
          <a:p>
            <a:pPr>
              <a:buFont typeface="Wingdings" pitchFamily="2" charset="2"/>
              <a:buNone/>
            </a:pPr>
            <a:r>
              <a:rPr lang="en-US" sz="2600"/>
              <a:t>estimated from a family of proteins containing the fold. </a:t>
            </a:r>
            <a:endParaRPr lang="hu-HU" sz="2600"/>
          </a:p>
          <a:p>
            <a:r>
              <a:rPr lang="en-US" sz="2600"/>
              <a:t>A query sequence is</a:t>
            </a:r>
            <a:r>
              <a:rPr lang="hu-HU" sz="2600"/>
              <a:t> </a:t>
            </a:r>
            <a:r>
              <a:rPr lang="en-US" sz="2600"/>
              <a:t>run past each of these HMMs. </a:t>
            </a:r>
            <a:endParaRPr lang="hu-HU" sz="2600"/>
          </a:p>
          <a:p>
            <a:r>
              <a:rPr lang="en-US" sz="2600"/>
              <a:t>If a part of the sequence has probability greater</a:t>
            </a:r>
            <a:r>
              <a:rPr lang="hu-HU" sz="2600"/>
              <a:t> </a:t>
            </a:r>
            <a:r>
              <a:rPr lang="en-US" sz="2600"/>
              <a:t>than a certain cutoff for a particular HMM, the corresponding domain is reported</a:t>
            </a:r>
            <a:r>
              <a:rPr lang="hu-HU" sz="2600"/>
              <a:t> </a:t>
            </a:r>
            <a:r>
              <a:rPr lang="en-US" sz="2600"/>
              <a:t>in the sequence.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11188" y="260350"/>
            <a:ext cx="8001000" cy="1008063"/>
          </a:xfrm>
        </p:spPr>
        <p:txBody>
          <a:bodyPr/>
          <a:lstStyle/>
          <a:p>
            <a:pPr algn="ctr"/>
            <a:r>
              <a:rPr lang="hu-HU" sz="3400"/>
              <a:t/>
            </a:r>
            <a:br>
              <a:rPr lang="hu-HU" sz="3400"/>
            </a:br>
            <a:r>
              <a:rPr lang="hu-HU" sz="3400"/>
              <a:t/>
            </a:r>
            <a:br>
              <a:rPr lang="hu-HU" sz="3400"/>
            </a:br>
            <a:r>
              <a:rPr lang="hu-HU" sz="3400"/>
              <a:t>Theading:</a:t>
            </a:r>
            <a:br>
              <a:rPr lang="hu-HU" sz="3400"/>
            </a:br>
            <a:r>
              <a:rPr lang="hu-HU" sz="3400"/>
              <a:t>E</a:t>
            </a:r>
            <a:r>
              <a:rPr lang="en-US" sz="3400"/>
              <a:t>nvironmental template method</a:t>
            </a:r>
            <a:r>
              <a:rPr lang="hu-HU" sz="3400"/>
              <a:t> 1</a:t>
            </a:r>
            <a:endParaRPr lang="en-US" sz="3400"/>
          </a:p>
        </p:txBody>
      </p:sp>
      <p:sp>
        <p:nvSpPr>
          <p:cNvPr id="21507" name="Rectangle 3"/>
          <p:cNvSpPr>
            <a:spLocks noGrp="1" noChangeArrowheads="1"/>
          </p:cNvSpPr>
          <p:nvPr>
            <p:ph type="body" idx="1"/>
          </p:nvPr>
        </p:nvSpPr>
        <p:spPr>
          <a:xfrm>
            <a:off x="395288" y="2590800"/>
            <a:ext cx="8001000" cy="4267200"/>
          </a:xfrm>
        </p:spPr>
        <p:txBody>
          <a:bodyPr/>
          <a:lstStyle/>
          <a:p>
            <a:pPr>
              <a:buFont typeface="Wingdings" pitchFamily="2" charset="2"/>
              <a:buNone/>
            </a:pPr>
            <a:r>
              <a:rPr lang="hu-HU" sz="2400"/>
              <a:t>O</a:t>
            </a:r>
            <a:r>
              <a:rPr lang="en-US" sz="2400"/>
              <a:t>ne aligns a sequence to a string</a:t>
            </a:r>
            <a:r>
              <a:rPr lang="hu-HU" sz="2400"/>
              <a:t> </a:t>
            </a:r>
            <a:r>
              <a:rPr lang="en-US" sz="2400"/>
              <a:t>of descriptors that describe</a:t>
            </a:r>
            <a:r>
              <a:rPr lang="hu-HU" sz="2400"/>
              <a:t> </a:t>
            </a:r>
            <a:r>
              <a:rPr lang="en-US" sz="2400"/>
              <a:t>the</a:t>
            </a:r>
            <a:r>
              <a:rPr lang="hu-HU" sz="2400"/>
              <a:t> </a:t>
            </a:r>
            <a:r>
              <a:rPr lang="en-US" sz="2400"/>
              <a:t>environment of each residue in the structure</a:t>
            </a:r>
            <a:r>
              <a:rPr lang="hu-HU" sz="2400"/>
              <a:t> </a:t>
            </a:r>
            <a:r>
              <a:rPr lang="en-US" sz="2400"/>
              <a:t>S.</a:t>
            </a:r>
            <a:endParaRPr lang="hu-HU" sz="2400"/>
          </a:p>
          <a:p>
            <a:r>
              <a:rPr lang="hu-HU" sz="2000" i="1"/>
              <a:t>B</a:t>
            </a:r>
            <a:r>
              <a:rPr lang="hu-HU" sz="2000"/>
              <a:t>1 (buried, hydrophobic),</a:t>
            </a:r>
          </a:p>
          <a:p>
            <a:r>
              <a:rPr lang="hu-HU" sz="2000"/>
              <a:t> </a:t>
            </a:r>
            <a:r>
              <a:rPr lang="hu-HU" sz="2000" i="1"/>
              <a:t>B</a:t>
            </a:r>
            <a:r>
              <a:rPr lang="hu-HU" sz="2000"/>
              <a:t>2 (buried, moderately polar),</a:t>
            </a:r>
          </a:p>
          <a:p>
            <a:r>
              <a:rPr lang="hu-HU" sz="2000"/>
              <a:t> </a:t>
            </a:r>
            <a:r>
              <a:rPr lang="hu-HU" sz="2000" i="1"/>
              <a:t>B</a:t>
            </a:r>
            <a:r>
              <a:rPr lang="hu-HU" sz="2000"/>
              <a:t>3 (buried, polar),</a:t>
            </a:r>
          </a:p>
          <a:p>
            <a:r>
              <a:rPr lang="hu-HU" sz="2000"/>
              <a:t> </a:t>
            </a:r>
            <a:r>
              <a:rPr lang="hu-HU" sz="2000" i="1"/>
              <a:t>P</a:t>
            </a:r>
            <a:r>
              <a:rPr lang="hu-HU" sz="2000"/>
              <a:t>1 (partially bur., mod. polar),</a:t>
            </a:r>
          </a:p>
          <a:p>
            <a:r>
              <a:rPr lang="hu-HU" sz="2000"/>
              <a:t> </a:t>
            </a:r>
            <a:r>
              <a:rPr lang="hu-HU" sz="2000" i="1"/>
              <a:t>P</a:t>
            </a:r>
            <a:r>
              <a:rPr lang="hu-HU" sz="2000"/>
              <a:t>2 (partially buried, polar), </a:t>
            </a:r>
          </a:p>
          <a:p>
            <a:r>
              <a:rPr lang="hu-HU" sz="2000" i="1"/>
              <a:t>E </a:t>
            </a:r>
            <a:r>
              <a:rPr lang="hu-HU" sz="2000"/>
              <a:t>(exposed).</a:t>
            </a:r>
          </a:p>
        </p:txBody>
      </p:sp>
      <p:pic>
        <p:nvPicPr>
          <p:cNvPr id="21508" name="Picture 4"/>
          <p:cNvPicPr>
            <a:picLocks noChangeAspect="1" noChangeArrowheads="1"/>
          </p:cNvPicPr>
          <p:nvPr/>
        </p:nvPicPr>
        <p:blipFill>
          <a:blip r:embed="rId2"/>
          <a:srcRect/>
          <a:stretch>
            <a:fillRect/>
          </a:stretch>
        </p:blipFill>
        <p:spPr bwMode="auto">
          <a:xfrm>
            <a:off x="5219700" y="3770313"/>
            <a:ext cx="3924300" cy="2959100"/>
          </a:xfrm>
          <a:prstGeom prst="rect">
            <a:avLst/>
          </a:prstGeom>
          <a:noFill/>
          <a:ln w="9525">
            <a:noFill/>
            <a:miter lim="800000"/>
            <a:headEnd/>
            <a:tailEnd/>
          </a:ln>
          <a:effectLst/>
        </p:spPr>
      </p:pic>
      <p:sp>
        <p:nvSpPr>
          <p:cNvPr id="21509" name="Text Box 5"/>
          <p:cNvSpPr txBox="1">
            <a:spLocks noChangeArrowheads="1"/>
          </p:cNvSpPr>
          <p:nvPr/>
        </p:nvSpPr>
        <p:spPr bwMode="auto">
          <a:xfrm>
            <a:off x="173038" y="1844675"/>
            <a:ext cx="8970962" cy="366713"/>
          </a:xfrm>
          <a:prstGeom prst="rect">
            <a:avLst/>
          </a:prstGeom>
          <a:noFill/>
          <a:ln w="9525">
            <a:noFill/>
            <a:miter lim="800000"/>
            <a:headEnd/>
            <a:tailEnd/>
          </a:ln>
          <a:effectLst/>
        </p:spPr>
        <p:txBody>
          <a:bodyPr wrap="none">
            <a:spAutoFit/>
          </a:bodyPr>
          <a:lstStyle/>
          <a:p>
            <a:r>
              <a:rPr lang="hu-HU"/>
              <a:t>Sequence-to-sequence alignment, BLOSUM matrix, problem: representation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p:txBody>
          <a:bodyPr/>
          <a:lstStyle/>
          <a:p>
            <a:r>
              <a:rPr lang="hu-HU"/>
              <a:t> S is the sequence, </a:t>
            </a:r>
            <a:r>
              <a:rPr lang="en-US"/>
              <a:t>categorized into</a:t>
            </a:r>
          </a:p>
          <a:p>
            <a:pPr lvl="1"/>
            <a:r>
              <a:rPr lang="en-US" i="1"/>
              <a:t>α </a:t>
            </a:r>
            <a:r>
              <a:rPr lang="en-US"/>
              <a:t>(for </a:t>
            </a:r>
            <a:r>
              <a:rPr lang="en-US" i="1"/>
              <a:t>α</a:t>
            </a:r>
            <a:r>
              <a:rPr lang="en-US"/>
              <a:t>-helices),</a:t>
            </a:r>
          </a:p>
          <a:p>
            <a:pPr lvl="1"/>
            <a:r>
              <a:rPr lang="en-US" i="1"/>
              <a:t>β </a:t>
            </a:r>
            <a:r>
              <a:rPr lang="en-US"/>
              <a:t>(for </a:t>
            </a:r>
            <a:r>
              <a:rPr lang="en-US" i="1"/>
              <a:t>β</a:t>
            </a:r>
            <a:r>
              <a:rPr lang="en-US"/>
              <a:t>-sheets) </a:t>
            </a:r>
            <a:endParaRPr lang="hu-HU"/>
          </a:p>
          <a:p>
            <a:pPr lvl="1"/>
            <a:r>
              <a:rPr lang="en-US" i="1"/>
              <a:t>γ </a:t>
            </a:r>
            <a:r>
              <a:rPr lang="en-US"/>
              <a:t>(for all other secondary structures).</a:t>
            </a:r>
            <a:endParaRPr lang="hu-HU"/>
          </a:p>
          <a:p>
            <a:pPr lvl="1"/>
            <a:r>
              <a:rPr lang="en-US" sz="2000"/>
              <a:t>One can now convert the known structure </a:t>
            </a:r>
            <a:r>
              <a:rPr lang="en-US" sz="2000" i="1"/>
              <a:t>S </a:t>
            </a:r>
            <a:r>
              <a:rPr lang="en-US" sz="2000"/>
              <a:t>into a string: </a:t>
            </a:r>
            <a:r>
              <a:rPr lang="en-US" sz="2000" i="1"/>
              <a:t>S </a:t>
            </a:r>
            <a:r>
              <a:rPr lang="en-US" sz="2000"/>
              <a:t>= </a:t>
            </a:r>
            <a:r>
              <a:rPr lang="en-US" sz="2000" i="1"/>
              <a:t>e</a:t>
            </a:r>
            <a:r>
              <a:rPr lang="en-US" sz="2000"/>
              <a:t>1</a:t>
            </a:r>
            <a:r>
              <a:rPr lang="en-US" sz="2000" i="1"/>
              <a:t>, . . . , en</a:t>
            </a:r>
            <a:r>
              <a:rPr lang="en-US" sz="2000"/>
              <a:t>,</a:t>
            </a:r>
            <a:r>
              <a:rPr lang="hu-HU" sz="2000"/>
              <a:t> </a:t>
            </a:r>
            <a:r>
              <a:rPr lang="en-US" sz="2000"/>
              <a:t>where </a:t>
            </a:r>
            <a:r>
              <a:rPr lang="en-US" sz="2000" i="1"/>
              <a:t>ej </a:t>
            </a:r>
            <a:r>
              <a:rPr lang="en-US" sz="2000"/>
              <a:t>are elements of </a:t>
            </a:r>
            <a:r>
              <a:rPr lang="en-US" sz="2000" i="1"/>
              <a:t>C</a:t>
            </a:r>
            <a:r>
              <a:rPr lang="en-US" sz="2000"/>
              <a:t>.</a:t>
            </a:r>
            <a:endParaRPr lang="hu-HU" sz="2000"/>
          </a:p>
          <a:p>
            <a:pPr lvl="1"/>
            <a:endParaRPr lang="en-US" sz="2000"/>
          </a:p>
        </p:txBody>
      </p:sp>
      <p:sp>
        <p:nvSpPr>
          <p:cNvPr id="22533" name="Rectangle 5"/>
          <p:cNvSpPr>
            <a:spLocks noGrp="1" noChangeArrowheads="1"/>
          </p:cNvSpPr>
          <p:nvPr>
            <p:ph type="title"/>
          </p:nvPr>
        </p:nvSpPr>
        <p:spPr>
          <a:xfrm>
            <a:off x="574675" y="304800"/>
            <a:ext cx="8001000" cy="603250"/>
          </a:xfrm>
        </p:spPr>
        <p:txBody>
          <a:bodyPr/>
          <a:lstStyle/>
          <a:p>
            <a:r>
              <a:rPr lang="hu-HU" sz="3400"/>
              <a:t>E</a:t>
            </a:r>
            <a:r>
              <a:rPr lang="en-US" sz="3400"/>
              <a:t>nvironmental template method</a:t>
            </a:r>
            <a:r>
              <a:rPr lang="hu-HU" sz="3400"/>
              <a:t> 2</a:t>
            </a:r>
            <a:endParaRPr lang="en-US" sz="3400"/>
          </a:p>
        </p:txBody>
      </p:sp>
      <p:pic>
        <p:nvPicPr>
          <p:cNvPr id="22534" name="Picture 6"/>
          <p:cNvPicPr>
            <a:picLocks noChangeAspect="1" noChangeArrowheads="1"/>
          </p:cNvPicPr>
          <p:nvPr/>
        </p:nvPicPr>
        <p:blipFill>
          <a:blip r:embed="rId2"/>
          <a:srcRect/>
          <a:stretch>
            <a:fillRect/>
          </a:stretch>
        </p:blipFill>
        <p:spPr bwMode="auto">
          <a:xfrm>
            <a:off x="468313" y="4724400"/>
            <a:ext cx="3024187" cy="1090613"/>
          </a:xfrm>
          <a:prstGeom prst="rect">
            <a:avLst/>
          </a:prstGeom>
          <a:noFill/>
          <a:ln w="9525">
            <a:noFill/>
            <a:miter lim="800000"/>
            <a:headEnd/>
            <a:tailEnd/>
          </a:ln>
          <a:effectLst/>
        </p:spPr>
      </p:pic>
      <p:sp>
        <p:nvSpPr>
          <p:cNvPr id="22535" name="Rectangle 7"/>
          <p:cNvSpPr>
            <a:spLocks noChangeArrowheads="1"/>
          </p:cNvSpPr>
          <p:nvPr/>
        </p:nvSpPr>
        <p:spPr bwMode="auto">
          <a:xfrm>
            <a:off x="3851275" y="4437063"/>
            <a:ext cx="5113338" cy="1739900"/>
          </a:xfrm>
          <a:prstGeom prst="rect">
            <a:avLst/>
          </a:prstGeom>
          <a:noFill/>
          <a:ln w="9525">
            <a:noFill/>
            <a:miter lim="800000"/>
            <a:headEnd/>
            <a:tailEnd/>
          </a:ln>
          <a:effectLst/>
        </p:spPr>
        <p:txBody>
          <a:bodyPr>
            <a:spAutoFit/>
          </a:bodyPr>
          <a:lstStyle/>
          <a:p>
            <a:r>
              <a:rPr lang="en-US" i="1"/>
              <a:t>p</a:t>
            </a:r>
            <a:r>
              <a:rPr lang="en-US" i="1" baseline="-25000"/>
              <a:t>a</a:t>
            </a:r>
            <a:r>
              <a:rPr lang="en-US" baseline="-25000"/>
              <a:t>e</a:t>
            </a:r>
            <a:r>
              <a:rPr lang="en-US" i="1"/>
              <a:t> </a:t>
            </a:r>
            <a:r>
              <a:rPr lang="en-US"/>
              <a:t>is the frequency of the occurrence of the amino acid </a:t>
            </a:r>
            <a:r>
              <a:rPr lang="en-US" i="1"/>
              <a:t>a </a:t>
            </a:r>
            <a:r>
              <a:rPr lang="en-US"/>
              <a:t>in the environment</a:t>
            </a:r>
          </a:p>
          <a:p>
            <a:r>
              <a:rPr lang="en-US" i="1"/>
              <a:t>e </a:t>
            </a:r>
            <a:r>
              <a:rPr lang="en-US"/>
              <a:t>in the database</a:t>
            </a:r>
            <a:r>
              <a:rPr lang="hu-HU"/>
              <a:t>; </a:t>
            </a:r>
          </a:p>
          <a:p>
            <a:r>
              <a:rPr lang="en-US" i="1"/>
              <a:t>p</a:t>
            </a:r>
            <a:r>
              <a:rPr lang="en-US" baseline="-25000"/>
              <a:t>a</a:t>
            </a:r>
            <a:r>
              <a:rPr lang="en-US" i="1"/>
              <a:t> </a:t>
            </a:r>
            <a:r>
              <a:rPr lang="en-US"/>
              <a:t>is the frequency of the occurrence of </a:t>
            </a:r>
            <a:r>
              <a:rPr lang="en-US" i="1"/>
              <a:t>a </a:t>
            </a:r>
            <a:r>
              <a:rPr lang="en-US"/>
              <a:t>anywhere in</a:t>
            </a:r>
          </a:p>
          <a:p>
            <a:r>
              <a:rPr lang="en-US"/>
              <a:t>the database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2"/>
          <a:srcRect/>
          <a:stretch>
            <a:fillRect/>
          </a:stretch>
        </p:blipFill>
        <p:spPr bwMode="auto">
          <a:xfrm>
            <a:off x="684213" y="0"/>
            <a:ext cx="6797675" cy="67706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en-US"/>
          </a:p>
        </p:txBody>
      </p:sp>
      <p:sp>
        <p:nvSpPr>
          <p:cNvPr id="24579" name="Rectangle 3"/>
          <p:cNvSpPr>
            <a:spLocks noGrp="1" noChangeArrowheads="1"/>
          </p:cNvSpPr>
          <p:nvPr>
            <p:ph type="body" idx="1"/>
          </p:nvPr>
        </p:nvSpPr>
        <p:spPr/>
        <p:txBody>
          <a:bodyPr/>
          <a:lstStyle/>
          <a:p>
            <a:r>
              <a:rPr lang="hu-HU"/>
              <a:t>Gaps are allowed,</a:t>
            </a:r>
          </a:p>
          <a:p>
            <a:r>
              <a:rPr lang="hu-HU"/>
              <a:t>Gap penalties need to be fixed well,</a:t>
            </a:r>
          </a:p>
          <a:p>
            <a:r>
              <a:rPr lang="hu-HU"/>
              <a:t>Smith-Waterman or BLAST variants</a:t>
            </a:r>
          </a:p>
          <a:p>
            <a:r>
              <a:rPr lang="hu-HU"/>
              <a:t>Usually better results than sequence-to-sequence alignment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a:r>
              <a:rPr lang="hu-HU"/>
              <a:t>Ab initio modelling</a:t>
            </a:r>
          </a:p>
        </p:txBody>
      </p:sp>
      <p:sp>
        <p:nvSpPr>
          <p:cNvPr id="25603" name="Rectangle 3"/>
          <p:cNvSpPr>
            <a:spLocks noGrp="1" noChangeArrowheads="1"/>
          </p:cNvSpPr>
          <p:nvPr>
            <p:ph type="body" idx="1"/>
          </p:nvPr>
        </p:nvSpPr>
        <p:spPr>
          <a:xfrm>
            <a:off x="566738" y="1752600"/>
            <a:ext cx="8001000" cy="4916488"/>
          </a:xfrm>
        </p:spPr>
        <p:txBody>
          <a:bodyPr/>
          <a:lstStyle/>
          <a:p>
            <a:pPr>
              <a:lnSpc>
                <a:spcPct val="90000"/>
              </a:lnSpc>
            </a:pPr>
            <a:r>
              <a:rPr lang="hu-HU" sz="2600"/>
              <a:t>Energy potential functions</a:t>
            </a:r>
          </a:p>
          <a:p>
            <a:pPr>
              <a:lnSpc>
                <a:spcPct val="90000"/>
              </a:lnSpc>
            </a:pPr>
            <a:r>
              <a:rPr lang="hu-HU" sz="2600"/>
              <a:t>Simplified approach: not quantum-physics or chemistry, simplified energy potentials.</a:t>
            </a:r>
          </a:p>
          <a:p>
            <a:pPr>
              <a:lnSpc>
                <a:spcPct val="90000"/>
              </a:lnSpc>
            </a:pPr>
            <a:r>
              <a:rPr lang="hu-HU" sz="2600"/>
              <a:t>Energy functions take into account </a:t>
            </a:r>
            <a:r>
              <a:rPr lang="hu-HU" sz="2600" i="1"/>
              <a:t>all </a:t>
            </a:r>
            <a:r>
              <a:rPr lang="hu-HU" sz="2600"/>
              <a:t>atoms in a protein molecule. Since the number of amino acids in proteins ranges from 25 to 3000 and the number of atoms ranges from around 500 to more than 10000, dealing even with the simplest energy functions may be a difficult computational task.</a:t>
            </a:r>
          </a:p>
          <a:p>
            <a:pPr>
              <a:lnSpc>
                <a:spcPct val="90000"/>
              </a:lnSpc>
            </a:pPr>
            <a:r>
              <a:rPr lang="hu-HU" sz="2600"/>
              <a:t>1000 choose 2 is around 500 000.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a:r>
              <a:rPr lang="hu-HU"/>
              <a:t>The levels of protein structure</a:t>
            </a:r>
          </a:p>
        </p:txBody>
      </p:sp>
      <p:sp>
        <p:nvSpPr>
          <p:cNvPr id="8195" name="Rectangle 3"/>
          <p:cNvSpPr>
            <a:spLocks noGrp="1" noChangeArrowheads="1"/>
          </p:cNvSpPr>
          <p:nvPr>
            <p:ph type="body" idx="1"/>
          </p:nvPr>
        </p:nvSpPr>
        <p:spPr/>
        <p:txBody>
          <a:bodyPr/>
          <a:lstStyle/>
          <a:p>
            <a:pPr marL="619125" indent="-619125">
              <a:buFont typeface="Wingdings" pitchFamily="2" charset="2"/>
              <a:buAutoNum type="romanLcParenBoth"/>
            </a:pPr>
            <a:r>
              <a:rPr lang="hu-HU" i="1"/>
              <a:t>Primary Structure: </a:t>
            </a:r>
            <a:r>
              <a:rPr lang="hu-HU"/>
              <a:t>the amino acid sequence of a protein.</a:t>
            </a:r>
          </a:p>
          <a:p>
            <a:pPr marL="619125" indent="-619125">
              <a:buFont typeface="Wingdings" pitchFamily="2" charset="2"/>
              <a:buNone/>
            </a:pPr>
            <a:r>
              <a:rPr lang="hu-HU"/>
              <a:t>(ii) </a:t>
            </a:r>
            <a:r>
              <a:rPr lang="hu-HU" i="1"/>
              <a:t>Secondary Structure:</a:t>
            </a:r>
          </a:p>
        </p:txBody>
      </p:sp>
      <p:pic>
        <p:nvPicPr>
          <p:cNvPr id="8196" name="Picture 4"/>
          <p:cNvPicPr>
            <a:picLocks noChangeAspect="1" noChangeArrowheads="1"/>
          </p:cNvPicPr>
          <p:nvPr/>
        </p:nvPicPr>
        <p:blipFill>
          <a:blip r:embed="rId2"/>
          <a:srcRect/>
          <a:stretch>
            <a:fillRect/>
          </a:stretch>
        </p:blipFill>
        <p:spPr bwMode="auto">
          <a:xfrm>
            <a:off x="179388" y="4005263"/>
            <a:ext cx="2232025" cy="2211387"/>
          </a:xfrm>
          <a:prstGeom prst="rect">
            <a:avLst/>
          </a:prstGeom>
          <a:noFill/>
          <a:ln w="9525">
            <a:noFill/>
            <a:miter lim="800000"/>
            <a:headEnd/>
            <a:tailEnd/>
          </a:ln>
          <a:effectLst/>
        </p:spPr>
      </p:pic>
      <p:pic>
        <p:nvPicPr>
          <p:cNvPr id="8197" name="Picture 5"/>
          <p:cNvPicPr>
            <a:picLocks noChangeAspect="1" noChangeArrowheads="1"/>
          </p:cNvPicPr>
          <p:nvPr/>
        </p:nvPicPr>
        <p:blipFill>
          <a:blip r:embed="rId3"/>
          <a:srcRect/>
          <a:stretch>
            <a:fillRect/>
          </a:stretch>
        </p:blipFill>
        <p:spPr bwMode="auto">
          <a:xfrm>
            <a:off x="2085975" y="5265738"/>
            <a:ext cx="7058025" cy="1592262"/>
          </a:xfrm>
          <a:prstGeom prst="rect">
            <a:avLst/>
          </a:prstGeom>
          <a:noFill/>
          <a:ln w="9525">
            <a:noFill/>
            <a:miter lim="800000"/>
            <a:headEnd/>
            <a:tailEnd/>
          </a:ln>
          <a:effectLst/>
        </p:spPr>
      </p:pic>
      <p:sp>
        <p:nvSpPr>
          <p:cNvPr id="8198" name="Text Box 6"/>
          <p:cNvSpPr txBox="1">
            <a:spLocks noChangeArrowheads="1"/>
          </p:cNvSpPr>
          <p:nvPr/>
        </p:nvSpPr>
        <p:spPr bwMode="auto">
          <a:xfrm>
            <a:off x="827088" y="3860800"/>
            <a:ext cx="960437" cy="366713"/>
          </a:xfrm>
          <a:prstGeom prst="rect">
            <a:avLst/>
          </a:prstGeom>
          <a:noFill/>
          <a:ln w="9525">
            <a:noFill/>
            <a:miter lim="800000"/>
            <a:headEnd/>
            <a:tailEnd/>
          </a:ln>
          <a:effectLst/>
        </p:spPr>
        <p:txBody>
          <a:bodyPr wrap="none">
            <a:spAutoFit/>
          </a:bodyPr>
          <a:lstStyle/>
          <a:p>
            <a:r>
              <a:rPr lang="hu-HU" i="1"/>
              <a:t>α</a:t>
            </a:r>
            <a:r>
              <a:rPr lang="hu-HU"/>
              <a:t>-helix</a:t>
            </a:r>
          </a:p>
        </p:txBody>
      </p:sp>
      <p:sp>
        <p:nvSpPr>
          <p:cNvPr id="8199" name="Rectangle 7"/>
          <p:cNvSpPr>
            <a:spLocks noChangeArrowheads="1"/>
          </p:cNvSpPr>
          <p:nvPr/>
        </p:nvSpPr>
        <p:spPr bwMode="auto">
          <a:xfrm>
            <a:off x="3276600" y="4149725"/>
            <a:ext cx="4989513" cy="641350"/>
          </a:xfrm>
          <a:prstGeom prst="rect">
            <a:avLst/>
          </a:prstGeom>
          <a:noFill/>
          <a:ln w="9525">
            <a:noFill/>
            <a:miter lim="800000"/>
            <a:headEnd/>
            <a:tailEnd/>
          </a:ln>
          <a:effectLst/>
        </p:spPr>
        <p:txBody>
          <a:bodyPr wrap="none">
            <a:spAutoFit/>
          </a:bodyPr>
          <a:lstStyle/>
          <a:p>
            <a:r>
              <a:rPr lang="hu-HU" i="1"/>
              <a:t>β</a:t>
            </a:r>
            <a:r>
              <a:rPr lang="hu-HU"/>
              <a:t>-sheet consists of two or more </a:t>
            </a:r>
            <a:r>
              <a:rPr lang="hu-HU" i="1"/>
              <a:t>β</a:t>
            </a:r>
            <a:r>
              <a:rPr lang="hu-HU"/>
              <a:t>-</a:t>
            </a:r>
            <a:r>
              <a:rPr lang="hu-HU" i="1"/>
              <a:t>strands</a:t>
            </a:r>
          </a:p>
          <a:p>
            <a:r>
              <a:rPr lang="hu-HU" i="1"/>
              <a:t> </a:t>
            </a:r>
            <a:r>
              <a:rPr lang="hu-HU"/>
              <a:t>connected by hydrogen bonds.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74675" y="304800"/>
            <a:ext cx="8001000" cy="892175"/>
          </a:xfrm>
        </p:spPr>
        <p:txBody>
          <a:bodyPr/>
          <a:lstStyle/>
          <a:p>
            <a:r>
              <a:rPr lang="hu-HU" sz="3400"/>
              <a:t>Some energy potential functions</a:t>
            </a:r>
          </a:p>
        </p:txBody>
      </p:sp>
      <p:pic>
        <p:nvPicPr>
          <p:cNvPr id="26628" name="Picture 4"/>
          <p:cNvPicPr>
            <a:picLocks noChangeAspect="1" noChangeArrowheads="1"/>
          </p:cNvPicPr>
          <p:nvPr>
            <p:ph type="body" idx="1"/>
          </p:nvPr>
        </p:nvPicPr>
        <p:blipFill>
          <a:blip r:embed="rId2"/>
          <a:srcRect/>
          <a:stretch>
            <a:fillRect/>
          </a:stretch>
        </p:blipFill>
        <p:spPr>
          <a:xfrm>
            <a:off x="468313" y="1773238"/>
            <a:ext cx="2590800" cy="1306512"/>
          </a:xfrm>
          <a:noFill/>
          <a:ln/>
        </p:spPr>
      </p:pic>
      <p:sp>
        <p:nvSpPr>
          <p:cNvPr id="26629" name="Text Box 5"/>
          <p:cNvSpPr txBox="1">
            <a:spLocks noChangeArrowheads="1"/>
          </p:cNvSpPr>
          <p:nvPr/>
        </p:nvSpPr>
        <p:spPr bwMode="auto">
          <a:xfrm>
            <a:off x="5292725" y="1196975"/>
            <a:ext cx="3009900" cy="1190625"/>
          </a:xfrm>
          <a:prstGeom prst="rect">
            <a:avLst/>
          </a:prstGeom>
          <a:noFill/>
          <a:ln w="9525">
            <a:noFill/>
            <a:miter lim="800000"/>
            <a:headEnd/>
            <a:tailEnd/>
          </a:ln>
          <a:effectLst/>
        </p:spPr>
        <p:txBody>
          <a:bodyPr wrap="none">
            <a:spAutoFit/>
          </a:bodyPr>
          <a:lstStyle/>
          <a:p>
            <a:r>
              <a:rPr lang="hu-HU"/>
              <a:t>Bonded and non-bonded</a:t>
            </a:r>
          </a:p>
          <a:p>
            <a:r>
              <a:rPr lang="hu-HU"/>
              <a:t> interactions</a:t>
            </a:r>
          </a:p>
          <a:p>
            <a:endParaRPr lang="hu-HU"/>
          </a:p>
          <a:p>
            <a:r>
              <a:rPr lang="hu-HU"/>
              <a:t>Spring model</a:t>
            </a:r>
          </a:p>
        </p:txBody>
      </p:sp>
      <p:pic>
        <p:nvPicPr>
          <p:cNvPr id="26630" name="Picture 6"/>
          <p:cNvPicPr>
            <a:picLocks noChangeAspect="1" noChangeArrowheads="1"/>
          </p:cNvPicPr>
          <p:nvPr/>
        </p:nvPicPr>
        <p:blipFill>
          <a:blip r:embed="rId3"/>
          <a:srcRect/>
          <a:stretch>
            <a:fillRect/>
          </a:stretch>
        </p:blipFill>
        <p:spPr bwMode="auto">
          <a:xfrm>
            <a:off x="250825" y="4149725"/>
            <a:ext cx="8424863" cy="1671638"/>
          </a:xfrm>
          <a:prstGeom prst="rect">
            <a:avLst/>
          </a:prstGeom>
          <a:noFill/>
          <a:ln w="9525">
            <a:noFill/>
            <a:miter lim="800000"/>
            <a:headEnd/>
            <a:tailEnd/>
          </a:ln>
          <a:effectLst/>
        </p:spPr>
      </p:pic>
      <p:pic>
        <p:nvPicPr>
          <p:cNvPr id="26631" name="Picture 7"/>
          <p:cNvPicPr>
            <a:picLocks noChangeAspect="1" noChangeArrowheads="1"/>
          </p:cNvPicPr>
          <p:nvPr/>
        </p:nvPicPr>
        <p:blipFill>
          <a:blip r:embed="rId4"/>
          <a:srcRect/>
          <a:stretch>
            <a:fillRect/>
          </a:stretch>
        </p:blipFill>
        <p:spPr bwMode="auto">
          <a:xfrm>
            <a:off x="827088" y="5805488"/>
            <a:ext cx="6645275" cy="457200"/>
          </a:xfrm>
          <a:prstGeom prst="rect">
            <a:avLst/>
          </a:prstGeom>
          <a:noFill/>
          <a:ln w="9525">
            <a:noFill/>
            <a:miter lim="800000"/>
            <a:headEnd/>
            <a:tailEnd/>
          </a:ln>
          <a:effectLst/>
        </p:spPr>
      </p:pic>
      <p:sp>
        <p:nvSpPr>
          <p:cNvPr id="26632" name="Rectangle 8"/>
          <p:cNvSpPr>
            <a:spLocks noChangeArrowheads="1"/>
          </p:cNvSpPr>
          <p:nvPr/>
        </p:nvSpPr>
        <p:spPr bwMode="auto">
          <a:xfrm>
            <a:off x="1152525" y="2852738"/>
            <a:ext cx="7991475" cy="1465262"/>
          </a:xfrm>
          <a:prstGeom prst="rect">
            <a:avLst/>
          </a:prstGeom>
          <a:noFill/>
          <a:ln w="9525">
            <a:noFill/>
            <a:miter lim="800000"/>
            <a:headEnd/>
            <a:tailEnd/>
          </a:ln>
          <a:effectLst/>
        </p:spPr>
        <p:txBody>
          <a:bodyPr>
            <a:spAutoFit/>
          </a:bodyPr>
          <a:lstStyle/>
          <a:p>
            <a:r>
              <a:rPr lang="hu-HU"/>
              <a:t>In </a:t>
            </a:r>
            <a:r>
              <a:rPr lang="hu-HU">
                <a:hlinkClick r:id="rId5" tooltip="Classical mechanics"/>
              </a:rPr>
              <a:t>classical mechanics</a:t>
            </a:r>
            <a:r>
              <a:rPr lang="hu-HU"/>
              <a:t>, a </a:t>
            </a:r>
            <a:r>
              <a:rPr lang="hu-HU" b="1"/>
              <a:t>harmonic oscillator </a:t>
            </a:r>
            <a:r>
              <a:rPr lang="hu-HU"/>
              <a:t>is a system which, when displaced  from its equilibrium position, experiences a restoring </a:t>
            </a:r>
            <a:r>
              <a:rPr lang="hu-HU">
                <a:hlinkClick r:id="rId6" tooltip="Force"/>
              </a:rPr>
              <a:t>force</a:t>
            </a:r>
            <a:r>
              <a:rPr lang="hu-HU"/>
              <a:t>, </a:t>
            </a:r>
            <a:r>
              <a:rPr lang="hu-HU" i="1"/>
              <a:t>F</a:t>
            </a:r>
            <a:r>
              <a:rPr lang="hu-HU"/>
              <a:t>, proportional to the displacement, </a:t>
            </a:r>
            <a:r>
              <a:rPr lang="hu-HU" i="1"/>
              <a:t>x</a:t>
            </a:r>
            <a:r>
              <a:rPr lang="hu-HU"/>
              <a:t> according to </a:t>
            </a:r>
            <a:r>
              <a:rPr lang="hu-HU">
                <a:hlinkClick r:id="rId7" tooltip="Hooke's law"/>
              </a:rPr>
              <a:t>Hooke's law</a:t>
            </a:r>
            <a:r>
              <a:rPr lang="hu-HU"/>
              <a:t>: F=kx. Energy: ½ kx</a:t>
            </a:r>
            <a:r>
              <a:rPr lang="hu-HU" baseline="30000">
                <a:ea typeface="Arial Unicode MS" pitchFamily="34" charset="-128"/>
                <a:cs typeface="Arial Unicode MS" pitchFamily="34" charset="-128"/>
              </a:rPr>
              <a:t>2</a:t>
            </a:r>
          </a:p>
          <a:p>
            <a:pPr lvl="1"/>
            <a:r>
              <a:rPr lang="hu-HU"/>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2"/>
          <a:srcRect/>
          <a:stretch>
            <a:fillRect/>
          </a:stretch>
        </p:blipFill>
        <p:spPr bwMode="auto">
          <a:xfrm>
            <a:off x="250825" y="188913"/>
            <a:ext cx="8280400" cy="2166937"/>
          </a:xfrm>
          <a:prstGeom prst="rect">
            <a:avLst/>
          </a:prstGeom>
          <a:noFill/>
          <a:ln w="9525">
            <a:noFill/>
            <a:miter lim="800000"/>
            <a:headEnd/>
            <a:tailEnd/>
          </a:ln>
          <a:effectLst/>
        </p:spPr>
      </p:pic>
      <p:pic>
        <p:nvPicPr>
          <p:cNvPr id="27654" name="Picture 6" descr=" F = -k x \, "/>
          <p:cNvPicPr>
            <a:picLocks noChangeAspect="1" noChangeArrowheads="1"/>
          </p:cNvPicPr>
          <p:nvPr/>
        </p:nvPicPr>
        <p:blipFill>
          <a:blip r:embed="rId3"/>
          <a:srcRect/>
          <a:stretch>
            <a:fillRect/>
          </a:stretch>
        </p:blipFill>
        <p:spPr bwMode="auto">
          <a:xfrm>
            <a:off x="-3930650" y="3429000"/>
            <a:ext cx="752475" cy="133350"/>
          </a:xfrm>
          <a:prstGeom prst="rect">
            <a:avLst/>
          </a:prstGeom>
          <a:noFill/>
        </p:spPr>
      </p:pic>
      <p:pic>
        <p:nvPicPr>
          <p:cNvPr id="27655" name="Picture 7"/>
          <p:cNvPicPr>
            <a:picLocks noChangeAspect="1" noChangeArrowheads="1"/>
          </p:cNvPicPr>
          <p:nvPr/>
        </p:nvPicPr>
        <p:blipFill>
          <a:blip r:embed="rId4"/>
          <a:srcRect/>
          <a:stretch>
            <a:fillRect/>
          </a:stretch>
        </p:blipFill>
        <p:spPr bwMode="auto">
          <a:xfrm>
            <a:off x="2916238" y="2492375"/>
            <a:ext cx="3849687" cy="800100"/>
          </a:xfrm>
          <a:prstGeom prst="rect">
            <a:avLst/>
          </a:prstGeom>
          <a:noFill/>
          <a:ln w="9525">
            <a:noFill/>
            <a:miter lim="800000"/>
            <a:headEnd/>
            <a:tailEnd/>
          </a:ln>
          <a:effectLst/>
        </p:spPr>
      </p:pic>
      <p:pic>
        <p:nvPicPr>
          <p:cNvPr id="27656" name="Picture 8"/>
          <p:cNvPicPr>
            <a:picLocks noChangeAspect="1" noChangeArrowheads="1"/>
          </p:cNvPicPr>
          <p:nvPr/>
        </p:nvPicPr>
        <p:blipFill>
          <a:blip r:embed="rId5"/>
          <a:srcRect/>
          <a:stretch>
            <a:fillRect/>
          </a:stretch>
        </p:blipFill>
        <p:spPr bwMode="auto">
          <a:xfrm>
            <a:off x="323850" y="3716338"/>
            <a:ext cx="6948488" cy="2209800"/>
          </a:xfrm>
          <a:prstGeom prst="rect">
            <a:avLst/>
          </a:prstGeom>
          <a:noFill/>
          <a:ln w="9525">
            <a:noFill/>
            <a:miter lim="800000"/>
            <a:headEnd/>
            <a:tailEnd/>
          </a:ln>
          <a:effectLst/>
        </p:spPr>
      </p:pic>
      <p:sp>
        <p:nvSpPr>
          <p:cNvPr id="27657" name="Text Box 9"/>
          <p:cNvSpPr txBox="1">
            <a:spLocks noChangeArrowheads="1"/>
          </p:cNvSpPr>
          <p:nvPr/>
        </p:nvSpPr>
        <p:spPr bwMode="auto">
          <a:xfrm>
            <a:off x="231775" y="2724150"/>
            <a:ext cx="2017713" cy="366713"/>
          </a:xfrm>
          <a:prstGeom prst="rect">
            <a:avLst/>
          </a:prstGeom>
          <a:noFill/>
          <a:ln w="9525">
            <a:noFill/>
            <a:miter lim="800000"/>
            <a:headEnd/>
            <a:tailEnd/>
          </a:ln>
          <a:effectLst/>
        </p:spPr>
        <p:txBody>
          <a:bodyPr wrap="none">
            <a:spAutoFit/>
          </a:bodyPr>
          <a:lstStyle/>
          <a:p>
            <a:r>
              <a:rPr lang="hu-HU"/>
              <a:t>Dihedral energy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p:cNvPicPr>
            <a:picLocks noChangeAspect="1" noChangeArrowheads="1"/>
          </p:cNvPicPr>
          <p:nvPr/>
        </p:nvPicPr>
        <p:blipFill>
          <a:blip r:embed="rId2"/>
          <a:srcRect/>
          <a:stretch>
            <a:fillRect/>
          </a:stretch>
        </p:blipFill>
        <p:spPr bwMode="auto">
          <a:xfrm>
            <a:off x="71438" y="188913"/>
            <a:ext cx="9072562" cy="2432050"/>
          </a:xfrm>
          <a:prstGeom prst="rect">
            <a:avLst/>
          </a:prstGeom>
          <a:noFill/>
          <a:ln w="9525">
            <a:noFill/>
            <a:miter lim="800000"/>
            <a:headEnd/>
            <a:tailEnd/>
          </a:ln>
          <a:effectLst/>
        </p:spPr>
      </p:pic>
      <p:pic>
        <p:nvPicPr>
          <p:cNvPr id="28677" name="Picture 5"/>
          <p:cNvPicPr>
            <a:picLocks noChangeAspect="1" noChangeArrowheads="1"/>
          </p:cNvPicPr>
          <p:nvPr/>
        </p:nvPicPr>
        <p:blipFill>
          <a:blip r:embed="rId3"/>
          <a:srcRect/>
          <a:stretch>
            <a:fillRect/>
          </a:stretch>
        </p:blipFill>
        <p:spPr bwMode="auto">
          <a:xfrm>
            <a:off x="179388" y="2852738"/>
            <a:ext cx="8964612" cy="121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hu-HU"/>
              <a:t>What next? The optimization</a:t>
            </a:r>
          </a:p>
        </p:txBody>
      </p:sp>
      <p:sp>
        <p:nvSpPr>
          <p:cNvPr id="29699" name="Rectangle 3"/>
          <p:cNvSpPr>
            <a:spLocks noGrp="1" noChangeArrowheads="1"/>
          </p:cNvSpPr>
          <p:nvPr>
            <p:ph type="body" idx="1"/>
          </p:nvPr>
        </p:nvSpPr>
        <p:spPr/>
        <p:txBody>
          <a:bodyPr/>
          <a:lstStyle/>
          <a:p>
            <a:r>
              <a:rPr lang="hu-HU"/>
              <a:t>It is difficult.</a:t>
            </a:r>
          </a:p>
          <a:p>
            <a:r>
              <a:rPr lang="hu-HU"/>
              <a:t>If the functions were linear…</a:t>
            </a:r>
          </a:p>
          <a:p>
            <a:r>
              <a:rPr lang="hu-HU"/>
              <a:t>Local optimization</a:t>
            </a:r>
          </a:p>
          <a:p>
            <a:r>
              <a:rPr lang="hu-HU"/>
              <a:t>Global optimization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hu-HU"/>
              <a:t>Alternatives: simplified models</a:t>
            </a:r>
          </a:p>
        </p:txBody>
      </p:sp>
      <p:sp>
        <p:nvSpPr>
          <p:cNvPr id="30723" name="Rectangle 3"/>
          <p:cNvSpPr>
            <a:spLocks noGrp="1" noChangeArrowheads="1"/>
          </p:cNvSpPr>
          <p:nvPr>
            <p:ph type="body" idx="1"/>
          </p:nvPr>
        </p:nvSpPr>
        <p:spPr/>
        <p:txBody>
          <a:bodyPr/>
          <a:lstStyle/>
          <a:p>
            <a:r>
              <a:rPr lang="hu-HU"/>
              <a:t>The HP-lattice</a:t>
            </a:r>
          </a:p>
          <a:p>
            <a:pPr>
              <a:buFont typeface="Wingdings" pitchFamily="2" charset="2"/>
              <a:buNone/>
            </a:pPr>
            <a:r>
              <a:rPr lang="hu-HU"/>
              <a:t>Hydrofobic-polar lattice</a:t>
            </a:r>
          </a:p>
          <a:p>
            <a:pPr>
              <a:buFont typeface="Wingdings" pitchFamily="2" charset="2"/>
              <a:buNone/>
            </a:pPr>
            <a:r>
              <a:rPr lang="hu-HU"/>
              <a:t>method</a:t>
            </a:r>
          </a:p>
        </p:txBody>
      </p:sp>
      <p:pic>
        <p:nvPicPr>
          <p:cNvPr id="30724" name="Picture 4"/>
          <p:cNvPicPr>
            <a:picLocks noChangeAspect="1" noChangeArrowheads="1"/>
          </p:cNvPicPr>
          <p:nvPr/>
        </p:nvPicPr>
        <p:blipFill>
          <a:blip r:embed="rId2"/>
          <a:srcRect/>
          <a:stretch>
            <a:fillRect/>
          </a:stretch>
        </p:blipFill>
        <p:spPr bwMode="auto">
          <a:xfrm>
            <a:off x="5649913" y="1458913"/>
            <a:ext cx="3494087" cy="53990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endParaRPr lang="en-US"/>
          </a:p>
        </p:txBody>
      </p:sp>
      <p:pic>
        <p:nvPicPr>
          <p:cNvPr id="31748" name="Picture 4"/>
          <p:cNvPicPr>
            <a:picLocks noChangeAspect="1" noChangeArrowheads="1"/>
          </p:cNvPicPr>
          <p:nvPr>
            <p:ph type="body" idx="1"/>
          </p:nvPr>
        </p:nvPicPr>
        <p:blipFill>
          <a:blip r:embed="rId2"/>
          <a:srcRect/>
          <a:stretch>
            <a:fillRect/>
          </a:stretch>
        </p:blipFill>
        <p:spPr>
          <a:xfrm>
            <a:off x="0" y="333375"/>
            <a:ext cx="8964613" cy="1265238"/>
          </a:xfrm>
          <a:noFill/>
          <a:ln/>
        </p:spPr>
      </p:pic>
      <p:pic>
        <p:nvPicPr>
          <p:cNvPr id="31749" name="Picture 5"/>
          <p:cNvPicPr>
            <a:picLocks noChangeAspect="1" noChangeArrowheads="1"/>
          </p:cNvPicPr>
          <p:nvPr/>
        </p:nvPicPr>
        <p:blipFill>
          <a:blip r:embed="rId3"/>
          <a:srcRect/>
          <a:stretch>
            <a:fillRect/>
          </a:stretch>
        </p:blipFill>
        <p:spPr bwMode="auto">
          <a:xfrm>
            <a:off x="0" y="2235200"/>
            <a:ext cx="8964613" cy="44402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Picture 7" descr="gif"/>
          <p:cNvPicPr>
            <a:picLocks noChangeAspect="1" noChangeArrowheads="1"/>
          </p:cNvPicPr>
          <p:nvPr/>
        </p:nvPicPr>
        <p:blipFill>
          <a:blip r:embed="rId2"/>
          <a:srcRect/>
          <a:stretch>
            <a:fillRect/>
          </a:stretch>
        </p:blipFill>
        <p:spPr bwMode="auto">
          <a:xfrm>
            <a:off x="827088" y="2349500"/>
            <a:ext cx="6413500" cy="3228975"/>
          </a:xfrm>
          <a:prstGeom prst="rect">
            <a:avLst/>
          </a:prstGeom>
          <a:noFill/>
        </p:spPr>
      </p:pic>
      <p:sp>
        <p:nvSpPr>
          <p:cNvPr id="9224" name="Rectangle 8"/>
          <p:cNvSpPr>
            <a:spLocks noChangeArrowheads="1"/>
          </p:cNvSpPr>
          <p:nvPr/>
        </p:nvSpPr>
        <p:spPr bwMode="auto">
          <a:xfrm>
            <a:off x="179388" y="484188"/>
            <a:ext cx="6165850" cy="641350"/>
          </a:xfrm>
          <a:prstGeom prst="rect">
            <a:avLst/>
          </a:prstGeom>
          <a:noFill/>
          <a:ln w="9525">
            <a:noFill/>
            <a:miter lim="800000"/>
            <a:headEnd/>
            <a:tailEnd/>
          </a:ln>
          <a:effectLst/>
        </p:spPr>
        <p:txBody>
          <a:bodyPr wrap="none" anchor="ctr">
            <a:spAutoFit/>
          </a:bodyPr>
          <a:lstStyle/>
          <a:p>
            <a:r>
              <a:rPr lang="hu-HU"/>
              <a:t>Amino acids in proteins (or polypeptides) are joined</a:t>
            </a:r>
          </a:p>
          <a:p>
            <a:r>
              <a:rPr lang="hu-HU"/>
              <a:t> together by peptide bonds.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9750" y="260350"/>
            <a:ext cx="8001000" cy="828675"/>
          </a:xfrm>
        </p:spPr>
        <p:txBody>
          <a:bodyPr/>
          <a:lstStyle/>
          <a:p>
            <a:r>
              <a:rPr lang="hu-HU"/>
              <a:t>Linus Pauling and Robert Corey </a:t>
            </a:r>
          </a:p>
        </p:txBody>
      </p:sp>
      <p:pic>
        <p:nvPicPr>
          <p:cNvPr id="10245" name="Picture 5" descr="gif"/>
          <p:cNvPicPr>
            <a:picLocks noChangeAspect="1" noChangeArrowheads="1"/>
          </p:cNvPicPr>
          <p:nvPr/>
        </p:nvPicPr>
        <p:blipFill>
          <a:blip r:embed="rId2"/>
          <a:srcRect/>
          <a:stretch>
            <a:fillRect/>
          </a:stretch>
        </p:blipFill>
        <p:spPr bwMode="auto">
          <a:xfrm>
            <a:off x="250825" y="1844675"/>
            <a:ext cx="4681538" cy="2578100"/>
          </a:xfrm>
          <a:prstGeom prst="rect">
            <a:avLst/>
          </a:prstGeom>
          <a:noFill/>
        </p:spPr>
      </p:pic>
      <p:pic>
        <p:nvPicPr>
          <p:cNvPr id="10247" name="Picture 7" descr="gif"/>
          <p:cNvPicPr>
            <a:picLocks noChangeAspect="1" noChangeArrowheads="1"/>
          </p:cNvPicPr>
          <p:nvPr/>
        </p:nvPicPr>
        <p:blipFill>
          <a:blip r:embed="rId3"/>
          <a:srcRect/>
          <a:stretch>
            <a:fillRect/>
          </a:stretch>
        </p:blipFill>
        <p:spPr bwMode="auto">
          <a:xfrm>
            <a:off x="4067175" y="4254500"/>
            <a:ext cx="4821238" cy="2427288"/>
          </a:xfrm>
          <a:prstGeom prst="rect">
            <a:avLst/>
          </a:prstGeom>
          <a:noFill/>
        </p:spPr>
      </p:pic>
      <p:sp>
        <p:nvSpPr>
          <p:cNvPr id="10248" name="Rectangle 8"/>
          <p:cNvSpPr>
            <a:spLocks noChangeArrowheads="1"/>
          </p:cNvSpPr>
          <p:nvPr/>
        </p:nvSpPr>
        <p:spPr bwMode="auto">
          <a:xfrm>
            <a:off x="4678363" y="2205038"/>
            <a:ext cx="4465637" cy="1803400"/>
          </a:xfrm>
          <a:prstGeom prst="rect">
            <a:avLst/>
          </a:prstGeom>
          <a:noFill/>
          <a:ln w="9525">
            <a:noFill/>
            <a:miter lim="800000"/>
            <a:headEnd/>
            <a:tailEnd/>
          </a:ln>
          <a:effectLst/>
        </p:spPr>
        <p:txBody>
          <a:bodyPr anchor="ctr">
            <a:spAutoFit/>
          </a:bodyPr>
          <a:lstStyle/>
          <a:p>
            <a:r>
              <a:rPr lang="hu-HU" sz="1600"/>
              <a:t>Note that the C-N bond length of the peptide is 10% shorter than that found in usual C-N amine  bonds. This is because the peptide bond has  some double bond character (40%) due to resonance which occurs with amides. The two canonical structures are: </a:t>
            </a:r>
          </a:p>
        </p:txBody>
      </p:sp>
      <p:sp>
        <p:nvSpPr>
          <p:cNvPr id="10249" name="Text Box 9"/>
          <p:cNvSpPr txBox="1">
            <a:spLocks noChangeArrowheads="1"/>
          </p:cNvSpPr>
          <p:nvPr/>
        </p:nvSpPr>
        <p:spPr bwMode="auto">
          <a:xfrm>
            <a:off x="303213" y="4668838"/>
            <a:ext cx="3209925" cy="1190625"/>
          </a:xfrm>
          <a:prstGeom prst="rect">
            <a:avLst/>
          </a:prstGeom>
          <a:noFill/>
          <a:ln w="9525">
            <a:noFill/>
            <a:miter lim="800000"/>
            <a:headEnd/>
            <a:tailEnd/>
          </a:ln>
          <a:effectLst/>
        </p:spPr>
        <p:txBody>
          <a:bodyPr wrap="none">
            <a:spAutoFit/>
          </a:bodyPr>
          <a:lstStyle/>
          <a:p>
            <a:r>
              <a:rPr lang="hu-HU"/>
              <a:t>Distances in Angstroms.</a:t>
            </a:r>
          </a:p>
          <a:p>
            <a:r>
              <a:rPr lang="hu-HU"/>
              <a:t>1 A </a:t>
            </a:r>
            <a:r>
              <a:rPr lang="hu-HU" b="1"/>
              <a:t>= 1.0 × 10</a:t>
            </a:r>
            <a:r>
              <a:rPr lang="hu-HU" b="1" baseline="30000"/>
              <a:t>-10</a:t>
            </a:r>
            <a:r>
              <a:rPr lang="hu-HU" b="1"/>
              <a:t> meters</a:t>
            </a:r>
          </a:p>
          <a:p>
            <a:r>
              <a:rPr lang="hu-HU" b="1"/>
              <a:t>=0.1 nm</a:t>
            </a:r>
          </a:p>
          <a:p>
            <a:endParaRPr lang="hu-H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74675" y="304800"/>
            <a:ext cx="8001000" cy="676275"/>
          </a:xfrm>
        </p:spPr>
        <p:txBody>
          <a:bodyPr/>
          <a:lstStyle/>
          <a:p>
            <a:pPr algn="ctr"/>
            <a:r>
              <a:rPr lang="hu-HU"/>
              <a:t>Co-planarity</a:t>
            </a:r>
          </a:p>
        </p:txBody>
      </p:sp>
      <p:pic>
        <p:nvPicPr>
          <p:cNvPr id="11268" name="Picture 4" descr="gif"/>
          <p:cNvPicPr>
            <a:picLocks noChangeAspect="1" noChangeArrowheads="1"/>
          </p:cNvPicPr>
          <p:nvPr>
            <p:ph type="body" idx="1"/>
          </p:nvPr>
        </p:nvPicPr>
        <p:blipFill>
          <a:blip r:embed="rId2"/>
          <a:srcRect/>
          <a:stretch>
            <a:fillRect/>
          </a:stretch>
        </p:blipFill>
        <p:spPr>
          <a:xfrm>
            <a:off x="539750" y="1484313"/>
            <a:ext cx="3886200" cy="3648075"/>
          </a:xfrm>
          <a:noFill/>
          <a:ln/>
        </p:spPr>
      </p:pic>
      <p:sp>
        <p:nvSpPr>
          <p:cNvPr id="11269" name="Rectangle 5"/>
          <p:cNvSpPr>
            <a:spLocks noChangeArrowheads="1"/>
          </p:cNvSpPr>
          <p:nvPr/>
        </p:nvSpPr>
        <p:spPr bwMode="auto">
          <a:xfrm>
            <a:off x="4140200" y="4116388"/>
            <a:ext cx="4752975" cy="2289175"/>
          </a:xfrm>
          <a:prstGeom prst="rect">
            <a:avLst/>
          </a:prstGeom>
          <a:noFill/>
          <a:ln w="9525">
            <a:noFill/>
            <a:miter lim="800000"/>
            <a:headEnd/>
            <a:tailEnd/>
          </a:ln>
          <a:effectLst/>
        </p:spPr>
        <p:txBody>
          <a:bodyPr anchor="ctr">
            <a:spAutoFit/>
          </a:bodyPr>
          <a:lstStyle/>
          <a:p>
            <a:r>
              <a:rPr lang="hu-HU"/>
              <a:t>As a consequence of this resonance all peptide bonds in protein structures are found to be almost planar, ie atoms Calpha(i), C(i), O(i), N(i+1) H(i+1) and Calpha(i+1) are approximately co-planar. This rigidity of the peptide bond reduces the degrees of freedom of the polypeptide during folding.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74675" y="304800"/>
            <a:ext cx="8001000" cy="603250"/>
          </a:xfrm>
        </p:spPr>
        <p:txBody>
          <a:bodyPr/>
          <a:lstStyle/>
          <a:p>
            <a:pPr algn="ctr"/>
            <a:r>
              <a:rPr lang="hu-HU" sz="3400"/>
              <a:t>Peptide torsion angles</a:t>
            </a:r>
          </a:p>
        </p:txBody>
      </p:sp>
      <p:sp>
        <p:nvSpPr>
          <p:cNvPr id="12291" name="Rectangle 3"/>
          <p:cNvSpPr>
            <a:spLocks noGrp="1" noChangeArrowheads="1"/>
          </p:cNvSpPr>
          <p:nvPr>
            <p:ph type="body" idx="1"/>
          </p:nvPr>
        </p:nvSpPr>
        <p:spPr>
          <a:xfrm>
            <a:off x="0" y="1916113"/>
            <a:ext cx="3752850" cy="3457575"/>
          </a:xfrm>
        </p:spPr>
        <p:txBody>
          <a:bodyPr/>
          <a:lstStyle/>
          <a:p>
            <a:pPr>
              <a:lnSpc>
                <a:spcPct val="90000"/>
              </a:lnSpc>
            </a:pPr>
            <a:r>
              <a:rPr lang="hu-HU" sz="2100"/>
              <a:t>The planarity of the peptide bond restricts omega to 180 degrees in very nearly all of the main chain peptide bonds. In rare cases omega = 0 degrees for a </a:t>
            </a:r>
            <a:r>
              <a:rPr lang="hu-HU" sz="2100" i="1"/>
              <a:t>cis</a:t>
            </a:r>
            <a:r>
              <a:rPr lang="hu-HU" sz="2100"/>
              <a:t> peptide bond which, as stated above, usually involves proline. </a:t>
            </a:r>
          </a:p>
        </p:txBody>
      </p:sp>
      <p:pic>
        <p:nvPicPr>
          <p:cNvPr id="12293" name="Picture 5" descr="gif"/>
          <p:cNvPicPr>
            <a:picLocks noChangeAspect="1" noChangeArrowheads="1"/>
          </p:cNvPicPr>
          <p:nvPr/>
        </p:nvPicPr>
        <p:blipFill>
          <a:blip r:embed="rId2"/>
          <a:srcRect/>
          <a:stretch>
            <a:fillRect/>
          </a:stretch>
        </p:blipFill>
        <p:spPr bwMode="auto">
          <a:xfrm>
            <a:off x="3635375" y="2441575"/>
            <a:ext cx="5508625" cy="44164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en-US"/>
          </a:p>
        </p:txBody>
      </p:sp>
      <p:sp>
        <p:nvSpPr>
          <p:cNvPr id="13315" name="Rectangle 3"/>
          <p:cNvSpPr>
            <a:spLocks noGrp="1" noChangeArrowheads="1"/>
          </p:cNvSpPr>
          <p:nvPr>
            <p:ph type="body" idx="1"/>
          </p:nvPr>
        </p:nvSpPr>
        <p:spPr/>
        <p:txBody>
          <a:bodyPr/>
          <a:lstStyle/>
          <a:p>
            <a:endParaRPr lang="en-US"/>
          </a:p>
        </p:txBody>
      </p:sp>
      <p:pic>
        <p:nvPicPr>
          <p:cNvPr id="13317" name="Picture 5" descr="gif"/>
          <p:cNvPicPr>
            <a:picLocks noChangeAspect="1" noChangeArrowheads="1"/>
          </p:cNvPicPr>
          <p:nvPr/>
        </p:nvPicPr>
        <p:blipFill>
          <a:blip r:embed="rId2"/>
          <a:srcRect/>
          <a:stretch>
            <a:fillRect/>
          </a:stretch>
        </p:blipFill>
        <p:spPr bwMode="auto">
          <a:xfrm>
            <a:off x="250825" y="30163"/>
            <a:ext cx="8569325" cy="6637337"/>
          </a:xfrm>
          <a:prstGeom prst="rect">
            <a:avLst/>
          </a:prstGeom>
          <a:noFill/>
        </p:spPr>
      </p:pic>
      <p:pic>
        <p:nvPicPr>
          <p:cNvPr id="13318" name="Picture 6" descr="gif"/>
          <p:cNvPicPr>
            <a:picLocks noChangeAspect="1" noChangeArrowheads="1"/>
          </p:cNvPicPr>
          <p:nvPr/>
        </p:nvPicPr>
        <p:blipFill>
          <a:blip r:embed="rId3"/>
          <a:srcRect/>
          <a:stretch>
            <a:fillRect/>
          </a:stretch>
        </p:blipFill>
        <p:spPr bwMode="auto">
          <a:xfrm>
            <a:off x="0" y="0"/>
            <a:ext cx="3203575" cy="25685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74675" y="304800"/>
            <a:ext cx="8001000" cy="676275"/>
          </a:xfrm>
        </p:spPr>
        <p:txBody>
          <a:bodyPr/>
          <a:lstStyle/>
          <a:p>
            <a:pPr algn="ctr"/>
            <a:r>
              <a:rPr lang="hu-HU" b="1"/>
              <a:t>Disulphide Bond</a:t>
            </a:r>
            <a:r>
              <a:rPr lang="hu-HU"/>
              <a:t> </a:t>
            </a:r>
          </a:p>
        </p:txBody>
      </p:sp>
      <p:pic>
        <p:nvPicPr>
          <p:cNvPr id="14341" name="Picture 5" descr="disulphide dihedral angles"/>
          <p:cNvPicPr>
            <a:picLocks noChangeAspect="1" noChangeArrowheads="1"/>
          </p:cNvPicPr>
          <p:nvPr/>
        </p:nvPicPr>
        <p:blipFill>
          <a:blip r:embed="rId2"/>
          <a:srcRect/>
          <a:stretch>
            <a:fillRect/>
          </a:stretch>
        </p:blipFill>
        <p:spPr bwMode="auto">
          <a:xfrm>
            <a:off x="1116013" y="1052513"/>
            <a:ext cx="6121400" cy="5638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74675" y="304800"/>
            <a:ext cx="8001000" cy="603250"/>
          </a:xfrm>
        </p:spPr>
        <p:txBody>
          <a:bodyPr/>
          <a:lstStyle/>
          <a:p>
            <a:pPr algn="ctr"/>
            <a:r>
              <a:rPr lang="hu-HU" sz="3400" b="1"/>
              <a:t>The Ramachandran Plot</a:t>
            </a:r>
            <a:r>
              <a:rPr lang="hu-HU" sz="3400"/>
              <a:t> </a:t>
            </a:r>
          </a:p>
        </p:txBody>
      </p:sp>
      <p:sp>
        <p:nvSpPr>
          <p:cNvPr id="15363" name="Rectangle 3"/>
          <p:cNvSpPr>
            <a:spLocks noGrp="1" noChangeArrowheads="1"/>
          </p:cNvSpPr>
          <p:nvPr>
            <p:ph type="body" idx="1"/>
          </p:nvPr>
        </p:nvSpPr>
        <p:spPr>
          <a:xfrm>
            <a:off x="468313" y="1989138"/>
            <a:ext cx="4175125" cy="2447925"/>
          </a:xfrm>
        </p:spPr>
        <p:txBody>
          <a:bodyPr/>
          <a:lstStyle/>
          <a:p>
            <a:pPr>
              <a:lnSpc>
                <a:spcPct val="80000"/>
              </a:lnSpc>
            </a:pPr>
            <a:r>
              <a:rPr lang="hu-HU" sz="2100"/>
              <a:t>The main chain N-Calpha and Calpha-C bonds relatively are free to rotate: torsion angles phi and psi. </a:t>
            </a:r>
          </a:p>
          <a:p>
            <a:pPr>
              <a:lnSpc>
                <a:spcPct val="80000"/>
              </a:lnSpc>
            </a:pPr>
            <a:r>
              <a:rPr lang="hu-HU" sz="2100"/>
              <a:t>Red: no clashes</a:t>
            </a:r>
          </a:p>
          <a:p>
            <a:pPr>
              <a:lnSpc>
                <a:spcPct val="80000"/>
              </a:lnSpc>
            </a:pPr>
            <a:r>
              <a:rPr lang="hu-HU" sz="2100"/>
              <a:t>Yellow: close positions</a:t>
            </a:r>
          </a:p>
          <a:p>
            <a:pPr>
              <a:lnSpc>
                <a:spcPct val="80000"/>
              </a:lnSpc>
            </a:pPr>
            <a:r>
              <a:rPr lang="hu-HU" sz="2100"/>
              <a:t>White: very unfavourable</a:t>
            </a:r>
          </a:p>
        </p:txBody>
      </p:sp>
      <p:pic>
        <p:nvPicPr>
          <p:cNvPr id="15365" name="Picture 5" descr="gif"/>
          <p:cNvPicPr>
            <a:picLocks noChangeAspect="1" noChangeArrowheads="1"/>
          </p:cNvPicPr>
          <p:nvPr/>
        </p:nvPicPr>
        <p:blipFill>
          <a:blip r:embed="rId2"/>
          <a:srcRect/>
          <a:stretch>
            <a:fillRect/>
          </a:stretch>
        </p:blipFill>
        <p:spPr bwMode="auto">
          <a:xfrm>
            <a:off x="4691063" y="2133600"/>
            <a:ext cx="4452937" cy="45085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Keretes">
  <a:themeElements>
    <a:clrScheme name="Keretes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Keretes">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eretes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Keretes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Keretes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Keretes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Keretes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Keretes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Keretes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Keretes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Keretes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Profile</Template>
  <TotalTime>3575</TotalTime>
  <Words>914</Words>
  <Application>Microsoft Office PowerPoint</Application>
  <PresentationFormat>Diavetítés a képernyőre (4:3 oldalarány)</PresentationFormat>
  <Paragraphs>84</Paragraphs>
  <Slides>25</Slides>
  <Notes>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25</vt:i4>
      </vt:variant>
    </vt:vector>
  </HeadingPairs>
  <TitlesOfParts>
    <vt:vector size="31" baseType="lpstr">
      <vt:lpstr>Arial</vt:lpstr>
      <vt:lpstr>Verdana</vt:lpstr>
      <vt:lpstr>Times New Roman</vt:lpstr>
      <vt:lpstr>Wingdings</vt:lpstr>
      <vt:lpstr>Arial Unicode MS</vt:lpstr>
      <vt:lpstr>Keretes</vt:lpstr>
      <vt:lpstr>Protein structure primer</vt:lpstr>
      <vt:lpstr>The levels of protein structure</vt:lpstr>
      <vt:lpstr>3. dia</vt:lpstr>
      <vt:lpstr>Linus Pauling and Robert Corey </vt:lpstr>
      <vt:lpstr>Co-planarity</vt:lpstr>
      <vt:lpstr>Peptide torsion angles</vt:lpstr>
      <vt:lpstr>7. dia</vt:lpstr>
      <vt:lpstr>Disulphide Bond </vt:lpstr>
      <vt:lpstr>The Ramachandran Plot </vt:lpstr>
      <vt:lpstr>Alpha-Helix Structure </vt:lpstr>
      <vt:lpstr>Properties of the alpha-helix </vt:lpstr>
      <vt:lpstr>12. dia</vt:lpstr>
      <vt:lpstr>Folding prediction by HMM’s</vt:lpstr>
      <vt:lpstr>14. dia</vt:lpstr>
      <vt:lpstr>  Theading: Environmental template method 1</vt:lpstr>
      <vt:lpstr>Environmental template method 2</vt:lpstr>
      <vt:lpstr>17. dia</vt:lpstr>
      <vt:lpstr>18. dia</vt:lpstr>
      <vt:lpstr>Ab initio modelling</vt:lpstr>
      <vt:lpstr>Some energy potential functions</vt:lpstr>
      <vt:lpstr>21. dia</vt:lpstr>
      <vt:lpstr>22. dia</vt:lpstr>
      <vt:lpstr>What next? The optimization</vt:lpstr>
      <vt:lpstr>Alternatives: simplified models</vt:lpstr>
      <vt:lpstr>25. dia</vt:lpstr>
    </vt:vector>
  </TitlesOfParts>
  <Company>elte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 structure primer</dc:title>
  <dc:creator>gv</dc:creator>
  <cp:lastModifiedBy>grolmusz</cp:lastModifiedBy>
  <cp:revision>11</cp:revision>
  <dcterms:created xsi:type="dcterms:W3CDTF">2010-11-16T19:52:06Z</dcterms:created>
  <dcterms:modified xsi:type="dcterms:W3CDTF">2013-10-21T12:15:38Z</dcterms:modified>
</cp:coreProperties>
</file>