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1" r:id="rId1"/>
  </p:sldMasterIdLst>
  <p:notesMasterIdLst>
    <p:notesMasterId r:id="rId6"/>
  </p:notesMasterIdLst>
  <p:handoutMasterIdLst>
    <p:handoutMasterId r:id="rId7"/>
  </p:handoutMasterIdLst>
  <p:sldIdLst>
    <p:sldId id="341" r:id="rId2"/>
    <p:sldId id="342" r:id="rId3"/>
    <p:sldId id="359" r:id="rId4"/>
    <p:sldId id="343" r:id="rId5"/>
  </p:sldIdLst>
  <p:sldSz cx="9144000" cy="6858000" type="screen4x3"/>
  <p:notesSz cx="6669088" cy="9928225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1400" b="1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sz="1400" b="1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sz="1400" b="1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sz="1400" b="1"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DF07"/>
    <a:srgbClr val="FFFF00"/>
    <a:srgbClr val="FF9933"/>
    <a:srgbClr val="00CC00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816" autoAdjust="0"/>
    <p:restoredTop sz="87276" autoAdjust="0"/>
  </p:normalViewPr>
  <p:slideViewPr>
    <p:cSldViewPr>
      <p:cViewPr>
        <p:scale>
          <a:sx n="75" d="100"/>
          <a:sy n="75" d="100"/>
        </p:scale>
        <p:origin x="-360" y="4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1512" y="-84"/>
      </p:cViewPr>
      <p:guideLst>
        <p:guide orient="horz" pos="3127"/>
        <p:guide pos="210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endParaRPr lang="hu-HU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endParaRPr lang="hu-HU"/>
          </a:p>
        </p:txBody>
      </p:sp>
      <p:sp>
        <p:nvSpPr>
          <p:cNvPr id="141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endParaRPr lang="hu-HU"/>
          </a:p>
        </p:txBody>
      </p:sp>
      <p:sp>
        <p:nvSpPr>
          <p:cNvPr id="141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fld id="{D787EE14-D543-4DFA-B745-331B9D07D10A}" type="slidenum">
              <a:rPr lang="hu-HU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endParaRPr lang="hu-HU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endParaRPr lang="hu-HU"/>
          </a:p>
        </p:txBody>
      </p:sp>
      <p:sp>
        <p:nvSpPr>
          <p:cNvPr id="348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6463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endParaRPr lang="hu-HU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fld id="{ED92E4DF-A045-44E7-9B8A-F4DF7AA8BF0A}" type="slidenum">
              <a:rPr lang="hu-HU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2765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765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5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765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765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5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765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66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2766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2766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6F9BBC5-0478-4F8C-9CF1-FFBA5671EB1E}" type="datetime1">
              <a:rPr lang="hu-HU"/>
              <a:pPr/>
              <a:t>2013.11.18.</a:t>
            </a:fld>
            <a:endParaRPr lang="hu-HU"/>
          </a:p>
        </p:txBody>
      </p:sp>
      <p:sp>
        <p:nvSpPr>
          <p:cNvPr id="2766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r>
              <a:rPr lang="hu-HU"/>
              <a:t>PIT szeminárium - Iván Gábor - Visegrád, 2008. november 21-23.</a:t>
            </a:r>
          </a:p>
        </p:txBody>
      </p:sp>
      <p:sp>
        <p:nvSpPr>
          <p:cNvPr id="2766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fld id="{7A6DCFFE-711E-4EE4-A59C-CC21E49C3F51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E08C71-648B-4F14-8F5F-3AB3DA45987A}" type="datetime1">
              <a:rPr lang="hu-HU"/>
              <a:pPr/>
              <a:t>2013.11.18.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PIT szeminárium - Iván Gábor - Visegrád, 2008. november 21-23.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B976C4-927F-4F99-B10C-82D8B0735267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999288" y="404813"/>
            <a:ext cx="1960562" cy="5688012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116013" y="404813"/>
            <a:ext cx="5730875" cy="5688012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18A69-FB99-4A40-A976-1957565884FE}" type="datetime1">
              <a:rPr lang="hu-HU"/>
              <a:pPr/>
              <a:t>2013.11.18.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PIT szeminárium - Iván Gábor - Visegrád, 2008. november 21-23.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D188B4-4EF8-4224-AEAC-FD2A6766C34A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Cím, szöveg és 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16013" y="404813"/>
            <a:ext cx="7793037" cy="1008062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1187450" y="1557338"/>
            <a:ext cx="3810000" cy="4535487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5149850" y="1557338"/>
            <a:ext cx="3810000" cy="219075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5149850" y="3900488"/>
            <a:ext cx="3810000" cy="2192337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6" name="Dátum helye 5"/>
          <p:cNvSpPr>
            <a:spLocks noGrp="1"/>
          </p:cNvSpPr>
          <p:nvPr>
            <p:ph type="dt" sz="half" idx="10"/>
          </p:nvPr>
        </p:nvSpPr>
        <p:spPr>
          <a:xfrm>
            <a:off x="7019925" y="6237288"/>
            <a:ext cx="1368425" cy="457200"/>
          </a:xfrm>
        </p:spPr>
        <p:txBody>
          <a:bodyPr/>
          <a:lstStyle>
            <a:lvl1pPr>
              <a:defRPr/>
            </a:lvl1pPr>
          </a:lstStyle>
          <a:p>
            <a:fld id="{B061D935-40F9-4CB4-ADF7-A01B69F3516A}" type="datetime1">
              <a:rPr lang="hu-HU"/>
              <a:pPr/>
              <a:t>2013.11.18.</a:t>
            </a:fld>
            <a:endParaRPr lang="hu-HU"/>
          </a:p>
        </p:txBody>
      </p:sp>
      <p:sp>
        <p:nvSpPr>
          <p:cNvPr id="7" name="Élőláb helye 6"/>
          <p:cNvSpPr>
            <a:spLocks noGrp="1"/>
          </p:cNvSpPr>
          <p:nvPr>
            <p:ph type="ftr" sz="quarter" idx="11"/>
          </p:nvPr>
        </p:nvSpPr>
        <p:spPr>
          <a:xfrm>
            <a:off x="2339975" y="6237288"/>
            <a:ext cx="4679950" cy="4572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PIT szeminárium - Iván Gábor - Visegrád, 2008. november 21-23.</a:t>
            </a:r>
          </a:p>
        </p:txBody>
      </p:sp>
      <p:sp>
        <p:nvSpPr>
          <p:cNvPr id="8" name="Dia számának helye 7"/>
          <p:cNvSpPr>
            <a:spLocks noGrp="1"/>
          </p:cNvSpPr>
          <p:nvPr>
            <p:ph type="sldNum" sz="quarter" idx="12"/>
          </p:nvPr>
        </p:nvSpPr>
        <p:spPr>
          <a:xfrm>
            <a:off x="8459788" y="6243638"/>
            <a:ext cx="487362" cy="457200"/>
          </a:xfrm>
        </p:spPr>
        <p:txBody>
          <a:bodyPr/>
          <a:lstStyle>
            <a:lvl1pPr>
              <a:defRPr/>
            </a:lvl1pPr>
          </a:lstStyle>
          <a:p>
            <a:fld id="{68FAA8B6-54EF-4C10-8A5C-A458AD23D1A6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16013" y="404813"/>
            <a:ext cx="7793037" cy="1008062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1187450" y="1557338"/>
            <a:ext cx="3810000" cy="4535487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149850" y="1557338"/>
            <a:ext cx="3810000" cy="4535487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7019925" y="6237288"/>
            <a:ext cx="1368425" cy="457200"/>
          </a:xfrm>
        </p:spPr>
        <p:txBody>
          <a:bodyPr/>
          <a:lstStyle>
            <a:lvl1pPr>
              <a:defRPr/>
            </a:lvl1pPr>
          </a:lstStyle>
          <a:p>
            <a:fld id="{51BDB3BC-8831-4108-AA92-1D74A257026A}" type="datetime1">
              <a:rPr lang="hu-HU"/>
              <a:pPr/>
              <a:t>2013.11.18.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2339975" y="6237288"/>
            <a:ext cx="4679950" cy="4572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PIT szeminárium - Iván Gábor - Visegrád, 2008. november 21-23.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459788" y="6243638"/>
            <a:ext cx="487362" cy="457200"/>
          </a:xfrm>
        </p:spPr>
        <p:txBody>
          <a:bodyPr/>
          <a:lstStyle>
            <a:lvl1pPr>
              <a:defRPr/>
            </a:lvl1pPr>
          </a:lstStyle>
          <a:p>
            <a:fld id="{2157399A-FDB4-4655-B4EA-DCA0D50FA791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Cím és tartalom a szöveg fel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16013" y="404813"/>
            <a:ext cx="7793037" cy="1008062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187450" y="1557338"/>
            <a:ext cx="7772400" cy="219075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187450" y="3900488"/>
            <a:ext cx="7772400" cy="2192337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7019925" y="6237288"/>
            <a:ext cx="1368425" cy="457200"/>
          </a:xfrm>
        </p:spPr>
        <p:txBody>
          <a:bodyPr/>
          <a:lstStyle>
            <a:lvl1pPr>
              <a:defRPr/>
            </a:lvl1pPr>
          </a:lstStyle>
          <a:p>
            <a:fld id="{1819BFC1-2D64-4EDF-B003-145A3420F02F}" type="datetime1">
              <a:rPr lang="hu-HU"/>
              <a:pPr/>
              <a:t>2013.11.18.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2339975" y="6237288"/>
            <a:ext cx="4679950" cy="4572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PIT szeminárium - Iván Gábor - Visegrád, 2008. november 21-23.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459788" y="6243638"/>
            <a:ext cx="487362" cy="457200"/>
          </a:xfrm>
        </p:spPr>
        <p:txBody>
          <a:bodyPr/>
          <a:lstStyle>
            <a:lvl1pPr>
              <a:defRPr/>
            </a:lvl1pPr>
          </a:lstStyle>
          <a:p>
            <a:fld id="{C29BF2EC-6A0A-4580-B968-BCC4E1063A7D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Cím és 4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sz="quarter"/>
          </p:nvPr>
        </p:nvSpPr>
        <p:spPr>
          <a:xfrm>
            <a:off x="1116013" y="404813"/>
            <a:ext cx="7793037" cy="1008062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1187450" y="1557338"/>
            <a:ext cx="3810000" cy="219075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5149850" y="1557338"/>
            <a:ext cx="3810000" cy="219075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1187450" y="3900488"/>
            <a:ext cx="3810000" cy="2192337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5149850" y="3900488"/>
            <a:ext cx="3810000" cy="2192337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>
          <a:xfrm>
            <a:off x="7019925" y="6237288"/>
            <a:ext cx="1368425" cy="457200"/>
          </a:xfrm>
        </p:spPr>
        <p:txBody>
          <a:bodyPr/>
          <a:lstStyle>
            <a:lvl1pPr>
              <a:defRPr/>
            </a:lvl1pPr>
          </a:lstStyle>
          <a:p>
            <a:fld id="{55C96B2F-6CE2-4711-96A1-E4EB5FFECC2A}" type="datetime1">
              <a:rPr lang="hu-HU"/>
              <a:pPr/>
              <a:t>2013.11.18.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>
          <a:xfrm>
            <a:off x="2339975" y="6237288"/>
            <a:ext cx="4679950" cy="4572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PIT szeminárium - Iván Gábor - Visegrád, 2008. november 21-23.</a:t>
            </a: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>
          <a:xfrm>
            <a:off x="8459788" y="6243638"/>
            <a:ext cx="487362" cy="457200"/>
          </a:xfrm>
        </p:spPr>
        <p:txBody>
          <a:bodyPr/>
          <a:lstStyle>
            <a:lvl1pPr>
              <a:defRPr/>
            </a:lvl1pPr>
          </a:lstStyle>
          <a:p>
            <a:fld id="{A1693506-2F97-4696-95E9-D5D06C10A923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Cím, 2 objektu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16013" y="404813"/>
            <a:ext cx="7793037" cy="1008062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1187450" y="1557338"/>
            <a:ext cx="3810000" cy="219075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1187450" y="3900488"/>
            <a:ext cx="3810000" cy="2192337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half" idx="3"/>
          </p:nvPr>
        </p:nvSpPr>
        <p:spPr>
          <a:xfrm>
            <a:off x="5149850" y="1557338"/>
            <a:ext cx="3810000" cy="4535487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6" name="Dátum helye 5"/>
          <p:cNvSpPr>
            <a:spLocks noGrp="1"/>
          </p:cNvSpPr>
          <p:nvPr>
            <p:ph type="dt" sz="half" idx="10"/>
          </p:nvPr>
        </p:nvSpPr>
        <p:spPr>
          <a:xfrm>
            <a:off x="7019925" y="6237288"/>
            <a:ext cx="1368425" cy="457200"/>
          </a:xfrm>
        </p:spPr>
        <p:txBody>
          <a:bodyPr/>
          <a:lstStyle>
            <a:lvl1pPr>
              <a:defRPr/>
            </a:lvl1pPr>
          </a:lstStyle>
          <a:p>
            <a:fld id="{BE5EC7CE-B69D-4687-8277-52B29DBF0825}" type="datetime1">
              <a:rPr lang="hu-HU"/>
              <a:pPr/>
              <a:t>2013.11.18.</a:t>
            </a:fld>
            <a:endParaRPr lang="hu-HU"/>
          </a:p>
        </p:txBody>
      </p:sp>
      <p:sp>
        <p:nvSpPr>
          <p:cNvPr id="7" name="Élőláb helye 6"/>
          <p:cNvSpPr>
            <a:spLocks noGrp="1"/>
          </p:cNvSpPr>
          <p:nvPr>
            <p:ph type="ftr" sz="quarter" idx="11"/>
          </p:nvPr>
        </p:nvSpPr>
        <p:spPr>
          <a:xfrm>
            <a:off x="2339975" y="6237288"/>
            <a:ext cx="4679950" cy="4572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PIT szeminárium - Iván Gábor - Visegrád, 2008. november 21-23.</a:t>
            </a:r>
          </a:p>
        </p:txBody>
      </p:sp>
      <p:sp>
        <p:nvSpPr>
          <p:cNvPr id="8" name="Dia számának helye 7"/>
          <p:cNvSpPr>
            <a:spLocks noGrp="1"/>
          </p:cNvSpPr>
          <p:nvPr>
            <p:ph type="sldNum" sz="quarter" idx="12"/>
          </p:nvPr>
        </p:nvSpPr>
        <p:spPr>
          <a:xfrm>
            <a:off x="8459788" y="6243638"/>
            <a:ext cx="487362" cy="457200"/>
          </a:xfrm>
        </p:spPr>
        <p:txBody>
          <a:bodyPr/>
          <a:lstStyle>
            <a:lvl1pPr>
              <a:defRPr/>
            </a:lvl1pPr>
          </a:lstStyle>
          <a:p>
            <a:fld id="{A667C49B-6B49-4CCE-B494-5810BF4E616D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E3232D-8B1E-4196-9F81-5227856B807F}" type="datetime1">
              <a:rPr lang="hu-HU"/>
              <a:pPr/>
              <a:t>2013.11.18.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PIT szeminárium - Iván Gábor - Visegrád, 2008. november 21-23.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C1C996-8C02-469F-BE31-5983C9CF9093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3F8AA5-003E-45DD-8EC2-923749E3FAC3}" type="datetime1">
              <a:rPr lang="hu-HU"/>
              <a:pPr/>
              <a:t>2013.11.18.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PIT szeminárium - Iván Gábor - Visegrád, 2008. november 21-23.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9B49C-6239-4AD0-8CAB-13EC17887D9D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187450" y="1557338"/>
            <a:ext cx="3810000" cy="4535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149850" y="1557338"/>
            <a:ext cx="3810000" cy="4535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51FC-D63B-495E-A60E-8F3A577CE608}" type="datetime1">
              <a:rPr lang="hu-HU"/>
              <a:pPr/>
              <a:t>2013.11.18.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PIT szeminárium - Iván Gábor - Visegrád, 2008. november 21-23.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8D9BD-78D1-469B-B699-024134D8F1BA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8DFB63-F921-4166-92E8-67FEB4B15C58}" type="datetime1">
              <a:rPr lang="hu-HU"/>
              <a:pPr/>
              <a:t>2013.11.18.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PIT szeminárium - Iván Gábor - Visegrád, 2008. november 21-23.</a:t>
            </a: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4696AF-6A28-4A8B-95EC-F486D6B17C97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09BD5F-42F7-43C8-8EED-FEAF85132754}" type="datetime1">
              <a:rPr lang="hu-HU"/>
              <a:pPr/>
              <a:t>2013.11.18.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PIT szeminárium - Iván Gábor - Visegrád, 2008. november 21-23.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EE25DB-28B1-41CE-BCF8-481C78309E1C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F5CB34-BC69-4A0B-84F5-3CE083592EE9}" type="datetime1">
              <a:rPr lang="hu-HU"/>
              <a:pPr/>
              <a:t>2013.11.18.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PIT szeminárium - Iván Gábor - Visegrád, 2008. november 21-23.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59210C-CD26-45E8-BBE7-7261CCD9E0D9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B5EA9B-3A30-4807-847A-5369EA688D4C}" type="datetime1">
              <a:rPr lang="hu-HU"/>
              <a:pPr/>
              <a:t>2013.11.18.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PIT szeminárium - Iván Gábor - Visegrád, 2008. november 21-23.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BDAA6B-A12D-4F41-B581-13D1DAE26FFD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E61050-C6CC-4EA3-BE5B-7D36A12FE792}" type="datetime1">
              <a:rPr lang="hu-HU"/>
              <a:pPr/>
              <a:t>2013.11.18.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PIT szeminárium - Iván Gábor - Visegrád, 2008. november 21-23.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0F399-BFD6-415E-B233-2FBDD9669AFE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 b="0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 b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 b="0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 b="0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 b="0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 b="0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gray">
          <a:xfrm>
            <a:off x="468313" y="148431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 b="0"/>
          </a:p>
        </p:txBody>
      </p:sp>
      <p:sp>
        <p:nvSpPr>
          <p:cNvPr id="266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16013" y="404813"/>
            <a:ext cx="7793037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266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7450" y="1557338"/>
            <a:ext cx="7772400" cy="453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2663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9925" y="6237288"/>
            <a:ext cx="1368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b="0"/>
            </a:lvl1pPr>
          </a:lstStyle>
          <a:p>
            <a:fld id="{2F07A6E0-0606-4495-955A-C7133DB7B493}" type="datetime1">
              <a:rPr lang="hu-HU"/>
              <a:pPr/>
              <a:t>2013.11.18.</a:t>
            </a:fld>
            <a:endParaRPr lang="hu-HU"/>
          </a:p>
        </p:txBody>
      </p:sp>
      <p:sp>
        <p:nvSpPr>
          <p:cNvPr id="266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39975" y="6237288"/>
            <a:ext cx="467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="0"/>
            </a:lvl1pPr>
          </a:lstStyle>
          <a:p>
            <a:r>
              <a:rPr lang="hu-HU"/>
              <a:t>PIT szeminárium - Iván Gábor - Visegrád, 2008. november 21-23.</a:t>
            </a:r>
          </a:p>
        </p:txBody>
      </p:sp>
      <p:sp>
        <p:nvSpPr>
          <p:cNvPr id="266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9788" y="6243638"/>
            <a:ext cx="487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2000" b="0"/>
            </a:lvl1pPr>
          </a:lstStyle>
          <a:p>
            <a:fld id="{B60FFD63-88FD-4EF8-A7AF-835DA410A233}" type="slidenum">
              <a:rPr lang="hu-HU"/>
              <a:pPr/>
              <a:t>‹#›</a:t>
            </a:fld>
            <a:endParaRPr lang="hu-HU"/>
          </a:p>
        </p:txBody>
      </p:sp>
      <p:pic>
        <p:nvPicPr>
          <p:cNvPr id="26641" name="Picture 17"/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4923750" y="3522663"/>
            <a:ext cx="3751263" cy="2016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pic>
        <p:nvPicPr>
          <p:cNvPr id="26642" name="Picture 18"/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5139650" y="3738563"/>
            <a:ext cx="3751263" cy="2016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pic>
        <p:nvPicPr>
          <p:cNvPr id="26643" name="Picture 19"/>
          <p:cNvPicPr>
            <a:picLocks noChangeAspect="1" noChangeArrowheads="1"/>
          </p:cNvPicPr>
          <p:nvPr userDrawn="1"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179388" y="6237288"/>
            <a:ext cx="1079500" cy="43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26644" name="Text Box 20"/>
          <p:cNvSpPr txBox="1">
            <a:spLocks noChangeArrowheads="1"/>
          </p:cNvSpPr>
          <p:nvPr userDrawn="1"/>
        </p:nvSpPr>
        <p:spPr bwMode="auto">
          <a:xfrm>
            <a:off x="0" y="5949950"/>
            <a:ext cx="1584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i="1">
                <a:solidFill>
                  <a:schemeClr val="folHlink"/>
                </a:solidFill>
              </a:rPr>
              <a:t>Uratim Kft. &amp;</a:t>
            </a:r>
            <a:endParaRPr lang="en-US" i="1">
              <a:solidFill>
                <a:schemeClr val="fol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8DD0-C026-4DDF-8C9F-67A682DAB0D8}" type="datetime1">
              <a:rPr lang="hu-HU"/>
              <a:pPr/>
              <a:t>2013.11.18.</a:t>
            </a:fld>
            <a:endParaRPr lang="hu-HU" dirty="0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63E9D-E231-486C-BF89-35BFB9387E79}" type="slidenum">
              <a:rPr lang="hu-HU"/>
              <a:pPr/>
              <a:t>1</a:t>
            </a:fld>
            <a:endParaRPr lang="hu-HU"/>
          </a:p>
        </p:txBody>
      </p:sp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404813"/>
            <a:ext cx="7793037" cy="647700"/>
          </a:xfrm>
        </p:spPr>
        <p:txBody>
          <a:bodyPr/>
          <a:lstStyle/>
          <a:p>
            <a:pPr algn="ctr"/>
            <a:r>
              <a:rPr lang="hu-HU" sz="4000" dirty="0" smtClean="0"/>
              <a:t>OPTICS  </a:t>
            </a:r>
            <a:r>
              <a:rPr lang="hu-HU" sz="4000" dirty="0" err="1" smtClean="0"/>
              <a:t>Clustering</a:t>
            </a:r>
            <a:endParaRPr lang="hu-HU" sz="4000" dirty="0"/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hu-HU" sz="1800" dirty="0" err="1" smtClean="0"/>
              <a:t>Density</a:t>
            </a:r>
            <a:r>
              <a:rPr lang="hu-HU" sz="1800" dirty="0" smtClean="0"/>
              <a:t> </a:t>
            </a:r>
            <a:r>
              <a:rPr lang="hu-HU" sz="1800" dirty="0" err="1" smtClean="0"/>
              <a:t>based</a:t>
            </a:r>
            <a:r>
              <a:rPr lang="hu-HU" sz="1800" dirty="0" smtClean="0"/>
              <a:t> </a:t>
            </a:r>
            <a:r>
              <a:rPr lang="hu-HU" sz="1800" dirty="0" err="1" smtClean="0"/>
              <a:t>clustering</a:t>
            </a:r>
            <a:r>
              <a:rPr lang="hu-HU" sz="1800" dirty="0" smtClean="0"/>
              <a:t>, a </a:t>
            </a:r>
            <a:r>
              <a:rPr lang="hu-HU" sz="1800" dirty="0" err="1" smtClean="0"/>
              <a:t>generalization</a:t>
            </a:r>
            <a:r>
              <a:rPr lang="hu-HU" sz="1800" dirty="0" smtClean="0"/>
              <a:t> of DBSCAN (</a:t>
            </a:r>
            <a:r>
              <a:rPr lang="hu-HU" sz="1600" i="1" dirty="0" err="1"/>
              <a:t>Ankerst</a:t>
            </a:r>
            <a:r>
              <a:rPr lang="hu-HU" sz="1600" i="1" dirty="0"/>
              <a:t> et </a:t>
            </a:r>
            <a:r>
              <a:rPr lang="hu-HU" sz="1600" i="1" dirty="0" err="1"/>
              <a:t>al</a:t>
            </a:r>
            <a:r>
              <a:rPr lang="hu-HU" sz="1600" i="1" dirty="0"/>
              <a:t>., 1999</a:t>
            </a:r>
            <a:r>
              <a:rPr lang="hu-HU" sz="1800" dirty="0"/>
              <a:t>)</a:t>
            </a:r>
            <a:endParaRPr lang="hu-HU" sz="1800" i="1" dirty="0">
              <a:solidFill>
                <a:schemeClr val="hlink"/>
              </a:solidFill>
            </a:endParaRPr>
          </a:p>
          <a:p>
            <a:pPr>
              <a:lnSpc>
                <a:spcPct val="80000"/>
              </a:lnSpc>
            </a:pPr>
            <a:r>
              <a:rPr lang="hu-HU" sz="1800" dirty="0" smtClean="0"/>
              <a:t>Main </a:t>
            </a:r>
            <a:r>
              <a:rPr lang="hu-HU" sz="1800" dirty="0" err="1" smtClean="0"/>
              <a:t>parameter</a:t>
            </a:r>
            <a:r>
              <a:rPr lang="hu-HU" sz="1800" dirty="0" smtClean="0"/>
              <a:t>:</a:t>
            </a:r>
            <a:endParaRPr lang="hu-HU" sz="1800" dirty="0"/>
          </a:p>
          <a:p>
            <a:pPr lvl="1">
              <a:lnSpc>
                <a:spcPct val="80000"/>
              </a:lnSpc>
            </a:pPr>
            <a:r>
              <a:rPr lang="hu-HU" sz="1600" dirty="0" smtClean="0"/>
              <a:t>A </a:t>
            </a:r>
            <a:r>
              <a:rPr lang="hu-HU" sz="1600" dirty="0" err="1" smtClean="0"/>
              <a:t>size</a:t>
            </a:r>
            <a:r>
              <a:rPr lang="hu-HU" sz="1600" dirty="0" smtClean="0"/>
              <a:t> </a:t>
            </a:r>
            <a:r>
              <a:rPr lang="hu-HU" sz="1600" dirty="0" err="1" smtClean="0"/>
              <a:t>bound</a:t>
            </a:r>
            <a:r>
              <a:rPr lang="hu-HU" sz="1600" dirty="0" smtClean="0"/>
              <a:t> </a:t>
            </a:r>
            <a:r>
              <a:rPr lang="hu-HU" sz="1600" i="1" dirty="0" err="1" smtClean="0">
                <a:solidFill>
                  <a:schemeClr val="hlink"/>
                </a:solidFill>
              </a:rPr>
              <a:t>minpts</a:t>
            </a:r>
            <a:endParaRPr lang="hu-HU" sz="1600" i="1" dirty="0" smtClean="0">
              <a:solidFill>
                <a:schemeClr val="hlink"/>
              </a:solidFill>
            </a:endParaRPr>
          </a:p>
          <a:p>
            <a:pPr lvl="1">
              <a:lnSpc>
                <a:spcPct val="80000"/>
              </a:lnSpc>
            </a:pPr>
            <a:endParaRPr lang="hu-HU" sz="1600" dirty="0"/>
          </a:p>
          <a:p>
            <a:pPr>
              <a:lnSpc>
                <a:spcPct val="80000"/>
              </a:lnSpc>
            </a:pPr>
            <a:endParaRPr lang="hu-HU" sz="1800" dirty="0" smtClean="0"/>
          </a:p>
          <a:p>
            <a:pPr>
              <a:lnSpc>
                <a:spcPct val="80000"/>
              </a:lnSpc>
            </a:pPr>
            <a:endParaRPr lang="hu-HU" sz="1800" dirty="0"/>
          </a:p>
          <a:p>
            <a:pPr>
              <a:lnSpc>
                <a:spcPct val="80000"/>
              </a:lnSpc>
            </a:pPr>
            <a:r>
              <a:rPr lang="hu-HU" sz="1800" dirty="0" smtClean="0"/>
              <a:t>Starting </a:t>
            </a:r>
            <a:r>
              <a:rPr lang="hu-HU" sz="1800" dirty="0" err="1" smtClean="0"/>
              <a:t>from</a:t>
            </a:r>
            <a:r>
              <a:rPr lang="hu-HU" sz="1800" dirty="0" smtClean="0"/>
              <a:t> an </a:t>
            </a:r>
            <a:r>
              <a:rPr lang="hu-HU" sz="1800" dirty="0" err="1" smtClean="0"/>
              <a:t>arbitrary</a:t>
            </a:r>
            <a:r>
              <a:rPr lang="hu-HU" sz="1800" dirty="0" smtClean="0"/>
              <a:t> </a:t>
            </a:r>
            <a:r>
              <a:rPr lang="hu-HU" sz="1800" dirty="0" err="1" smtClean="0"/>
              <a:t>point</a:t>
            </a:r>
            <a:r>
              <a:rPr lang="hu-HU" sz="1800" dirty="0" smtClean="0"/>
              <a:t> </a:t>
            </a:r>
            <a:r>
              <a:rPr lang="hu-HU" sz="1800" dirty="0" err="1" smtClean="0"/>
              <a:t>we</a:t>
            </a:r>
            <a:r>
              <a:rPr lang="hu-HU" sz="1800" dirty="0" smtClean="0"/>
              <a:t> </a:t>
            </a:r>
            <a:r>
              <a:rPr lang="hu-HU" sz="1800" dirty="0" err="1" smtClean="0"/>
              <a:t>move</a:t>
            </a:r>
            <a:r>
              <a:rPr lang="hu-HU" sz="1800" dirty="0" smtClean="0"/>
              <a:t> </a:t>
            </a:r>
            <a:r>
              <a:rPr lang="hu-HU" sz="1800" dirty="0" err="1" smtClean="0"/>
              <a:t>to</a:t>
            </a:r>
            <a:r>
              <a:rPr lang="hu-HU" sz="1800" dirty="0" smtClean="0"/>
              <a:t> </a:t>
            </a:r>
            <a:r>
              <a:rPr lang="hu-HU" sz="1800" dirty="0" err="1" smtClean="0"/>
              <a:t>the</a:t>
            </a:r>
            <a:r>
              <a:rPr lang="hu-HU" sz="1800" dirty="0" smtClean="0"/>
              <a:t> </a:t>
            </a:r>
            <a:r>
              <a:rPr lang="hu-HU" sz="1800" dirty="0" err="1" smtClean="0"/>
              <a:t>neighbor</a:t>
            </a:r>
            <a:r>
              <a:rPr lang="hu-HU" sz="1800" dirty="0" smtClean="0"/>
              <a:t> </a:t>
            </a:r>
            <a:r>
              <a:rPr lang="hu-HU" sz="1800" dirty="0" err="1" smtClean="0"/>
              <a:t>point</a:t>
            </a:r>
            <a:r>
              <a:rPr lang="hu-HU" sz="1800" dirty="0" smtClean="0"/>
              <a:t> of </a:t>
            </a:r>
            <a:r>
              <a:rPr lang="hu-HU" sz="1800" dirty="0" err="1" smtClean="0"/>
              <a:t>the</a:t>
            </a:r>
            <a:r>
              <a:rPr lang="hu-HU" sz="1800" dirty="0" smtClean="0"/>
              <a:t> </a:t>
            </a:r>
            <a:r>
              <a:rPr lang="hu-HU" sz="1800" dirty="0" err="1" smtClean="0"/>
              <a:t>database</a:t>
            </a:r>
            <a:r>
              <a:rPr lang="hu-HU" sz="1800" dirty="0" smtClean="0"/>
              <a:t> </a:t>
            </a:r>
            <a:r>
              <a:rPr lang="hu-HU" sz="1800" dirty="0" err="1" smtClean="0"/>
              <a:t>that</a:t>
            </a:r>
            <a:r>
              <a:rPr lang="hu-HU" sz="1800" dirty="0" smtClean="0"/>
              <a:t> </a:t>
            </a:r>
            <a:r>
              <a:rPr lang="hu-HU" sz="1800" dirty="0" err="1" smtClean="0"/>
              <a:t>satisfies</a:t>
            </a:r>
            <a:r>
              <a:rPr lang="hu-HU" sz="1800" dirty="0" smtClean="0"/>
              <a:t> </a:t>
            </a:r>
            <a:r>
              <a:rPr lang="hu-HU" sz="1800" dirty="0" err="1" smtClean="0"/>
              <a:t>with</a:t>
            </a:r>
            <a:r>
              <a:rPr lang="hu-HU" sz="1800" dirty="0" smtClean="0"/>
              <a:t> </a:t>
            </a:r>
            <a:r>
              <a:rPr lang="hu-HU" sz="1800" dirty="0" err="1" smtClean="0"/>
              <a:t>the</a:t>
            </a:r>
            <a:r>
              <a:rPr lang="hu-HU" sz="1800" dirty="0" smtClean="0"/>
              <a:t> minimum </a:t>
            </a:r>
            <a:r>
              <a:rPr lang="hu-HU" sz="1800" dirty="0" err="1" smtClean="0"/>
              <a:t>epsilon</a:t>
            </a:r>
            <a:r>
              <a:rPr lang="hu-HU" sz="1800" dirty="0" smtClean="0"/>
              <a:t> </a:t>
            </a:r>
            <a:r>
              <a:rPr lang="hu-HU" sz="1800" dirty="0" err="1" smtClean="0"/>
              <a:t>that</a:t>
            </a:r>
            <a:r>
              <a:rPr lang="hu-HU" sz="1800" dirty="0" smtClean="0"/>
              <a:t>  </a:t>
            </a:r>
            <a:r>
              <a:rPr lang="hu-HU" sz="1800" dirty="0" err="1" smtClean="0"/>
              <a:t>at</a:t>
            </a:r>
            <a:r>
              <a:rPr lang="hu-HU" sz="1800" dirty="0" smtClean="0"/>
              <a:t> </a:t>
            </a:r>
            <a:r>
              <a:rPr lang="hu-HU" sz="1800" dirty="0" err="1" smtClean="0"/>
              <a:t>least</a:t>
            </a:r>
            <a:r>
              <a:rPr lang="hu-HU" sz="1800" dirty="0" smtClean="0"/>
              <a:t> </a:t>
            </a:r>
            <a:r>
              <a:rPr lang="hu-HU" sz="1800" i="1" dirty="0" err="1" smtClean="0"/>
              <a:t>minpts</a:t>
            </a:r>
            <a:r>
              <a:rPr lang="hu-HU" sz="1800" dirty="0" smtClean="0"/>
              <a:t> </a:t>
            </a:r>
            <a:r>
              <a:rPr lang="hu-HU" sz="1800" dirty="0" err="1" smtClean="0"/>
              <a:t>neighbor</a:t>
            </a:r>
            <a:r>
              <a:rPr lang="hu-HU" sz="1800" dirty="0" smtClean="0"/>
              <a:t> has </a:t>
            </a:r>
            <a:r>
              <a:rPr lang="hu-HU" sz="1800" dirty="0" err="1" smtClean="0"/>
              <a:t>within</a:t>
            </a:r>
            <a:r>
              <a:rPr lang="hu-HU" sz="1800" dirty="0" smtClean="0"/>
              <a:t> </a:t>
            </a:r>
            <a:r>
              <a:rPr lang="hu-HU" sz="1800" i="1" dirty="0" err="1" smtClean="0"/>
              <a:t>epsilon</a:t>
            </a:r>
            <a:r>
              <a:rPr lang="hu-HU" sz="1800" dirty="0" smtClean="0"/>
              <a:t> </a:t>
            </a:r>
            <a:r>
              <a:rPr lang="hu-HU" sz="1800" dirty="0" err="1" smtClean="0"/>
              <a:t>distance</a:t>
            </a:r>
            <a:r>
              <a:rPr lang="hu-HU" sz="1800" dirty="0" smtClean="0"/>
              <a:t> (</a:t>
            </a:r>
            <a:r>
              <a:rPr lang="hu-HU" sz="1800" dirty="0" err="1" smtClean="0"/>
              <a:t>moving</a:t>
            </a:r>
            <a:r>
              <a:rPr lang="hu-HU" sz="1800" dirty="0" smtClean="0"/>
              <a:t> </a:t>
            </a:r>
            <a:r>
              <a:rPr lang="hu-HU" sz="1800" dirty="0" err="1" smtClean="0"/>
              <a:t>to</a:t>
            </a:r>
            <a:r>
              <a:rPr lang="hu-HU" sz="1800" dirty="0" smtClean="0"/>
              <a:t> </a:t>
            </a:r>
            <a:r>
              <a:rPr lang="hu-HU" sz="1800" dirty="0" err="1" smtClean="0"/>
              <a:t>the</a:t>
            </a:r>
            <a:r>
              <a:rPr lang="hu-HU" sz="1800" dirty="0" smtClean="0"/>
              <a:t> most </a:t>
            </a:r>
            <a:r>
              <a:rPr lang="hu-HU" sz="1800" dirty="0" err="1" smtClean="0"/>
              <a:t>dense</a:t>
            </a:r>
            <a:r>
              <a:rPr lang="hu-HU" sz="1800" dirty="0" smtClean="0"/>
              <a:t> </a:t>
            </a:r>
            <a:r>
              <a:rPr lang="hu-HU" sz="1800" dirty="0" err="1" smtClean="0"/>
              <a:t>direction</a:t>
            </a:r>
            <a:r>
              <a:rPr lang="hu-HU" sz="1800" dirty="0" smtClean="0"/>
              <a:t>);</a:t>
            </a:r>
            <a:endParaRPr lang="hu-HU" sz="1800" dirty="0"/>
          </a:p>
          <a:p>
            <a:pPr>
              <a:lnSpc>
                <a:spcPct val="80000"/>
              </a:lnSpc>
            </a:pPr>
            <a:r>
              <a:rPr lang="hu-HU" sz="1800" i="1" dirty="0" err="1" smtClean="0"/>
              <a:t>We</a:t>
            </a:r>
            <a:r>
              <a:rPr lang="hu-HU" sz="1800" i="1" dirty="0" smtClean="0"/>
              <a:t> </a:t>
            </a:r>
            <a:r>
              <a:rPr lang="hu-HU" sz="1800" i="1" dirty="0" err="1" smtClean="0"/>
              <a:t>visualize</a:t>
            </a:r>
            <a:r>
              <a:rPr lang="hu-HU" sz="1800" i="1" dirty="0" smtClean="0"/>
              <a:t> </a:t>
            </a:r>
            <a:r>
              <a:rPr lang="hu-HU" sz="1800" i="1" dirty="0" err="1" smtClean="0"/>
              <a:t>the</a:t>
            </a:r>
            <a:r>
              <a:rPr lang="hu-HU" sz="1800" i="1" dirty="0" smtClean="0"/>
              <a:t> </a:t>
            </a:r>
            <a:r>
              <a:rPr lang="hu-HU" sz="1800" i="1" dirty="0" err="1" smtClean="0"/>
              <a:t>epsilon</a:t>
            </a:r>
            <a:r>
              <a:rPr lang="hu-HU" sz="1800" dirty="0" smtClean="0"/>
              <a:t> </a:t>
            </a:r>
            <a:r>
              <a:rPr lang="hu-HU" sz="1800" dirty="0" err="1" smtClean="0"/>
              <a:t>values</a:t>
            </a:r>
            <a:r>
              <a:rPr lang="hu-HU" sz="1800" dirty="0" smtClean="0"/>
              <a:t>: </a:t>
            </a:r>
            <a:r>
              <a:rPr lang="hu-HU" sz="1800" dirty="0" err="1" smtClean="0"/>
              <a:t>that</a:t>
            </a:r>
            <a:r>
              <a:rPr lang="hu-HU" sz="1800" dirty="0" smtClean="0"/>
              <a:t> is </a:t>
            </a:r>
            <a:r>
              <a:rPr lang="hu-HU" sz="1800" dirty="0" err="1" smtClean="0"/>
              <a:t>the</a:t>
            </a:r>
            <a:r>
              <a:rPr lang="hu-HU" sz="1800" dirty="0" smtClean="0"/>
              <a:t> </a:t>
            </a:r>
            <a:r>
              <a:rPr lang="hu-HU" sz="1800" dirty="0" err="1" smtClean="0"/>
              <a:t>reachability</a:t>
            </a:r>
            <a:r>
              <a:rPr lang="hu-HU" sz="1800" dirty="0" smtClean="0"/>
              <a:t> </a:t>
            </a:r>
            <a:r>
              <a:rPr lang="hu-HU" sz="1800" dirty="0" err="1" smtClean="0"/>
              <a:t>plot</a:t>
            </a:r>
            <a:r>
              <a:rPr lang="hu-HU" sz="18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hu-HU" sz="1800" dirty="0" err="1" smtClean="0">
                <a:solidFill>
                  <a:schemeClr val="folHlink"/>
                </a:solidFill>
              </a:rPr>
              <a:t>Could</a:t>
            </a:r>
            <a:r>
              <a:rPr lang="hu-HU" sz="1800" dirty="0" smtClean="0">
                <a:solidFill>
                  <a:schemeClr val="folHlink"/>
                </a:solidFill>
              </a:rPr>
              <a:t> be </a:t>
            </a:r>
            <a:r>
              <a:rPr lang="hu-HU" sz="1800" dirty="0" err="1" smtClean="0">
                <a:solidFill>
                  <a:schemeClr val="folHlink"/>
                </a:solidFill>
              </a:rPr>
              <a:t>hiarerchical</a:t>
            </a:r>
            <a:endParaRPr lang="hu-HU" sz="1800" dirty="0" smtClean="0">
              <a:solidFill>
                <a:schemeClr val="folHlink"/>
              </a:solidFill>
            </a:endParaRPr>
          </a:p>
          <a:p>
            <a:pPr>
              <a:lnSpc>
                <a:spcPct val="80000"/>
              </a:lnSpc>
            </a:pPr>
            <a:r>
              <a:rPr lang="hu-HU" sz="1800" dirty="0" err="1" smtClean="0">
                <a:solidFill>
                  <a:schemeClr val="folHlink"/>
                </a:solidFill>
              </a:rPr>
              <a:t>Not</a:t>
            </a:r>
            <a:r>
              <a:rPr lang="hu-HU" sz="1800" dirty="0" smtClean="0">
                <a:solidFill>
                  <a:schemeClr val="folHlink"/>
                </a:solidFill>
              </a:rPr>
              <a:t> </a:t>
            </a:r>
            <a:r>
              <a:rPr lang="hu-HU" sz="1800" dirty="0" err="1" smtClean="0">
                <a:solidFill>
                  <a:schemeClr val="folHlink"/>
                </a:solidFill>
              </a:rPr>
              <a:t>necessarily</a:t>
            </a:r>
            <a:r>
              <a:rPr lang="hu-HU" sz="1800" dirty="0" smtClean="0">
                <a:solidFill>
                  <a:schemeClr val="folHlink"/>
                </a:solidFill>
              </a:rPr>
              <a:t> </a:t>
            </a:r>
            <a:r>
              <a:rPr lang="hu-HU" sz="1800" dirty="0" err="1" smtClean="0">
                <a:solidFill>
                  <a:schemeClr val="folHlink"/>
                </a:solidFill>
              </a:rPr>
              <a:t>spherical</a:t>
            </a:r>
            <a:endParaRPr lang="hu-HU" sz="1800" dirty="0" smtClean="0">
              <a:solidFill>
                <a:schemeClr val="folHlink"/>
              </a:solidFill>
            </a:endParaRPr>
          </a:p>
          <a:p>
            <a:pPr>
              <a:lnSpc>
                <a:spcPct val="80000"/>
              </a:lnSpc>
            </a:pPr>
            <a:r>
              <a:rPr lang="hu-HU" sz="1800" dirty="0" err="1" smtClean="0">
                <a:solidFill>
                  <a:schemeClr val="folHlink"/>
                </a:solidFill>
              </a:rPr>
              <a:t>Dimension</a:t>
            </a:r>
            <a:r>
              <a:rPr lang="hu-HU" sz="1800" dirty="0" smtClean="0">
                <a:solidFill>
                  <a:schemeClr val="folHlink"/>
                </a:solidFill>
              </a:rPr>
              <a:t> </a:t>
            </a:r>
            <a:r>
              <a:rPr lang="hu-HU" sz="1800" dirty="0" err="1" smtClean="0">
                <a:solidFill>
                  <a:schemeClr val="folHlink"/>
                </a:solidFill>
              </a:rPr>
              <a:t>problem</a:t>
            </a:r>
            <a:r>
              <a:rPr lang="hu-HU" sz="1800" dirty="0" smtClean="0">
                <a:solidFill>
                  <a:schemeClr val="folHlink"/>
                </a:solidFill>
              </a:rPr>
              <a:t> </a:t>
            </a:r>
            <a:r>
              <a:rPr lang="hu-HU" sz="1800" dirty="0" err="1" smtClean="0">
                <a:solidFill>
                  <a:schemeClr val="folHlink"/>
                </a:solidFill>
              </a:rPr>
              <a:t>solved</a:t>
            </a:r>
            <a:r>
              <a:rPr lang="hu-HU" sz="1800" dirty="0" smtClean="0">
                <a:solidFill>
                  <a:schemeClr val="folHlink"/>
                </a:solidFill>
              </a:rPr>
              <a:t>!</a:t>
            </a:r>
            <a:endParaRPr lang="hu-HU" sz="1800" dirty="0">
              <a:solidFill>
                <a:schemeClr val="folHlink"/>
              </a:solidFill>
            </a:endParaRPr>
          </a:p>
        </p:txBody>
      </p:sp>
      <p:pic>
        <p:nvPicPr>
          <p:cNvPr id="3358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9700" y="1844675"/>
            <a:ext cx="3529013" cy="149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35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335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35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335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335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335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335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335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335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CA84B-23B3-4F4C-BD79-0BC75652CC3F}" type="datetime1">
              <a:rPr lang="hu-HU"/>
              <a:pPr/>
              <a:t>2013.11.18.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D6F6-D1D1-405B-B53D-BADCE389F4AF}" type="slidenum">
              <a:rPr lang="hu-HU"/>
              <a:pPr/>
              <a:t>2</a:t>
            </a:fld>
            <a:endParaRPr lang="hu-HU"/>
          </a:p>
        </p:txBody>
      </p:sp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62000" indent="-762000" algn="ctr"/>
            <a:r>
              <a:rPr lang="hu-HU" sz="3200" dirty="0" smtClean="0"/>
              <a:t>OPTICS </a:t>
            </a:r>
            <a:r>
              <a:rPr lang="hu-HU" sz="3200" dirty="0" err="1" smtClean="0"/>
              <a:t>reachability</a:t>
            </a:r>
            <a:r>
              <a:rPr lang="hu-HU" sz="3200" dirty="0" smtClean="0"/>
              <a:t> </a:t>
            </a:r>
            <a:r>
              <a:rPr lang="hu-HU" sz="3200" dirty="0" err="1" smtClean="0"/>
              <a:t>plot</a:t>
            </a:r>
            <a:endParaRPr lang="en-US" sz="2000" dirty="0"/>
          </a:p>
        </p:txBody>
      </p:sp>
      <p:pic>
        <p:nvPicPr>
          <p:cNvPr id="336899" name="Picture 3"/>
          <p:cNvPicPr>
            <a:picLocks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16013" y="1557338"/>
            <a:ext cx="7777162" cy="3024187"/>
          </a:xfrm>
        </p:spPr>
      </p:pic>
      <p:sp>
        <p:nvSpPr>
          <p:cNvPr id="3369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187450" y="4581525"/>
            <a:ext cx="7772400" cy="16557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hu-HU" sz="1600" i="1" dirty="0" err="1" smtClean="0">
                <a:solidFill>
                  <a:schemeClr val="folHlink"/>
                </a:solidFill>
              </a:rPr>
              <a:t>hierarchical</a:t>
            </a:r>
            <a:r>
              <a:rPr lang="hu-HU" sz="1600" i="1" dirty="0" smtClean="0">
                <a:solidFill>
                  <a:schemeClr val="folHlink"/>
                </a:solidFill>
              </a:rPr>
              <a:t> </a:t>
            </a:r>
            <a:r>
              <a:rPr lang="hu-HU" sz="1600" i="1" dirty="0" err="1" smtClean="0">
                <a:solidFill>
                  <a:schemeClr val="folHlink"/>
                </a:solidFill>
              </a:rPr>
              <a:t>structure</a:t>
            </a:r>
            <a:endParaRPr lang="en-US" sz="1600" i="1" dirty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DE290-D28E-4DB6-BD9B-C4A75CBD9EEF}" type="datetime1">
              <a:rPr lang="hu-HU"/>
              <a:pPr/>
              <a:t>2013.11.18.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03A19-39B1-4868-9544-BF95B3B08608}" type="slidenum">
              <a:rPr lang="hu-HU"/>
              <a:pPr/>
              <a:t>3</a:t>
            </a:fld>
            <a:endParaRPr lang="hu-HU"/>
          </a:p>
        </p:txBody>
      </p:sp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62000" indent="-762000" algn="ctr"/>
            <a:r>
              <a:rPr lang="hu-HU" sz="3600" dirty="0" err="1" smtClean="0"/>
              <a:t>Clustering</a:t>
            </a:r>
            <a:r>
              <a:rPr lang="hu-HU" sz="3600" dirty="0" smtClean="0"/>
              <a:t> </a:t>
            </a:r>
            <a:r>
              <a:rPr lang="hu-HU" sz="3600" dirty="0" err="1" smtClean="0"/>
              <a:t>cathalitic</a:t>
            </a:r>
            <a:r>
              <a:rPr lang="hu-HU" sz="3600" dirty="0" smtClean="0"/>
              <a:t> </a:t>
            </a:r>
            <a:r>
              <a:rPr lang="hu-HU" sz="3600" dirty="0" err="1" smtClean="0"/>
              <a:t>triads</a:t>
            </a:r>
            <a:endParaRPr lang="en-US" sz="3600" dirty="0"/>
          </a:p>
        </p:txBody>
      </p:sp>
      <p:sp>
        <p:nvSpPr>
          <p:cNvPr id="36045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187450" y="3500438"/>
            <a:ext cx="7772400" cy="2736850"/>
          </a:xfrm>
        </p:spPr>
        <p:txBody>
          <a:bodyPr/>
          <a:lstStyle/>
          <a:p>
            <a:pPr lvl="1">
              <a:lnSpc>
                <a:spcPct val="80000"/>
              </a:lnSpc>
            </a:pPr>
            <a:r>
              <a:rPr lang="hu-HU" sz="1600" dirty="0" smtClean="0"/>
              <a:t>Az </a:t>
            </a:r>
            <a:r>
              <a:rPr lang="hu-HU" sz="1600" b="1" dirty="0"/>
              <a:t>ASP</a:t>
            </a:r>
            <a:r>
              <a:rPr lang="hu-HU" sz="1600" dirty="0"/>
              <a:t>, </a:t>
            </a:r>
            <a:r>
              <a:rPr lang="hu-HU" sz="1600" b="1" dirty="0"/>
              <a:t>HIS</a:t>
            </a:r>
            <a:r>
              <a:rPr lang="hu-HU" sz="1600" dirty="0"/>
              <a:t>, </a:t>
            </a:r>
            <a:r>
              <a:rPr lang="hu-HU" sz="1600" b="1" dirty="0" smtClean="0"/>
              <a:t>SER is </a:t>
            </a:r>
            <a:r>
              <a:rPr lang="hu-HU" sz="1600" b="1" dirty="0" err="1" smtClean="0"/>
              <a:t>at</a:t>
            </a:r>
            <a:r>
              <a:rPr lang="hu-HU" sz="1600" b="1" dirty="0" smtClean="0"/>
              <a:t> </a:t>
            </a:r>
            <a:r>
              <a:rPr lang="hu-HU" sz="1600" b="1" dirty="0" err="1" smtClean="0"/>
              <a:t>least</a:t>
            </a:r>
            <a:r>
              <a:rPr lang="hu-HU" sz="1600" b="1" dirty="0" smtClean="0"/>
              <a:t> 10 </a:t>
            </a:r>
            <a:r>
              <a:rPr lang="hu-HU" sz="1600" b="1" dirty="0" err="1" smtClean="0"/>
              <a:t>aa</a:t>
            </a:r>
            <a:r>
              <a:rPr lang="hu-HU" sz="1600" b="1" dirty="0" smtClean="0"/>
              <a:t> far</a:t>
            </a:r>
            <a:endParaRPr lang="hu-HU" sz="1600" dirty="0"/>
          </a:p>
          <a:p>
            <a:pPr lvl="1">
              <a:lnSpc>
                <a:spcPct val="80000"/>
              </a:lnSpc>
            </a:pPr>
            <a:r>
              <a:rPr lang="hu-HU" sz="1600" dirty="0"/>
              <a:t>d (v, z) &lt; 4.5 Ǻ</a:t>
            </a:r>
          </a:p>
          <a:p>
            <a:pPr lvl="1">
              <a:lnSpc>
                <a:spcPct val="80000"/>
              </a:lnSpc>
            </a:pPr>
            <a:r>
              <a:rPr lang="hu-HU" sz="1600" dirty="0"/>
              <a:t>d (x, z) &lt; 4.5 Ǻ</a:t>
            </a:r>
          </a:p>
          <a:p>
            <a:pPr lvl="1">
              <a:lnSpc>
                <a:spcPct val="80000"/>
              </a:lnSpc>
            </a:pPr>
            <a:r>
              <a:rPr lang="hu-HU" sz="1600" dirty="0" err="1" smtClean="0"/>
              <a:t>vzx</a:t>
            </a:r>
            <a:r>
              <a:rPr lang="hu-HU" sz="1600" dirty="0" smtClean="0"/>
              <a:t> </a:t>
            </a:r>
            <a:r>
              <a:rPr lang="hu-HU" sz="1600" dirty="0" err="1" smtClean="0"/>
              <a:t>angle</a:t>
            </a:r>
            <a:r>
              <a:rPr lang="hu-HU" sz="1600" dirty="0" smtClean="0"/>
              <a:t>  </a:t>
            </a:r>
            <a:r>
              <a:rPr lang="en-US" sz="1600" dirty="0"/>
              <a:t>&gt;</a:t>
            </a:r>
            <a:r>
              <a:rPr lang="hu-HU" sz="1600" dirty="0"/>
              <a:t> 120</a:t>
            </a:r>
            <a:r>
              <a:rPr lang="en-US" sz="1600" dirty="0"/>
              <a:t>°</a:t>
            </a:r>
          </a:p>
          <a:p>
            <a:pPr>
              <a:lnSpc>
                <a:spcPct val="80000"/>
              </a:lnSpc>
            </a:pPr>
            <a:endParaRPr lang="en-US" sz="1800" i="1" dirty="0">
              <a:solidFill>
                <a:schemeClr val="folHlink"/>
              </a:solidFill>
            </a:endParaRPr>
          </a:p>
        </p:txBody>
      </p:sp>
      <p:pic>
        <p:nvPicPr>
          <p:cNvPr id="360452" name="Picture 4"/>
          <p:cNvPicPr>
            <a:picLocks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84438" y="1557338"/>
            <a:ext cx="4535487" cy="1868487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78A5A-F8CC-4AA0-9A20-6D08ED88244A}" type="datetime1">
              <a:rPr lang="hu-HU"/>
              <a:pPr/>
              <a:t>2013.11.18.</a:t>
            </a:fld>
            <a:endParaRPr lang="hu-HU"/>
          </a:p>
        </p:txBody>
      </p:sp>
      <p:sp>
        <p:nvSpPr>
          <p:cNvPr id="7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8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9A6F-68B9-4D8F-9040-E3091BB56662}" type="slidenum">
              <a:rPr lang="hu-HU"/>
              <a:pPr/>
              <a:t>4</a:t>
            </a:fld>
            <a:endParaRPr lang="hu-HU"/>
          </a:p>
        </p:txBody>
      </p:sp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2800" dirty="0" smtClean="0"/>
              <a:t>OPTICS </a:t>
            </a:r>
            <a:r>
              <a:rPr lang="hu-HU" sz="2800" dirty="0" err="1" smtClean="0"/>
              <a:t>results</a:t>
            </a:r>
            <a:r>
              <a:rPr lang="hu-HU" sz="2800" dirty="0" smtClean="0"/>
              <a:t> </a:t>
            </a:r>
            <a:r>
              <a:rPr lang="hu-HU" sz="2800" dirty="0" err="1" smtClean="0"/>
              <a:t>for</a:t>
            </a:r>
            <a:r>
              <a:rPr lang="hu-HU" sz="2800" dirty="0" smtClean="0"/>
              <a:t> </a:t>
            </a:r>
            <a:r>
              <a:rPr lang="hu-HU" sz="2800" dirty="0" err="1" smtClean="0"/>
              <a:t>triads</a:t>
            </a:r>
            <a:endParaRPr lang="en-US" sz="2800" dirty="0"/>
          </a:p>
        </p:txBody>
      </p:sp>
      <p:sp>
        <p:nvSpPr>
          <p:cNvPr id="33792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187450" y="5589588"/>
            <a:ext cx="7772400" cy="7921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hu-HU" sz="1400" b="1" dirty="0">
                <a:solidFill>
                  <a:schemeClr val="folHlink"/>
                </a:solidFill>
              </a:rPr>
              <a:t>X </a:t>
            </a:r>
            <a:r>
              <a:rPr lang="hu-HU" sz="1400" b="1" dirty="0" err="1" smtClean="0">
                <a:solidFill>
                  <a:schemeClr val="folHlink"/>
                </a:solidFill>
              </a:rPr>
              <a:t>axes</a:t>
            </a:r>
            <a:r>
              <a:rPr lang="hu-HU" sz="1400" dirty="0" smtClean="0"/>
              <a:t>: </a:t>
            </a:r>
            <a:r>
              <a:rPr lang="hu-HU" sz="1400" dirty="0" err="1" smtClean="0"/>
              <a:t>ordinal</a:t>
            </a:r>
            <a:r>
              <a:rPr lang="hu-HU" sz="1400" dirty="0" smtClean="0"/>
              <a:t> of </a:t>
            </a:r>
            <a:r>
              <a:rPr lang="hu-HU" sz="1400" dirty="0" err="1" smtClean="0"/>
              <a:t>object</a:t>
            </a:r>
            <a:endParaRPr lang="hu-HU" sz="1400" dirty="0"/>
          </a:p>
          <a:p>
            <a:pPr>
              <a:lnSpc>
                <a:spcPct val="80000"/>
              </a:lnSpc>
            </a:pPr>
            <a:r>
              <a:rPr lang="hu-HU" sz="1400" b="1" dirty="0">
                <a:solidFill>
                  <a:schemeClr val="folHlink"/>
                </a:solidFill>
              </a:rPr>
              <a:t>Y </a:t>
            </a:r>
            <a:r>
              <a:rPr lang="hu-HU" sz="1400" b="1" dirty="0" err="1" smtClean="0">
                <a:solidFill>
                  <a:schemeClr val="folHlink"/>
                </a:solidFill>
              </a:rPr>
              <a:t>axes</a:t>
            </a:r>
            <a:r>
              <a:rPr lang="hu-HU" sz="1400" dirty="0" smtClean="0"/>
              <a:t>: </a:t>
            </a:r>
            <a:r>
              <a:rPr lang="hu-HU" sz="1400" dirty="0" err="1" smtClean="0"/>
              <a:t>epsilon</a:t>
            </a:r>
            <a:endParaRPr lang="en-US" sz="1400" dirty="0"/>
          </a:p>
        </p:txBody>
      </p:sp>
      <p:pic>
        <p:nvPicPr>
          <p:cNvPr id="337924" name="Picture 4" descr="rplot_triad"/>
          <p:cNvPicPr>
            <a:picLocks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27088" y="1557338"/>
            <a:ext cx="5834062" cy="3959225"/>
          </a:xfrm>
          <a:noFill/>
          <a:ln/>
        </p:spPr>
      </p:pic>
      <p:sp>
        <p:nvSpPr>
          <p:cNvPr id="337925" name="Text Box 5"/>
          <p:cNvSpPr txBox="1">
            <a:spLocks noChangeArrowheads="1"/>
          </p:cNvSpPr>
          <p:nvPr/>
        </p:nvSpPr>
        <p:spPr bwMode="auto">
          <a:xfrm>
            <a:off x="6227763" y="1557338"/>
            <a:ext cx="28082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hu-HU" dirty="0" smtClean="0"/>
              <a:t>OPTICS </a:t>
            </a:r>
            <a:r>
              <a:rPr lang="en-US" dirty="0" err="1" smtClean="0"/>
              <a:t>minpts</a:t>
            </a:r>
            <a:r>
              <a:rPr lang="en-US" dirty="0" smtClean="0"/>
              <a:t> </a:t>
            </a:r>
            <a:r>
              <a:rPr lang="hu-HU" dirty="0"/>
              <a:t>= </a:t>
            </a:r>
            <a:r>
              <a:rPr lang="en-US" dirty="0"/>
              <a:t>5</a:t>
            </a:r>
            <a:r>
              <a:rPr lang="en-US" dirty="0" smtClean="0"/>
              <a:t>;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41.9|47.1|16.1"/>
</p:tagLst>
</file>

<file path=ppt/theme/theme1.xml><?xml version="1.0" encoding="utf-8"?>
<a:theme xmlns:a="http://schemas.openxmlformats.org/drawingml/2006/main" name="Színátmenet">
  <a:themeElements>
    <a:clrScheme name="Színátmenet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zínátmenet">
      <a:majorFont>
        <a:latin typeface="Impact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Színátmenet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ínátmenet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ínátmenet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zínátmenet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zínátmenet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zínátmenet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9223</TotalTime>
  <Words>153</Words>
  <Application>Microsoft PowerPoint</Application>
  <PresentationFormat>Diavetítés a képernyőre (4:3 oldalarány)</PresentationFormat>
  <Paragraphs>31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8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13" baseType="lpstr">
      <vt:lpstr>Arial</vt:lpstr>
      <vt:lpstr>Impact</vt:lpstr>
      <vt:lpstr>Tahoma</vt:lpstr>
      <vt:lpstr>Verdana</vt:lpstr>
      <vt:lpstr>Wingdings</vt:lpstr>
      <vt:lpstr>Courier New</vt:lpstr>
      <vt:lpstr>Bookman Old Style</vt:lpstr>
      <vt:lpstr>Times New Roman</vt:lpstr>
      <vt:lpstr>Színátmenet</vt:lpstr>
      <vt:lpstr>OPTICS  Clustering</vt:lpstr>
      <vt:lpstr>OPTICS reachability plot</vt:lpstr>
      <vt:lpstr>Clustering cathalitic triads</vt:lpstr>
      <vt:lpstr>OPTICS results for triads</vt:lpstr>
    </vt:vector>
  </TitlesOfParts>
  <Company>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Áttekintés a peer-to-peer rendszerekről</dc:title>
  <dc:creator>Iván Gábor</dc:creator>
  <cp:lastModifiedBy>grolmusz</cp:lastModifiedBy>
  <cp:revision>282</cp:revision>
  <dcterms:created xsi:type="dcterms:W3CDTF">2003-12-13T10:23:40Z</dcterms:created>
  <dcterms:modified xsi:type="dcterms:W3CDTF">2013-11-19T08:16:00Z</dcterms:modified>
</cp:coreProperties>
</file>