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6" r:id="rId3"/>
    <p:sldId id="309" r:id="rId4"/>
    <p:sldId id="310" r:id="rId5"/>
    <p:sldId id="311" r:id="rId6"/>
    <p:sldId id="312" r:id="rId7"/>
    <p:sldId id="313" r:id="rId8"/>
    <p:sldId id="314" r:id="rId9"/>
    <p:sldId id="315" r:id="rId10"/>
    <p:sldId id="307" r:id="rId11"/>
    <p:sldId id="308" r:id="rId12"/>
    <p:sldId id="262" r:id="rId13"/>
    <p:sldId id="296" r:id="rId14"/>
    <p:sldId id="265" r:id="rId15"/>
    <p:sldId id="266" r:id="rId16"/>
    <p:sldId id="267" r:id="rId17"/>
    <p:sldId id="268" r:id="rId18"/>
    <p:sldId id="269" r:id="rId19"/>
    <p:sldId id="272" r:id="rId20"/>
    <p:sldId id="273" r:id="rId21"/>
    <p:sldId id="274" r:id="rId22"/>
    <p:sldId id="275" r:id="rId23"/>
    <p:sldId id="276" r:id="rId24"/>
    <p:sldId id="277" r:id="rId25"/>
    <p:sldId id="278" r:id="rId26"/>
    <p:sldId id="297" r:id="rId27"/>
    <p:sldId id="279" r:id="rId28"/>
    <p:sldId id="280" r:id="rId29"/>
    <p:sldId id="319" r:id="rId30"/>
    <p:sldId id="320" r:id="rId31"/>
    <p:sldId id="341" r:id="rId32"/>
    <p:sldId id="342" r:id="rId33"/>
    <p:sldId id="343" r:id="rId34"/>
    <p:sldId id="298" r:id="rId35"/>
    <p:sldId id="329" r:id="rId36"/>
    <p:sldId id="330" r:id="rId37"/>
    <p:sldId id="331" r:id="rId38"/>
    <p:sldId id="332" r:id="rId39"/>
    <p:sldId id="285" r:id="rId40"/>
    <p:sldId id="333" r:id="rId41"/>
    <p:sldId id="334" r:id="rId42"/>
    <p:sldId id="335" r:id="rId43"/>
    <p:sldId id="336" r:id="rId44"/>
    <p:sldId id="337" r:id="rId45"/>
    <p:sldId id="338" r:id="rId46"/>
    <p:sldId id="339" r:id="rId47"/>
    <p:sldId id="340" r:id="rId48"/>
  </p:sldIdLst>
  <p:sldSz cx="9144000" cy="6858000" type="screen4x3"/>
  <p:notesSz cx="6858000" cy="9144000"/>
  <p:defaultTextStyle>
    <a:defPPr>
      <a:defRPr lang="hu-H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154" autoAdjust="0"/>
    <p:restoredTop sz="94620" autoAdjust="0"/>
  </p:normalViewPr>
  <p:slideViewPr>
    <p:cSldViewPr>
      <p:cViewPr varScale="1">
        <p:scale>
          <a:sx n="64" d="100"/>
          <a:sy n="64" d="100"/>
        </p:scale>
        <p:origin x="-61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en-US"/>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en-US"/>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141FE87A-7125-4E38-8760-0C3DBA4AFCD0}" type="slidenum">
              <a:rPr lang="hu-HU"/>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CF9BBE62-4BC9-447D-9A4E-1A9A98A0C149}" type="slidenum">
              <a:rPr lang="hu-HU"/>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en-US"/>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AFA07AFF-ACB7-4BEB-B6AB-F779E3A67E7F}" type="slidenum">
              <a:rPr lang="hu-HU"/>
              <a:pPr/>
              <a:t>‹#›</a:t>
            </a:fld>
            <a:endParaRPr lang="hu-H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Cím és táblázat">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p>
            <a:r>
              <a:rPr lang="hu-HU" smtClean="0"/>
              <a:t>Mintacím szerkesztése</a:t>
            </a:r>
            <a:endParaRPr lang="en-US"/>
          </a:p>
        </p:txBody>
      </p:sp>
      <p:sp>
        <p:nvSpPr>
          <p:cNvPr id="3" name="Táblázat helye 2"/>
          <p:cNvSpPr>
            <a:spLocks noGrp="1"/>
          </p:cNvSpPr>
          <p:nvPr>
            <p:ph type="tbl" idx="1"/>
          </p:nvPr>
        </p:nvSpPr>
        <p:spPr>
          <a:xfrm>
            <a:off x="457200" y="1600200"/>
            <a:ext cx="8229600" cy="4525963"/>
          </a:xfrm>
        </p:spPr>
        <p:txBody>
          <a:bodyPr/>
          <a:lstStyle/>
          <a:p>
            <a:endParaRPr lang="en-US"/>
          </a:p>
        </p:txBody>
      </p:sp>
      <p:sp>
        <p:nvSpPr>
          <p:cNvPr id="4" name="Dátum helye 3"/>
          <p:cNvSpPr>
            <a:spLocks noGrp="1"/>
          </p:cNvSpPr>
          <p:nvPr>
            <p:ph type="dt" sz="half" idx="10"/>
          </p:nvPr>
        </p:nvSpPr>
        <p:spPr>
          <a:xfrm>
            <a:off x="457200" y="6245225"/>
            <a:ext cx="2133600" cy="476250"/>
          </a:xfrm>
        </p:spPr>
        <p:txBody>
          <a:bodyPr/>
          <a:lstStyle>
            <a:lvl1pPr>
              <a:defRPr/>
            </a:lvl1pPr>
          </a:lstStyle>
          <a:p>
            <a:endParaRPr lang="hu-HU"/>
          </a:p>
        </p:txBody>
      </p:sp>
      <p:sp>
        <p:nvSpPr>
          <p:cNvPr id="5" name="Élőláb helye 4"/>
          <p:cNvSpPr>
            <a:spLocks noGrp="1"/>
          </p:cNvSpPr>
          <p:nvPr>
            <p:ph type="ftr" sz="quarter" idx="11"/>
          </p:nvPr>
        </p:nvSpPr>
        <p:spPr>
          <a:xfrm>
            <a:off x="3124200" y="6245225"/>
            <a:ext cx="2895600" cy="476250"/>
          </a:xfrm>
        </p:spPr>
        <p:txBody>
          <a:bodyPr/>
          <a:lstStyle>
            <a:lvl1pPr>
              <a:defRPr/>
            </a:lvl1pPr>
          </a:lstStyle>
          <a:p>
            <a:endParaRPr lang="hu-HU"/>
          </a:p>
        </p:txBody>
      </p:sp>
      <p:sp>
        <p:nvSpPr>
          <p:cNvPr id="6" name="Dia számának helye 5"/>
          <p:cNvSpPr>
            <a:spLocks noGrp="1"/>
          </p:cNvSpPr>
          <p:nvPr>
            <p:ph type="sldNum" sz="quarter" idx="12"/>
          </p:nvPr>
        </p:nvSpPr>
        <p:spPr>
          <a:xfrm>
            <a:off x="6553200" y="6245225"/>
            <a:ext cx="2133600" cy="476250"/>
          </a:xfrm>
        </p:spPr>
        <p:txBody>
          <a:bodyPr/>
          <a:lstStyle>
            <a:lvl1pPr>
              <a:defRPr/>
            </a:lvl1pPr>
          </a:lstStyle>
          <a:p>
            <a:fld id="{FB5FAFF9-D550-4C8F-9903-06A890E99B41}" type="slidenum">
              <a:rPr lang="hu-HU"/>
              <a:pPr/>
              <a:t>‹#›</a:t>
            </a:fld>
            <a:endParaRPr lang="hu-H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Cím, szöveg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1116013" y="404813"/>
            <a:ext cx="7793037" cy="1008062"/>
          </a:xfrm>
        </p:spPr>
        <p:txBody>
          <a:bodyPr/>
          <a:lstStyle/>
          <a:p>
            <a:r>
              <a:rPr lang="hu-HU" smtClean="0"/>
              <a:t>Mintacím szerkesztése</a:t>
            </a:r>
            <a:endParaRPr lang="en-US"/>
          </a:p>
        </p:txBody>
      </p:sp>
      <p:sp>
        <p:nvSpPr>
          <p:cNvPr id="3" name="Szöveg helye 2"/>
          <p:cNvSpPr>
            <a:spLocks noGrp="1"/>
          </p:cNvSpPr>
          <p:nvPr>
            <p:ph type="body" sz="half" idx="1"/>
          </p:nvPr>
        </p:nvSpPr>
        <p:spPr>
          <a:xfrm>
            <a:off x="1187450" y="1557338"/>
            <a:ext cx="3810000" cy="4535487"/>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Tartalom helye 3"/>
          <p:cNvSpPr>
            <a:spLocks noGrp="1"/>
          </p:cNvSpPr>
          <p:nvPr>
            <p:ph sz="half" idx="2"/>
          </p:nvPr>
        </p:nvSpPr>
        <p:spPr>
          <a:xfrm>
            <a:off x="5149850" y="1557338"/>
            <a:ext cx="3810000" cy="4535487"/>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Dátum helye 4"/>
          <p:cNvSpPr>
            <a:spLocks noGrp="1"/>
          </p:cNvSpPr>
          <p:nvPr>
            <p:ph type="dt" sz="half" idx="10"/>
          </p:nvPr>
        </p:nvSpPr>
        <p:spPr>
          <a:xfrm>
            <a:off x="7019925" y="6237288"/>
            <a:ext cx="1368425" cy="457200"/>
          </a:xfrm>
        </p:spPr>
        <p:txBody>
          <a:bodyPr/>
          <a:lstStyle>
            <a:lvl1pPr>
              <a:defRPr/>
            </a:lvl1pPr>
          </a:lstStyle>
          <a:p>
            <a:fld id="{0B03C235-1ADB-4DBA-886F-5EA46F9AA308}" type="datetime1">
              <a:rPr lang="hu-HU"/>
              <a:pPr/>
              <a:t>2013.11.30.</a:t>
            </a:fld>
            <a:endParaRPr lang="hu-HU"/>
          </a:p>
        </p:txBody>
      </p:sp>
      <p:sp>
        <p:nvSpPr>
          <p:cNvPr id="6" name="Élőláb helye 5"/>
          <p:cNvSpPr>
            <a:spLocks noGrp="1"/>
          </p:cNvSpPr>
          <p:nvPr>
            <p:ph type="ftr" sz="quarter" idx="11"/>
          </p:nvPr>
        </p:nvSpPr>
        <p:spPr>
          <a:xfrm>
            <a:off x="2339975" y="6237288"/>
            <a:ext cx="4679950" cy="457200"/>
          </a:xfrm>
        </p:spPr>
        <p:txBody>
          <a:bodyPr/>
          <a:lstStyle>
            <a:lvl1pPr>
              <a:defRPr/>
            </a:lvl1pPr>
          </a:lstStyle>
          <a:p>
            <a:r>
              <a:rPr lang="hu-HU"/>
              <a:t>Fehérje-fehérje interakciós hálózatok tervezése és analízise - Iván Gábor</a:t>
            </a:r>
          </a:p>
        </p:txBody>
      </p:sp>
      <p:sp>
        <p:nvSpPr>
          <p:cNvPr id="7" name="Dia számának helye 6"/>
          <p:cNvSpPr>
            <a:spLocks noGrp="1"/>
          </p:cNvSpPr>
          <p:nvPr>
            <p:ph type="sldNum" sz="quarter" idx="12"/>
          </p:nvPr>
        </p:nvSpPr>
        <p:spPr>
          <a:xfrm>
            <a:off x="8459788" y="6243638"/>
            <a:ext cx="487362" cy="457200"/>
          </a:xfrm>
        </p:spPr>
        <p:txBody>
          <a:bodyPr/>
          <a:lstStyle>
            <a:lvl1pPr>
              <a:defRPr/>
            </a:lvl1pPr>
          </a:lstStyle>
          <a:p>
            <a:fld id="{BA062796-0FBE-4AE8-A0B6-508D376AC1FE}" type="slidenum">
              <a:rPr lang="hu-HU"/>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12E7B072-8067-4E7B-A9CC-4F185D363587}" type="slidenum">
              <a:rPr lang="hu-HU"/>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en-US"/>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7670B5A1-90F4-4498-A0F4-E787FF80164A}" type="slidenum">
              <a:rPr lang="hu-HU"/>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Dátum helye 4"/>
          <p:cNvSpPr>
            <a:spLocks noGrp="1"/>
          </p:cNvSpPr>
          <p:nvPr>
            <p:ph type="dt" sz="half" idx="10"/>
          </p:nvPr>
        </p:nvSpPr>
        <p:spPr/>
        <p:txBody>
          <a:bodyPr/>
          <a:lstStyle>
            <a:lvl1pPr>
              <a:defRPr/>
            </a:lvl1pPr>
          </a:lstStyle>
          <a:p>
            <a:endParaRPr lang="hu-HU"/>
          </a:p>
        </p:txBody>
      </p:sp>
      <p:sp>
        <p:nvSpPr>
          <p:cNvPr id="6" name="Élőláb helye 5"/>
          <p:cNvSpPr>
            <a:spLocks noGrp="1"/>
          </p:cNvSpPr>
          <p:nvPr>
            <p:ph type="ftr" sz="quarter" idx="11"/>
          </p:nvPr>
        </p:nvSpPr>
        <p:spPr/>
        <p:txBody>
          <a:bodyPr/>
          <a:lstStyle>
            <a:lvl1pPr>
              <a:defRPr/>
            </a:lvl1pPr>
          </a:lstStyle>
          <a:p>
            <a:endParaRPr lang="hu-HU"/>
          </a:p>
        </p:txBody>
      </p:sp>
      <p:sp>
        <p:nvSpPr>
          <p:cNvPr id="7" name="Dia számának helye 6"/>
          <p:cNvSpPr>
            <a:spLocks noGrp="1"/>
          </p:cNvSpPr>
          <p:nvPr>
            <p:ph type="sldNum" sz="quarter" idx="12"/>
          </p:nvPr>
        </p:nvSpPr>
        <p:spPr/>
        <p:txBody>
          <a:bodyPr/>
          <a:lstStyle>
            <a:lvl1pPr>
              <a:defRPr/>
            </a:lvl1pPr>
          </a:lstStyle>
          <a:p>
            <a:fld id="{1918DD6F-DF21-43A4-BFA6-FA85F9D33E73}" type="slidenum">
              <a:rPr lang="hu-HU"/>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en-US"/>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7" name="Dátum helye 6"/>
          <p:cNvSpPr>
            <a:spLocks noGrp="1"/>
          </p:cNvSpPr>
          <p:nvPr>
            <p:ph type="dt" sz="half" idx="10"/>
          </p:nvPr>
        </p:nvSpPr>
        <p:spPr/>
        <p:txBody>
          <a:bodyPr/>
          <a:lstStyle>
            <a:lvl1pPr>
              <a:defRPr/>
            </a:lvl1pPr>
          </a:lstStyle>
          <a:p>
            <a:endParaRPr lang="hu-HU"/>
          </a:p>
        </p:txBody>
      </p:sp>
      <p:sp>
        <p:nvSpPr>
          <p:cNvPr id="8" name="Élőláb helye 7"/>
          <p:cNvSpPr>
            <a:spLocks noGrp="1"/>
          </p:cNvSpPr>
          <p:nvPr>
            <p:ph type="ftr" sz="quarter" idx="11"/>
          </p:nvPr>
        </p:nvSpPr>
        <p:spPr/>
        <p:txBody>
          <a:bodyPr/>
          <a:lstStyle>
            <a:lvl1pPr>
              <a:defRPr/>
            </a:lvl1pPr>
          </a:lstStyle>
          <a:p>
            <a:endParaRPr lang="hu-HU"/>
          </a:p>
        </p:txBody>
      </p:sp>
      <p:sp>
        <p:nvSpPr>
          <p:cNvPr id="9" name="Dia számának helye 8"/>
          <p:cNvSpPr>
            <a:spLocks noGrp="1"/>
          </p:cNvSpPr>
          <p:nvPr>
            <p:ph type="sldNum" sz="quarter" idx="12"/>
          </p:nvPr>
        </p:nvSpPr>
        <p:spPr/>
        <p:txBody>
          <a:bodyPr/>
          <a:lstStyle>
            <a:lvl1pPr>
              <a:defRPr/>
            </a:lvl1pPr>
          </a:lstStyle>
          <a:p>
            <a:fld id="{3AE518B2-EA63-4FD9-99F4-C157B8F5756B}" type="slidenum">
              <a:rPr lang="hu-HU"/>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Dátum helye 2"/>
          <p:cNvSpPr>
            <a:spLocks noGrp="1"/>
          </p:cNvSpPr>
          <p:nvPr>
            <p:ph type="dt" sz="half" idx="10"/>
          </p:nvPr>
        </p:nvSpPr>
        <p:spPr/>
        <p:txBody>
          <a:bodyPr/>
          <a:lstStyle>
            <a:lvl1pPr>
              <a:defRPr/>
            </a:lvl1pPr>
          </a:lstStyle>
          <a:p>
            <a:endParaRPr lang="hu-HU"/>
          </a:p>
        </p:txBody>
      </p:sp>
      <p:sp>
        <p:nvSpPr>
          <p:cNvPr id="4" name="Élőláb helye 3"/>
          <p:cNvSpPr>
            <a:spLocks noGrp="1"/>
          </p:cNvSpPr>
          <p:nvPr>
            <p:ph type="ftr" sz="quarter" idx="11"/>
          </p:nvPr>
        </p:nvSpPr>
        <p:spPr/>
        <p:txBody>
          <a:bodyPr/>
          <a:lstStyle>
            <a:lvl1pPr>
              <a:defRPr/>
            </a:lvl1pPr>
          </a:lstStyle>
          <a:p>
            <a:endParaRPr lang="hu-HU"/>
          </a:p>
        </p:txBody>
      </p:sp>
      <p:sp>
        <p:nvSpPr>
          <p:cNvPr id="5" name="Dia számának helye 4"/>
          <p:cNvSpPr>
            <a:spLocks noGrp="1"/>
          </p:cNvSpPr>
          <p:nvPr>
            <p:ph type="sldNum" sz="quarter" idx="12"/>
          </p:nvPr>
        </p:nvSpPr>
        <p:spPr/>
        <p:txBody>
          <a:bodyPr/>
          <a:lstStyle>
            <a:lvl1pPr>
              <a:defRPr/>
            </a:lvl1pPr>
          </a:lstStyle>
          <a:p>
            <a:fld id="{5DEE977F-2EF3-4015-B883-6532794C9211}" type="slidenum">
              <a:rPr lang="hu-HU"/>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hu-HU"/>
          </a:p>
        </p:txBody>
      </p:sp>
      <p:sp>
        <p:nvSpPr>
          <p:cNvPr id="3" name="Élőláb helye 2"/>
          <p:cNvSpPr>
            <a:spLocks noGrp="1"/>
          </p:cNvSpPr>
          <p:nvPr>
            <p:ph type="ftr" sz="quarter" idx="11"/>
          </p:nvPr>
        </p:nvSpPr>
        <p:spPr/>
        <p:txBody>
          <a:bodyPr/>
          <a:lstStyle>
            <a:lvl1pPr>
              <a:defRPr/>
            </a:lvl1pPr>
          </a:lstStyle>
          <a:p>
            <a:endParaRPr lang="hu-HU"/>
          </a:p>
        </p:txBody>
      </p:sp>
      <p:sp>
        <p:nvSpPr>
          <p:cNvPr id="4" name="Dia számának helye 3"/>
          <p:cNvSpPr>
            <a:spLocks noGrp="1"/>
          </p:cNvSpPr>
          <p:nvPr>
            <p:ph type="sldNum" sz="quarter" idx="12"/>
          </p:nvPr>
        </p:nvSpPr>
        <p:spPr/>
        <p:txBody>
          <a:bodyPr/>
          <a:lstStyle>
            <a:lvl1pPr>
              <a:defRPr/>
            </a:lvl1pPr>
          </a:lstStyle>
          <a:p>
            <a:fld id="{159D422E-8CAD-4867-B30C-42145B3D80B8}" type="slidenum">
              <a:rPr lang="hu-HU"/>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en-US"/>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p>
        </p:txBody>
      </p:sp>
      <p:sp>
        <p:nvSpPr>
          <p:cNvPr id="6" name="Élőláb helye 5"/>
          <p:cNvSpPr>
            <a:spLocks noGrp="1"/>
          </p:cNvSpPr>
          <p:nvPr>
            <p:ph type="ftr" sz="quarter" idx="11"/>
          </p:nvPr>
        </p:nvSpPr>
        <p:spPr/>
        <p:txBody>
          <a:bodyPr/>
          <a:lstStyle>
            <a:lvl1pPr>
              <a:defRPr/>
            </a:lvl1pPr>
          </a:lstStyle>
          <a:p>
            <a:endParaRPr lang="hu-HU"/>
          </a:p>
        </p:txBody>
      </p:sp>
      <p:sp>
        <p:nvSpPr>
          <p:cNvPr id="7" name="Dia számának helye 6"/>
          <p:cNvSpPr>
            <a:spLocks noGrp="1"/>
          </p:cNvSpPr>
          <p:nvPr>
            <p:ph type="sldNum" sz="quarter" idx="12"/>
          </p:nvPr>
        </p:nvSpPr>
        <p:spPr/>
        <p:txBody>
          <a:bodyPr/>
          <a:lstStyle>
            <a:lvl1pPr>
              <a:defRPr/>
            </a:lvl1pPr>
          </a:lstStyle>
          <a:p>
            <a:fld id="{E6E370A0-90CD-48C8-8441-F511767D5814}" type="slidenum">
              <a:rPr lang="hu-HU"/>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en-US"/>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p>
        </p:txBody>
      </p:sp>
      <p:sp>
        <p:nvSpPr>
          <p:cNvPr id="6" name="Élőláb helye 5"/>
          <p:cNvSpPr>
            <a:spLocks noGrp="1"/>
          </p:cNvSpPr>
          <p:nvPr>
            <p:ph type="ftr" sz="quarter" idx="11"/>
          </p:nvPr>
        </p:nvSpPr>
        <p:spPr/>
        <p:txBody>
          <a:bodyPr/>
          <a:lstStyle>
            <a:lvl1pPr>
              <a:defRPr/>
            </a:lvl1pPr>
          </a:lstStyle>
          <a:p>
            <a:endParaRPr lang="hu-HU"/>
          </a:p>
        </p:txBody>
      </p:sp>
      <p:sp>
        <p:nvSpPr>
          <p:cNvPr id="7" name="Dia számának helye 6"/>
          <p:cNvSpPr>
            <a:spLocks noGrp="1"/>
          </p:cNvSpPr>
          <p:nvPr>
            <p:ph type="sldNum" sz="quarter" idx="12"/>
          </p:nvPr>
        </p:nvSpPr>
        <p:spPr/>
        <p:txBody>
          <a:bodyPr/>
          <a:lstStyle>
            <a:lvl1pPr>
              <a:defRPr/>
            </a:lvl1pPr>
          </a:lstStyle>
          <a:p>
            <a:fld id="{DCB34BAD-C903-41FD-965B-24B0443699CC}" type="slidenum">
              <a:rPr lang="hu-HU"/>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hu-H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hu-H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42BBA3A-C36F-4BF3-816D-51872B6605B1}" type="slidenum">
              <a:rPr lang="hu-HU"/>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404813"/>
            <a:ext cx="7772400" cy="1470025"/>
          </a:xfrm>
        </p:spPr>
        <p:txBody>
          <a:bodyPr/>
          <a:lstStyle/>
          <a:p>
            <a:r>
              <a:rPr lang="hu-HU" sz="3200" dirty="0" err="1" smtClean="0"/>
              <a:t>Graphs</a:t>
            </a:r>
            <a:r>
              <a:rPr lang="hu-HU" sz="3200" dirty="0" smtClean="0"/>
              <a:t> </a:t>
            </a:r>
            <a:r>
              <a:rPr lang="hu-HU" sz="3200" dirty="0" err="1" smtClean="0"/>
              <a:t>in</a:t>
            </a:r>
            <a:r>
              <a:rPr lang="hu-HU" sz="3200" dirty="0" smtClean="0"/>
              <a:t> </a:t>
            </a:r>
            <a:r>
              <a:rPr lang="hu-HU" sz="3200" dirty="0" err="1" smtClean="0"/>
              <a:t>bioinformatics</a:t>
            </a:r>
            <a:endParaRPr lang="en-US" sz="3200" dirty="0"/>
          </a:p>
        </p:txBody>
      </p:sp>
      <p:sp>
        <p:nvSpPr>
          <p:cNvPr id="2051" name="Rectangle 3"/>
          <p:cNvSpPr>
            <a:spLocks noGrp="1" noChangeArrowheads="1"/>
          </p:cNvSpPr>
          <p:nvPr>
            <p:ph type="subTitle" idx="1"/>
          </p:nvPr>
        </p:nvSpPr>
        <p:spPr>
          <a:xfrm>
            <a:off x="1116013" y="2708275"/>
            <a:ext cx="6911975" cy="3025775"/>
          </a:xfrm>
        </p:spPr>
        <p:txBody>
          <a:bodyPr/>
          <a:lstStyle/>
          <a:p>
            <a:pPr>
              <a:lnSpc>
                <a:spcPct val="90000"/>
              </a:lnSpc>
            </a:pPr>
            <a:r>
              <a:rPr lang="en-US" sz="2400" dirty="0" smtClean="0"/>
              <a:t>Vince </a:t>
            </a:r>
            <a:r>
              <a:rPr lang="en-US" sz="2400" dirty="0" err="1" smtClean="0"/>
              <a:t>Grolmusz</a:t>
            </a:r>
            <a:endParaRPr lang="en-US" sz="2400" dirty="0"/>
          </a:p>
          <a:p>
            <a:pPr>
              <a:lnSpc>
                <a:spcPct val="90000"/>
              </a:lnSpc>
            </a:pP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Graphs</a:t>
            </a:r>
            <a:r>
              <a:rPr lang="hu-HU" dirty="0" smtClean="0"/>
              <a:t> </a:t>
            </a:r>
            <a:r>
              <a:rPr lang="hu-HU" dirty="0" err="1" smtClean="0"/>
              <a:t>in</a:t>
            </a:r>
            <a:r>
              <a:rPr lang="hu-HU" dirty="0" smtClean="0"/>
              <a:t> </a:t>
            </a:r>
            <a:r>
              <a:rPr lang="hu-HU" dirty="0" err="1" smtClean="0"/>
              <a:t>biology</a:t>
            </a:r>
            <a:r>
              <a:rPr lang="hu-HU" dirty="0" smtClean="0"/>
              <a:t> </a:t>
            </a:r>
            <a:endParaRPr lang="en-US" dirty="0"/>
          </a:p>
        </p:txBody>
      </p:sp>
      <p:sp>
        <p:nvSpPr>
          <p:cNvPr id="3" name="Tartalom helye 2"/>
          <p:cNvSpPr>
            <a:spLocks noGrp="1"/>
          </p:cNvSpPr>
          <p:nvPr>
            <p:ph idx="1"/>
          </p:nvPr>
        </p:nvSpPr>
        <p:spPr/>
        <p:txBody>
          <a:bodyPr/>
          <a:lstStyle/>
          <a:p>
            <a:r>
              <a:rPr lang="hu-HU" dirty="0" err="1" smtClean="0"/>
              <a:t>We</a:t>
            </a:r>
            <a:r>
              <a:rPr lang="hu-HU" dirty="0" smtClean="0"/>
              <a:t> </a:t>
            </a:r>
            <a:r>
              <a:rPr lang="hu-HU" dirty="0" err="1" smtClean="0"/>
              <a:t>have</a:t>
            </a:r>
            <a:r>
              <a:rPr lang="hu-HU" dirty="0" smtClean="0"/>
              <a:t> </a:t>
            </a:r>
            <a:r>
              <a:rPr lang="hu-HU" dirty="0" err="1" smtClean="0"/>
              <a:t>seen</a:t>
            </a:r>
            <a:r>
              <a:rPr lang="hu-HU" dirty="0" smtClean="0"/>
              <a:t>: </a:t>
            </a:r>
            <a:r>
              <a:rPr lang="hu-HU" dirty="0" err="1" smtClean="0"/>
              <a:t>phylogenetic</a:t>
            </a:r>
            <a:r>
              <a:rPr lang="hu-HU" dirty="0" smtClean="0"/>
              <a:t> </a:t>
            </a:r>
            <a:r>
              <a:rPr lang="hu-HU" dirty="0" err="1" smtClean="0"/>
              <a:t>trees</a:t>
            </a:r>
            <a:endParaRPr lang="hu-HU" dirty="0" smtClean="0"/>
          </a:p>
          <a:p>
            <a:endParaRPr lang="hu-HU" dirty="0" smtClean="0"/>
          </a:p>
          <a:p>
            <a:r>
              <a:rPr lang="hu-HU" dirty="0" err="1" smtClean="0"/>
              <a:t>Now</a:t>
            </a:r>
            <a:r>
              <a:rPr lang="hu-HU" dirty="0" smtClean="0"/>
              <a:t>: </a:t>
            </a:r>
            <a:r>
              <a:rPr lang="hu-HU" dirty="0" err="1" smtClean="0"/>
              <a:t>Graphs</a:t>
            </a:r>
            <a:r>
              <a:rPr lang="hu-HU" dirty="0" smtClean="0"/>
              <a:t> </a:t>
            </a:r>
            <a:r>
              <a:rPr lang="hu-HU" dirty="0" err="1" smtClean="0"/>
              <a:t>on</a:t>
            </a:r>
            <a:r>
              <a:rPr lang="hu-HU" dirty="0" smtClean="0"/>
              <a:t> </a:t>
            </a:r>
            <a:r>
              <a:rPr lang="hu-HU" dirty="0" err="1" smtClean="0"/>
              <a:t>proteins</a:t>
            </a:r>
            <a:endParaRPr lang="hu-HU" dirty="0" smtClean="0"/>
          </a:p>
          <a:p>
            <a:endParaRPr lang="hu-HU" dirty="0" smtClean="0"/>
          </a:p>
          <a:p>
            <a:r>
              <a:rPr lang="hu-HU" dirty="0" err="1" smtClean="0"/>
              <a:t>Physical</a:t>
            </a:r>
            <a:r>
              <a:rPr lang="hu-HU" dirty="0" smtClean="0"/>
              <a:t> </a:t>
            </a:r>
            <a:r>
              <a:rPr lang="hu-HU" dirty="0" err="1" smtClean="0"/>
              <a:t>interaction</a:t>
            </a:r>
            <a:r>
              <a:rPr lang="hu-HU" dirty="0" smtClean="0"/>
              <a:t> </a:t>
            </a:r>
            <a:r>
              <a:rPr lang="hu-HU" dirty="0" err="1" smtClean="0"/>
              <a:t>graphs</a:t>
            </a:r>
            <a:endParaRPr lang="hu-HU" dirty="0" smtClean="0"/>
          </a:p>
          <a:p>
            <a:r>
              <a:rPr lang="hu-HU" dirty="0" err="1" smtClean="0"/>
              <a:t>or</a:t>
            </a:r>
            <a:r>
              <a:rPr lang="hu-HU" dirty="0" smtClean="0"/>
              <a:t> </a:t>
            </a:r>
            <a:r>
              <a:rPr lang="hu-HU" dirty="0" err="1" smtClean="0"/>
              <a:t>metabolic</a:t>
            </a:r>
            <a:r>
              <a:rPr lang="hu-HU" dirty="0" smtClean="0"/>
              <a:t> </a:t>
            </a:r>
            <a:r>
              <a:rPr lang="hu-HU" dirty="0" err="1" smtClean="0"/>
              <a:t>graphs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971550" y="188913"/>
            <a:ext cx="7793038" cy="1008062"/>
          </a:xfrm>
        </p:spPr>
        <p:txBody>
          <a:bodyPr/>
          <a:lstStyle/>
          <a:p>
            <a:r>
              <a:rPr lang="hu-HU" sz="3200" i="1" dirty="0" err="1"/>
              <a:t>Boehringer</a:t>
            </a:r>
            <a:r>
              <a:rPr lang="hu-HU" sz="3200" dirty="0"/>
              <a:t>  „</a:t>
            </a:r>
            <a:r>
              <a:rPr lang="hu-HU" sz="3200" dirty="0" err="1"/>
              <a:t>Metabolic</a:t>
            </a:r>
            <a:r>
              <a:rPr lang="hu-HU" sz="3200" dirty="0"/>
              <a:t> </a:t>
            </a:r>
            <a:r>
              <a:rPr lang="hu-HU" sz="3200" dirty="0" err="1"/>
              <a:t>pathways</a:t>
            </a:r>
            <a:r>
              <a:rPr lang="hu-HU" sz="3200" dirty="0"/>
              <a:t>” </a:t>
            </a:r>
            <a:r>
              <a:rPr lang="hu-HU" sz="3200" dirty="0" err="1" smtClean="0"/>
              <a:t>poster</a:t>
            </a:r>
            <a:r>
              <a:rPr lang="hu-HU" sz="3200" dirty="0"/>
              <a:t/>
            </a:r>
            <a:br>
              <a:rPr lang="hu-HU" sz="3200" dirty="0"/>
            </a:br>
            <a:endParaRPr lang="hu-HU" sz="3200" dirty="0"/>
          </a:p>
        </p:txBody>
      </p:sp>
      <p:pic>
        <p:nvPicPr>
          <p:cNvPr id="117763" name="Picture 3"/>
          <p:cNvPicPr>
            <a:picLocks noGrp="1" noChangeAspect="1" noChangeArrowheads="1"/>
          </p:cNvPicPr>
          <p:nvPr>
            <p:ph type="body" idx="1"/>
          </p:nvPr>
        </p:nvPicPr>
        <p:blipFill>
          <a:blip r:embed="rId2"/>
          <a:srcRect/>
          <a:stretch>
            <a:fillRect/>
          </a:stretch>
        </p:blipFill>
        <p:spPr>
          <a:xfrm>
            <a:off x="0" y="765175"/>
            <a:ext cx="9144000" cy="5329238"/>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Target</a:t>
            </a:r>
            <a:r>
              <a:rPr lang="hu-HU" dirty="0" smtClean="0"/>
              <a:t> </a:t>
            </a:r>
            <a:r>
              <a:rPr lang="hu-HU" dirty="0" err="1" smtClean="0"/>
              <a:t>proteins</a:t>
            </a:r>
            <a:endParaRPr lang="en-US" dirty="0"/>
          </a:p>
        </p:txBody>
      </p:sp>
      <p:sp>
        <p:nvSpPr>
          <p:cNvPr id="3" name="Tartalom helye 2"/>
          <p:cNvSpPr>
            <a:spLocks noGrp="1"/>
          </p:cNvSpPr>
          <p:nvPr>
            <p:ph idx="1"/>
          </p:nvPr>
        </p:nvSpPr>
        <p:spPr/>
        <p:txBody>
          <a:bodyPr/>
          <a:lstStyle/>
          <a:p>
            <a:r>
              <a:rPr lang="hu-HU" dirty="0" err="1" smtClean="0"/>
              <a:t>Proteins</a:t>
            </a:r>
            <a:r>
              <a:rPr lang="hu-HU" dirty="0" smtClean="0"/>
              <a:t> </a:t>
            </a:r>
            <a:r>
              <a:rPr lang="hu-HU" dirty="0" err="1" smtClean="0"/>
              <a:t>are</a:t>
            </a:r>
            <a:r>
              <a:rPr lang="hu-HU" dirty="0" smtClean="0"/>
              <a:t> main </a:t>
            </a:r>
            <a:r>
              <a:rPr lang="hu-HU" dirty="0" err="1" smtClean="0"/>
              <a:t>players</a:t>
            </a:r>
            <a:r>
              <a:rPr lang="hu-HU" dirty="0" smtClean="0"/>
              <a:t> </a:t>
            </a:r>
            <a:r>
              <a:rPr lang="hu-HU" dirty="0" err="1" smtClean="0"/>
              <a:t>in</a:t>
            </a:r>
            <a:r>
              <a:rPr lang="hu-HU" dirty="0" smtClean="0"/>
              <a:t> </a:t>
            </a:r>
            <a:r>
              <a:rPr lang="hu-HU" dirty="0" err="1" smtClean="0"/>
              <a:t>the</a:t>
            </a:r>
            <a:r>
              <a:rPr lang="hu-HU" dirty="0" smtClean="0"/>
              <a:t> life of </a:t>
            </a:r>
            <a:r>
              <a:rPr lang="hu-HU" dirty="0" err="1" smtClean="0"/>
              <a:t>the</a:t>
            </a:r>
            <a:r>
              <a:rPr lang="hu-HU" dirty="0" smtClean="0"/>
              <a:t> </a:t>
            </a:r>
            <a:r>
              <a:rPr lang="hu-HU" dirty="0" err="1" smtClean="0"/>
              <a:t>cell</a:t>
            </a:r>
            <a:r>
              <a:rPr lang="hu-HU" dirty="0" smtClean="0"/>
              <a:t>;</a:t>
            </a:r>
          </a:p>
          <a:p>
            <a:r>
              <a:rPr lang="hu-HU" dirty="0" smtClean="0"/>
              <a:t>Almost </a:t>
            </a:r>
            <a:r>
              <a:rPr lang="hu-HU" dirty="0" err="1" smtClean="0"/>
              <a:t>all</a:t>
            </a:r>
            <a:r>
              <a:rPr lang="hu-HU" dirty="0" smtClean="0"/>
              <a:t> of </a:t>
            </a:r>
            <a:r>
              <a:rPr lang="hu-HU" dirty="0" err="1" smtClean="0"/>
              <a:t>our</a:t>
            </a:r>
            <a:r>
              <a:rPr lang="hu-HU" dirty="0" smtClean="0"/>
              <a:t> </a:t>
            </a:r>
            <a:r>
              <a:rPr lang="hu-HU" dirty="0" err="1" smtClean="0"/>
              <a:t>pharmaceutical</a:t>
            </a:r>
            <a:r>
              <a:rPr lang="hu-HU" dirty="0" smtClean="0"/>
              <a:t> </a:t>
            </a:r>
            <a:r>
              <a:rPr lang="hu-HU" dirty="0" err="1" smtClean="0"/>
              <a:t>drugs</a:t>
            </a:r>
            <a:r>
              <a:rPr lang="hu-HU" dirty="0" smtClean="0"/>
              <a:t> </a:t>
            </a:r>
            <a:r>
              <a:rPr lang="hu-HU" dirty="0" err="1" smtClean="0"/>
              <a:t>work</a:t>
            </a:r>
            <a:r>
              <a:rPr lang="hu-HU" dirty="0" smtClean="0"/>
              <a:t> </a:t>
            </a:r>
            <a:r>
              <a:rPr lang="hu-HU" dirty="0" err="1" smtClean="0"/>
              <a:t>on</a:t>
            </a:r>
            <a:r>
              <a:rPr lang="hu-HU" dirty="0" smtClean="0"/>
              <a:t> </a:t>
            </a:r>
            <a:r>
              <a:rPr lang="hu-HU" dirty="0" err="1" smtClean="0"/>
              <a:t>proteins</a:t>
            </a:r>
            <a:r>
              <a:rPr lang="hu-HU" dirty="0" smtClean="0"/>
              <a:t>, </a:t>
            </a:r>
            <a:r>
              <a:rPr lang="hu-HU" dirty="0" err="1" smtClean="0"/>
              <a:t>or</a:t>
            </a:r>
            <a:r>
              <a:rPr lang="hu-HU" dirty="0" smtClean="0"/>
              <a:t> </a:t>
            </a:r>
            <a:r>
              <a:rPr lang="hu-HU" dirty="0" err="1" smtClean="0"/>
              <a:t>have</a:t>
            </a:r>
            <a:r>
              <a:rPr lang="hu-HU" dirty="0" smtClean="0"/>
              <a:t> </a:t>
            </a:r>
            <a:r>
              <a:rPr lang="hu-HU" dirty="0" err="1" smtClean="0"/>
              <a:t>effects</a:t>
            </a:r>
            <a:r>
              <a:rPr lang="hu-HU" dirty="0" smtClean="0"/>
              <a:t> </a:t>
            </a:r>
            <a:r>
              <a:rPr lang="hu-HU" dirty="0" err="1" smtClean="0"/>
              <a:t>on</a:t>
            </a:r>
            <a:r>
              <a:rPr lang="hu-HU" dirty="0" smtClean="0"/>
              <a:t> </a:t>
            </a:r>
            <a:r>
              <a:rPr lang="hu-HU" dirty="0" err="1" smtClean="0"/>
              <a:t>proteins</a:t>
            </a:r>
            <a:r>
              <a:rPr lang="hu-HU" dirty="0" smtClean="0"/>
              <a:t>, </a:t>
            </a:r>
          </a:p>
          <a:p>
            <a:r>
              <a:rPr lang="hu-HU" dirty="0" err="1" smtClean="0"/>
              <a:t>E.g</a:t>
            </a:r>
            <a:r>
              <a:rPr lang="hu-HU" dirty="0" smtClean="0"/>
              <a:t>., penicillin, a </a:t>
            </a:r>
            <a:r>
              <a:rPr lang="hu-HU" dirty="0" err="1" smtClean="0"/>
              <a:t>potent</a:t>
            </a:r>
            <a:r>
              <a:rPr lang="hu-HU" dirty="0" smtClean="0"/>
              <a:t> </a:t>
            </a:r>
            <a:r>
              <a:rPr lang="hu-HU" dirty="0" err="1" smtClean="0"/>
              <a:t>antibiotics</a:t>
            </a:r>
            <a:r>
              <a:rPr lang="hu-HU" dirty="0" smtClean="0"/>
              <a:t>, </a:t>
            </a:r>
            <a:r>
              <a:rPr lang="hu-HU" dirty="0" err="1" smtClean="0"/>
              <a:t>inhibits</a:t>
            </a:r>
            <a:r>
              <a:rPr lang="hu-HU" dirty="0" smtClean="0"/>
              <a:t> </a:t>
            </a:r>
            <a:r>
              <a:rPr lang="hu-HU" dirty="0" err="1" smtClean="0"/>
              <a:t>the</a:t>
            </a:r>
            <a:r>
              <a:rPr lang="hu-HU" dirty="0" smtClean="0"/>
              <a:t> </a:t>
            </a:r>
            <a:r>
              <a:rPr lang="hu-HU" dirty="0" err="1" smtClean="0"/>
              <a:t>action</a:t>
            </a:r>
            <a:r>
              <a:rPr lang="hu-HU" dirty="0" smtClean="0"/>
              <a:t> of an </a:t>
            </a:r>
            <a:r>
              <a:rPr lang="hu-HU" dirty="0" err="1" smtClean="0"/>
              <a:t>enzyme</a:t>
            </a:r>
            <a:r>
              <a:rPr lang="hu-HU" dirty="0" smtClean="0"/>
              <a:t> </a:t>
            </a:r>
            <a:r>
              <a:rPr lang="hu-HU" dirty="0" err="1" smtClean="0"/>
              <a:t>that</a:t>
            </a:r>
            <a:r>
              <a:rPr lang="hu-HU" dirty="0" smtClean="0"/>
              <a:t> </a:t>
            </a:r>
            <a:r>
              <a:rPr lang="hu-HU" dirty="0" err="1" smtClean="0"/>
              <a:t>builds</a:t>
            </a:r>
            <a:r>
              <a:rPr lang="hu-HU" dirty="0" smtClean="0"/>
              <a:t> </a:t>
            </a:r>
            <a:r>
              <a:rPr lang="hu-HU" dirty="0" err="1" smtClean="0"/>
              <a:t>cell</a:t>
            </a:r>
            <a:r>
              <a:rPr lang="hu-HU" dirty="0" smtClean="0"/>
              <a:t> </a:t>
            </a:r>
            <a:r>
              <a:rPr lang="hu-HU" dirty="0" err="1" smtClean="0"/>
              <a:t>walls</a:t>
            </a:r>
            <a:r>
              <a:rPr lang="hu-HU" dirty="0" smtClean="0"/>
              <a:t> of </a:t>
            </a:r>
            <a:r>
              <a:rPr lang="hu-HU" dirty="0" err="1" smtClean="0"/>
              <a:t>bacteria</a:t>
            </a:r>
            <a:endParaRPr lang="hu-HU"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Humans</a:t>
            </a:r>
            <a:r>
              <a:rPr lang="hu-HU" dirty="0" smtClean="0"/>
              <a:t> </a:t>
            </a:r>
            <a:r>
              <a:rPr lang="hu-HU" dirty="0" err="1" smtClean="0"/>
              <a:t>have</a:t>
            </a:r>
            <a:endParaRPr lang="en-US" dirty="0"/>
          </a:p>
        </p:txBody>
      </p:sp>
      <p:sp>
        <p:nvSpPr>
          <p:cNvPr id="3" name="Tartalom helye 2"/>
          <p:cNvSpPr>
            <a:spLocks noGrp="1"/>
          </p:cNvSpPr>
          <p:nvPr>
            <p:ph idx="1"/>
          </p:nvPr>
        </p:nvSpPr>
        <p:spPr/>
        <p:txBody>
          <a:bodyPr/>
          <a:lstStyle/>
          <a:p>
            <a:r>
              <a:rPr lang="hu-HU" dirty="0" err="1" smtClean="0"/>
              <a:t>around</a:t>
            </a:r>
            <a:r>
              <a:rPr lang="hu-HU" dirty="0" smtClean="0"/>
              <a:t> 100 000 </a:t>
            </a:r>
            <a:r>
              <a:rPr lang="hu-HU" dirty="0" err="1" smtClean="0"/>
              <a:t>proteins</a:t>
            </a:r>
            <a:r>
              <a:rPr lang="hu-HU" dirty="0" smtClean="0"/>
              <a:t>;</a:t>
            </a:r>
          </a:p>
          <a:p>
            <a:r>
              <a:rPr lang="hu-HU" dirty="0" err="1" smtClean="0"/>
              <a:t>bacteria</a:t>
            </a:r>
            <a:r>
              <a:rPr lang="hu-HU" dirty="0" smtClean="0"/>
              <a:t> </a:t>
            </a:r>
            <a:r>
              <a:rPr lang="hu-HU" dirty="0" err="1" smtClean="0"/>
              <a:t>inside</a:t>
            </a:r>
            <a:r>
              <a:rPr lang="hu-HU" dirty="0" smtClean="0"/>
              <a:t> </a:t>
            </a:r>
            <a:r>
              <a:rPr lang="hu-HU" dirty="0" err="1" smtClean="0"/>
              <a:t>us</a:t>
            </a:r>
            <a:r>
              <a:rPr lang="hu-HU" dirty="0" smtClean="0"/>
              <a:t> </a:t>
            </a:r>
            <a:r>
              <a:rPr lang="hu-HU" dirty="0" err="1" smtClean="0"/>
              <a:t>tens</a:t>
            </a:r>
            <a:r>
              <a:rPr lang="hu-HU" dirty="0" smtClean="0"/>
              <a:t> of </a:t>
            </a:r>
            <a:r>
              <a:rPr lang="hu-HU" dirty="0" err="1" smtClean="0"/>
              <a:t>millions</a:t>
            </a:r>
            <a:r>
              <a:rPr lang="hu-HU" dirty="0" smtClean="0"/>
              <a:t> </a:t>
            </a:r>
            <a:r>
              <a:rPr lang="hu-HU" dirty="0" err="1" smtClean="0"/>
              <a:t>of</a:t>
            </a:r>
            <a:r>
              <a:rPr lang="hu-HU" dirty="0" smtClean="0"/>
              <a:t> </a:t>
            </a:r>
            <a:r>
              <a:rPr lang="hu-HU" dirty="0" err="1" smtClean="0"/>
              <a:t>proteins</a:t>
            </a:r>
            <a:r>
              <a:rPr lang="hu-HU" dirty="0" smtClean="0"/>
              <a:t>;</a:t>
            </a:r>
          </a:p>
          <a:p>
            <a:endParaRPr lang="hu-HU" dirty="0"/>
          </a:p>
          <a:p>
            <a:r>
              <a:rPr lang="hu-HU" dirty="0" err="1" smtClean="0"/>
              <a:t>How</a:t>
            </a:r>
            <a:r>
              <a:rPr lang="hu-HU" dirty="0" smtClean="0"/>
              <a:t> </a:t>
            </a:r>
            <a:r>
              <a:rPr lang="hu-HU" dirty="0" err="1" smtClean="0"/>
              <a:t>many</a:t>
            </a:r>
            <a:r>
              <a:rPr lang="hu-HU" dirty="0" smtClean="0"/>
              <a:t> of </a:t>
            </a:r>
            <a:r>
              <a:rPr lang="hu-HU" dirty="0" err="1" smtClean="0"/>
              <a:t>these</a:t>
            </a:r>
            <a:r>
              <a:rPr lang="hu-HU" dirty="0" smtClean="0"/>
              <a:t> </a:t>
            </a:r>
            <a:r>
              <a:rPr lang="hu-HU" dirty="0" err="1" smtClean="0"/>
              <a:t>are</a:t>
            </a:r>
            <a:r>
              <a:rPr lang="hu-HU" dirty="0" smtClean="0"/>
              <a:t> </a:t>
            </a:r>
            <a:r>
              <a:rPr lang="hu-HU" dirty="0" err="1" smtClean="0"/>
              <a:t>targeted</a:t>
            </a:r>
            <a:r>
              <a:rPr lang="hu-HU" dirty="0" smtClean="0"/>
              <a:t> </a:t>
            </a:r>
            <a:r>
              <a:rPr lang="hu-HU" dirty="0" err="1" smtClean="0"/>
              <a:t>today</a:t>
            </a:r>
            <a:r>
              <a:rPr lang="hu-HU" dirty="0" smtClean="0"/>
              <a:t>?</a:t>
            </a:r>
          </a:p>
          <a:p>
            <a:endParaRPr lang="hu-HU" dirty="0"/>
          </a:p>
          <a:p>
            <a:r>
              <a:rPr lang="hu-HU" dirty="0" err="1" smtClean="0"/>
              <a:t>We</a:t>
            </a:r>
            <a:r>
              <a:rPr lang="hu-HU" dirty="0" smtClean="0"/>
              <a:t> </a:t>
            </a:r>
            <a:r>
              <a:rPr lang="hu-HU" dirty="0" err="1" smtClean="0"/>
              <a:t>have</a:t>
            </a:r>
            <a:r>
              <a:rPr lang="hu-HU" dirty="0" smtClean="0"/>
              <a:t> </a:t>
            </a:r>
            <a:r>
              <a:rPr lang="hu-HU" dirty="0" err="1" smtClean="0"/>
              <a:t>about</a:t>
            </a:r>
            <a:r>
              <a:rPr lang="hu-HU" dirty="0" smtClean="0"/>
              <a:t> 1200 FDA </a:t>
            </a:r>
            <a:r>
              <a:rPr lang="hu-HU" dirty="0" err="1" smtClean="0"/>
              <a:t>approved</a:t>
            </a:r>
            <a:r>
              <a:rPr lang="hu-HU" dirty="0" smtClean="0"/>
              <a:t> </a:t>
            </a:r>
            <a:r>
              <a:rPr lang="hu-HU" dirty="0" err="1" smtClean="0"/>
              <a:t>drugs</a:t>
            </a:r>
            <a:r>
              <a:rPr lang="hu-HU" dirty="0" smtClean="0"/>
              <a:t>,</a:t>
            </a:r>
          </a:p>
          <a:p>
            <a:pPr>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4000"/>
              <a:t>The number of pharmaceutical target proteins</a:t>
            </a:r>
          </a:p>
        </p:txBody>
      </p:sp>
      <p:sp>
        <p:nvSpPr>
          <p:cNvPr id="5123" name="Text Box 3"/>
          <p:cNvSpPr txBox="1">
            <a:spLocks noChangeArrowheads="1"/>
          </p:cNvSpPr>
          <p:nvPr/>
        </p:nvSpPr>
        <p:spPr bwMode="auto">
          <a:xfrm>
            <a:off x="428596" y="6143644"/>
            <a:ext cx="7848600" cy="182563"/>
          </a:xfrm>
          <a:prstGeom prst="rect">
            <a:avLst/>
          </a:prstGeom>
          <a:noFill/>
          <a:ln w="9525">
            <a:noFill/>
            <a:miter lim="800000"/>
            <a:headEnd/>
            <a:tailEnd/>
          </a:ln>
        </p:spPr>
        <p:txBody>
          <a:bodyPr lIns="0" tIns="0" rIns="0" bIns="0">
            <a:spAutoFit/>
          </a:bodyPr>
          <a:lstStyle/>
          <a:p>
            <a:pPr algn="ctr" defTabSz="828675">
              <a:tabLst>
                <a:tab pos="657225" algn="l"/>
                <a:tab pos="1312863" algn="l"/>
                <a:tab pos="1970088" algn="l"/>
                <a:tab pos="2627313" algn="l"/>
                <a:tab pos="3282950" algn="l"/>
                <a:tab pos="3940175" algn="l"/>
                <a:tab pos="4595813" algn="l"/>
                <a:tab pos="5253038" algn="l"/>
                <a:tab pos="5910263" algn="l"/>
              </a:tabLst>
            </a:pPr>
            <a:r>
              <a:rPr lang="en-GB" sz="1200" dirty="0" err="1"/>
              <a:t>Overington</a:t>
            </a:r>
            <a:r>
              <a:rPr lang="en-GB" sz="1200" dirty="0"/>
              <a:t> </a:t>
            </a:r>
            <a:r>
              <a:rPr lang="en-GB" sz="1200" i="1" dirty="0"/>
              <a:t>et al.</a:t>
            </a:r>
            <a:r>
              <a:rPr lang="en-GB" sz="1200" dirty="0"/>
              <a:t> </a:t>
            </a:r>
            <a:r>
              <a:rPr lang="en-GB" sz="1200" i="1" dirty="0"/>
              <a:t>Nature Reviews Drug Discovery</a:t>
            </a:r>
            <a:r>
              <a:rPr lang="en-GB" sz="1200" dirty="0"/>
              <a:t> </a:t>
            </a:r>
            <a:r>
              <a:rPr lang="en-GB" sz="1200" b="1" dirty="0"/>
              <a:t>5</a:t>
            </a:r>
            <a:r>
              <a:rPr lang="en-GB" sz="1200" dirty="0"/>
              <a:t>, 993–996 (December 2006) | doi:10.1038/nrd2199</a:t>
            </a:r>
          </a:p>
        </p:txBody>
      </p:sp>
      <p:pic>
        <p:nvPicPr>
          <p:cNvPr id="5124" name="Picture 4" descr="nrd2199-t1"/>
          <p:cNvPicPr>
            <a:picLocks noChangeAspect="1" noChangeArrowheads="1"/>
          </p:cNvPicPr>
          <p:nvPr/>
        </p:nvPicPr>
        <p:blipFill>
          <a:blip r:embed="rId2"/>
          <a:srcRect/>
          <a:stretch>
            <a:fillRect/>
          </a:stretch>
        </p:blipFill>
        <p:spPr bwMode="auto">
          <a:xfrm>
            <a:off x="0" y="1500174"/>
            <a:ext cx="9154184" cy="371477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4000"/>
              <a:t>Very few proteins are targeted</a:t>
            </a:r>
          </a:p>
        </p:txBody>
      </p:sp>
      <p:sp>
        <p:nvSpPr>
          <p:cNvPr id="6147" name="Rectangle 3"/>
          <p:cNvSpPr>
            <a:spLocks noGrp="1" noChangeArrowheads="1"/>
          </p:cNvSpPr>
          <p:nvPr>
            <p:ph type="body" idx="1"/>
          </p:nvPr>
        </p:nvSpPr>
        <p:spPr>
          <a:xfrm>
            <a:off x="428596" y="1643050"/>
            <a:ext cx="8229600" cy="3700463"/>
          </a:xfrm>
        </p:spPr>
        <p:txBody>
          <a:bodyPr/>
          <a:lstStyle/>
          <a:p>
            <a:pPr>
              <a:buFontTx/>
              <a:buNone/>
            </a:pPr>
            <a:r>
              <a:rPr lang="en-US" sz="2800" dirty="0"/>
              <a:t>Needed: novel protein </a:t>
            </a:r>
            <a:r>
              <a:rPr lang="en-US" sz="2800" dirty="0" smtClean="0"/>
              <a:t>targets</a:t>
            </a:r>
            <a:r>
              <a:rPr lang="hu-HU" sz="2800" dirty="0" smtClean="0"/>
              <a:t> </a:t>
            </a:r>
            <a:r>
              <a:rPr lang="hu-HU" sz="2800" dirty="0" err="1" smtClean="0"/>
              <a:t>in</a:t>
            </a:r>
            <a:r>
              <a:rPr lang="hu-HU" sz="2800" dirty="0" smtClean="0"/>
              <a:t> </a:t>
            </a:r>
            <a:r>
              <a:rPr lang="hu-HU" sz="2800" dirty="0" err="1" smtClean="0"/>
              <a:t>diseases</a:t>
            </a:r>
            <a:r>
              <a:rPr lang="hu-HU" sz="2800" dirty="0" smtClean="0"/>
              <a:t>; </a:t>
            </a:r>
            <a:r>
              <a:rPr lang="hu-HU" sz="2800" dirty="0" err="1" smtClean="0"/>
              <a:t>today</a:t>
            </a:r>
            <a:r>
              <a:rPr lang="hu-HU" sz="2800" dirty="0" smtClean="0"/>
              <a:t> </a:t>
            </a:r>
            <a:r>
              <a:rPr lang="hu-HU" sz="2800" dirty="0" err="1" smtClean="0"/>
              <a:t>we</a:t>
            </a:r>
            <a:r>
              <a:rPr lang="hu-HU" sz="2800" dirty="0" smtClean="0"/>
              <a:t> </a:t>
            </a:r>
            <a:r>
              <a:rPr lang="hu-HU" sz="2800" dirty="0" err="1" smtClean="0"/>
              <a:t>will</a:t>
            </a:r>
            <a:r>
              <a:rPr lang="hu-HU" sz="2800" dirty="0" smtClean="0"/>
              <a:t> </a:t>
            </a:r>
            <a:r>
              <a:rPr lang="hu-HU" sz="2800" dirty="0" err="1" smtClean="0"/>
              <a:t>focus</a:t>
            </a:r>
            <a:r>
              <a:rPr lang="hu-HU" sz="2800" dirty="0" smtClean="0"/>
              <a:t> </a:t>
            </a:r>
            <a:r>
              <a:rPr lang="hu-HU" sz="2800" dirty="0" err="1" smtClean="0"/>
              <a:t>on</a:t>
            </a:r>
            <a:r>
              <a:rPr lang="hu-HU" sz="2800" dirty="0" smtClean="0"/>
              <a:t> </a:t>
            </a:r>
            <a:r>
              <a:rPr lang="hu-HU" sz="2800" dirty="0" err="1" smtClean="0"/>
              <a:t>Alzheimer’s</a:t>
            </a:r>
            <a:r>
              <a:rPr lang="hu-HU" sz="2800" dirty="0" smtClean="0"/>
              <a:t> </a:t>
            </a:r>
            <a:r>
              <a:rPr lang="hu-HU" sz="2800" dirty="0" err="1" smtClean="0"/>
              <a:t>disease</a:t>
            </a:r>
            <a:r>
              <a:rPr lang="hu-HU" sz="2800" dirty="0" smtClean="0"/>
              <a:t>.</a:t>
            </a:r>
            <a:endParaRPr lang="en-US" sz="2800" dirty="0"/>
          </a:p>
          <a:p>
            <a:pPr>
              <a:buFontTx/>
              <a:buNone/>
            </a:pPr>
            <a:endParaRPr lang="en-US" sz="2800" dirty="0"/>
          </a:p>
          <a:p>
            <a:pPr>
              <a:buFontTx/>
              <a:buNone/>
            </a:pPr>
            <a:r>
              <a:rPr lang="en-US" sz="2800" dirty="0"/>
              <a:t>How to choose new targets:</a:t>
            </a:r>
          </a:p>
          <a:p>
            <a:pPr>
              <a:buFontTx/>
              <a:buNone/>
            </a:pPr>
            <a:r>
              <a:rPr lang="en-US" sz="2800" dirty="0"/>
              <a:t>- </a:t>
            </a:r>
            <a:r>
              <a:rPr lang="en-US" sz="2000" dirty="0"/>
              <a:t>Similarity to old targets</a:t>
            </a:r>
            <a:r>
              <a:rPr lang="hu-HU" sz="2000" dirty="0"/>
              <a:t> (</a:t>
            </a:r>
            <a:r>
              <a:rPr lang="hu-HU" sz="2000" dirty="0" err="1"/>
              <a:t>this</a:t>
            </a:r>
            <a:r>
              <a:rPr lang="hu-HU" sz="2000" dirty="0"/>
              <a:t> is </a:t>
            </a:r>
            <a:r>
              <a:rPr lang="hu-HU" sz="2000" dirty="0" err="1"/>
              <a:t>the</a:t>
            </a:r>
            <a:r>
              <a:rPr lang="hu-HU" sz="2000" dirty="0"/>
              <a:t> old </a:t>
            </a:r>
            <a:r>
              <a:rPr lang="hu-HU" sz="2000" dirty="0" err="1" smtClean="0"/>
              <a:t>method</a:t>
            </a:r>
            <a:r>
              <a:rPr lang="hu-HU" sz="2000" dirty="0" smtClean="0"/>
              <a:t>)</a:t>
            </a:r>
            <a:r>
              <a:rPr lang="en-US" sz="2000" dirty="0" smtClean="0"/>
              <a:t>;</a:t>
            </a:r>
            <a:endParaRPr lang="en-US" sz="2000" dirty="0"/>
          </a:p>
          <a:p>
            <a:pPr>
              <a:buFontTx/>
              <a:buNone/>
            </a:pPr>
            <a:r>
              <a:rPr lang="en-US" sz="2000" dirty="0"/>
              <a:t>-  Expert opinion</a:t>
            </a:r>
          </a:p>
          <a:p>
            <a:pPr>
              <a:buFontTx/>
              <a:buNone/>
            </a:pPr>
            <a:r>
              <a:rPr lang="en-US" sz="2000" dirty="0"/>
              <a:t>-  Objective method</a:t>
            </a:r>
          </a:p>
          <a:p>
            <a:pPr>
              <a:buFontTx/>
              <a:buNone/>
            </a:pPr>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4000"/>
              <a:t>Protein-protein interaction network analysis</a:t>
            </a:r>
          </a:p>
        </p:txBody>
      </p:sp>
      <p:sp>
        <p:nvSpPr>
          <p:cNvPr id="7171" name="Rectangle 3"/>
          <p:cNvSpPr>
            <a:spLocks noGrp="1" noChangeArrowheads="1"/>
          </p:cNvSpPr>
          <p:nvPr>
            <p:ph type="body" idx="1"/>
          </p:nvPr>
        </p:nvSpPr>
        <p:spPr/>
        <p:txBody>
          <a:bodyPr/>
          <a:lstStyle/>
          <a:p>
            <a:r>
              <a:rPr lang="en-US"/>
              <a:t>The goal: finding </a:t>
            </a:r>
            <a:r>
              <a:rPr lang="en-US" b="1"/>
              <a:t>important</a:t>
            </a:r>
            <a:r>
              <a:rPr lang="en-US"/>
              <a:t> proteins, based on the relation to other proteins in the network.</a:t>
            </a:r>
          </a:p>
          <a:p>
            <a:r>
              <a:rPr lang="en-US"/>
              <a:t>What types of networks can be considered?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3103563" y="5661025"/>
            <a:ext cx="6040437" cy="822325"/>
          </a:xfrm>
          <a:prstGeom prst="rect">
            <a:avLst/>
          </a:prstGeom>
          <a:solidFill>
            <a:schemeClr val="accent1"/>
          </a:solidFill>
          <a:ln w="9525" algn="ctr">
            <a:noFill/>
            <a:miter lim="800000"/>
            <a:headEnd/>
            <a:tailEnd/>
          </a:ln>
          <a:effectLst/>
        </p:spPr>
        <p:txBody>
          <a:bodyPr>
            <a:spAutoFit/>
          </a:bodyPr>
          <a:lstStyle/>
          <a:p>
            <a:pPr algn="ctr"/>
            <a:r>
              <a:rPr lang="hu-HU" sz="2400">
                <a:solidFill>
                  <a:schemeClr val="tx2"/>
                </a:solidFill>
              </a:rPr>
              <a:t>Goal: finding important nodes in protein</a:t>
            </a:r>
          </a:p>
          <a:p>
            <a:pPr algn="ctr"/>
            <a:r>
              <a:rPr lang="hu-HU" sz="2400">
                <a:solidFill>
                  <a:schemeClr val="tx2"/>
                </a:solidFill>
              </a:rPr>
              <a:t>networks</a:t>
            </a:r>
            <a:endParaRPr lang="en-US" sz="2400">
              <a:solidFill>
                <a:schemeClr val="tx2"/>
              </a:solidFill>
            </a:endParaRPr>
          </a:p>
        </p:txBody>
      </p:sp>
      <p:sp>
        <p:nvSpPr>
          <p:cNvPr id="8196" name="Text Box 4"/>
          <p:cNvSpPr txBox="1">
            <a:spLocks noChangeArrowheads="1"/>
          </p:cNvSpPr>
          <p:nvPr/>
        </p:nvSpPr>
        <p:spPr bwMode="auto">
          <a:xfrm>
            <a:off x="2132013" y="0"/>
            <a:ext cx="5070475" cy="519113"/>
          </a:xfrm>
          <a:prstGeom prst="rect">
            <a:avLst/>
          </a:prstGeom>
          <a:noFill/>
          <a:ln w="9525" algn="ctr">
            <a:noFill/>
            <a:miter lim="800000"/>
            <a:headEnd/>
            <a:tailEnd/>
          </a:ln>
          <a:effectLst/>
        </p:spPr>
        <p:txBody>
          <a:bodyPr wrap="none">
            <a:spAutoFit/>
          </a:bodyPr>
          <a:lstStyle/>
          <a:p>
            <a:pPr algn="ctr"/>
            <a:r>
              <a:rPr lang="hu-HU" sz="2800" b="1">
                <a:solidFill>
                  <a:schemeClr val="tx2"/>
                </a:solidFill>
              </a:rPr>
              <a:t>Protein networks considered</a:t>
            </a:r>
            <a:endParaRPr lang="en-US" sz="2800" b="1">
              <a:solidFill>
                <a:schemeClr val="tx2"/>
              </a:solidFill>
            </a:endParaRPr>
          </a:p>
        </p:txBody>
      </p:sp>
      <p:sp>
        <p:nvSpPr>
          <p:cNvPr id="8197" name="Text Box 5"/>
          <p:cNvSpPr txBox="1">
            <a:spLocks noChangeArrowheads="1"/>
          </p:cNvSpPr>
          <p:nvPr/>
        </p:nvSpPr>
        <p:spPr bwMode="auto">
          <a:xfrm>
            <a:off x="0" y="620713"/>
            <a:ext cx="8820150" cy="7029450"/>
          </a:xfrm>
          <a:prstGeom prst="rect">
            <a:avLst/>
          </a:prstGeom>
          <a:noFill/>
          <a:ln w="9525" algn="ctr">
            <a:noFill/>
            <a:miter lim="800000"/>
            <a:headEnd/>
            <a:tailEnd/>
          </a:ln>
          <a:effectLst/>
        </p:spPr>
        <p:txBody>
          <a:bodyPr>
            <a:spAutoFit/>
          </a:bodyPr>
          <a:lstStyle/>
          <a:p>
            <a:r>
              <a:rPr lang="hu-HU" sz="2400" b="1">
                <a:solidFill>
                  <a:schemeClr val="tx2"/>
                </a:solidFill>
              </a:rPr>
              <a:t>Physical interaction networks:</a:t>
            </a:r>
            <a:r>
              <a:rPr lang="hu-HU" sz="2400">
                <a:solidFill>
                  <a:schemeClr val="tx2"/>
                </a:solidFill>
              </a:rPr>
              <a:t> </a:t>
            </a:r>
          </a:p>
          <a:p>
            <a:endParaRPr lang="hu-HU" sz="2400">
              <a:solidFill>
                <a:schemeClr val="tx2"/>
              </a:solidFill>
            </a:endParaRPr>
          </a:p>
          <a:p>
            <a:r>
              <a:rPr lang="hu-HU" sz="2400">
                <a:solidFill>
                  <a:schemeClr val="tx2"/>
                </a:solidFill>
              </a:rPr>
              <a:t>nodes: proteins; two protein is connected by an edge if they interact. </a:t>
            </a:r>
          </a:p>
          <a:p>
            <a:endParaRPr lang="hu-HU" sz="2400">
              <a:solidFill>
                <a:schemeClr val="tx2"/>
              </a:solidFill>
            </a:endParaRPr>
          </a:p>
          <a:p>
            <a:r>
              <a:rPr lang="hu-HU" sz="2400">
                <a:solidFill>
                  <a:schemeClr val="tx2"/>
                </a:solidFill>
              </a:rPr>
              <a:t>Interactions can be:</a:t>
            </a:r>
          </a:p>
          <a:p>
            <a:endParaRPr lang="hu-HU" sz="2400">
              <a:solidFill>
                <a:schemeClr val="tx2"/>
              </a:solidFill>
            </a:endParaRPr>
          </a:p>
          <a:p>
            <a:pPr>
              <a:buFontTx/>
              <a:buChar char="•"/>
            </a:pPr>
            <a:r>
              <a:rPr lang="hu-HU" sz="2400">
                <a:solidFill>
                  <a:schemeClr val="tx2"/>
                </a:solidFill>
              </a:rPr>
              <a:t>measured </a:t>
            </a:r>
            <a:r>
              <a:rPr lang="hu-HU">
                <a:solidFill>
                  <a:schemeClr val="tx2"/>
                </a:solidFill>
              </a:rPr>
              <a:t>{TAP, Y2H,</a:t>
            </a:r>
          </a:p>
          <a:p>
            <a:r>
              <a:rPr lang="hu-HU">
                <a:solidFill>
                  <a:schemeClr val="tx2"/>
                </a:solidFill>
              </a:rPr>
              <a:t> co-immunoprecitipation, etc.},</a:t>
            </a:r>
            <a:r>
              <a:rPr lang="hu-HU" sz="2400">
                <a:solidFill>
                  <a:schemeClr val="tx2"/>
                </a:solidFill>
              </a:rPr>
              <a:t>  </a:t>
            </a:r>
          </a:p>
          <a:p>
            <a:pPr>
              <a:buFontTx/>
              <a:buChar char="•"/>
            </a:pPr>
            <a:endParaRPr lang="hu-HU" sz="2400">
              <a:solidFill>
                <a:schemeClr val="tx2"/>
              </a:solidFill>
            </a:endParaRPr>
          </a:p>
          <a:p>
            <a:pPr>
              <a:buFontTx/>
              <a:buChar char="•"/>
            </a:pPr>
            <a:r>
              <a:rPr lang="hu-HU" sz="2400">
                <a:solidFill>
                  <a:schemeClr val="tx2"/>
                </a:solidFill>
              </a:rPr>
              <a:t>predicted </a:t>
            </a:r>
          </a:p>
          <a:p>
            <a:r>
              <a:rPr lang="hu-HU" sz="2400">
                <a:solidFill>
                  <a:schemeClr val="tx2"/>
                </a:solidFill>
              </a:rPr>
              <a:t>	undirected graphs:</a:t>
            </a:r>
          </a:p>
          <a:p>
            <a:endParaRPr lang="hu-HU" sz="2400">
              <a:solidFill>
                <a:schemeClr val="tx2"/>
              </a:solidFill>
            </a:endParaRPr>
          </a:p>
          <a:p>
            <a:endParaRPr lang="hu-HU" sz="2400" b="1">
              <a:solidFill>
                <a:schemeClr val="tx2"/>
              </a:solidFill>
            </a:endParaRPr>
          </a:p>
          <a:p>
            <a:endParaRPr lang="hu-HU" sz="2400" b="1">
              <a:solidFill>
                <a:schemeClr val="tx2"/>
              </a:solidFill>
            </a:endParaRPr>
          </a:p>
          <a:p>
            <a:endParaRPr lang="hu-HU" sz="2400">
              <a:solidFill>
                <a:schemeClr val="tx2"/>
              </a:solidFill>
            </a:endParaRPr>
          </a:p>
          <a:p>
            <a:endParaRPr lang="hu-HU" sz="2400">
              <a:solidFill>
                <a:schemeClr val="tx2"/>
              </a:solidFill>
            </a:endParaRPr>
          </a:p>
          <a:p>
            <a:endParaRPr lang="hu-HU" sz="2400">
              <a:solidFill>
                <a:schemeClr val="tx2"/>
              </a:solidFill>
            </a:endParaRPr>
          </a:p>
          <a:p>
            <a:endParaRPr lang="en-US" sz="2400">
              <a:solidFill>
                <a:schemeClr val="tx2"/>
              </a:solidFill>
            </a:endParaRPr>
          </a:p>
        </p:txBody>
      </p:sp>
      <p:pic>
        <p:nvPicPr>
          <p:cNvPr id="8198" name="Picture 6"/>
          <p:cNvPicPr>
            <a:picLocks noChangeAspect="1" noChangeArrowheads="1"/>
          </p:cNvPicPr>
          <p:nvPr/>
        </p:nvPicPr>
        <p:blipFill>
          <a:blip r:embed="rId2"/>
          <a:srcRect/>
          <a:stretch>
            <a:fillRect/>
          </a:stretch>
        </p:blipFill>
        <p:spPr bwMode="auto">
          <a:xfrm>
            <a:off x="4067175" y="2205038"/>
            <a:ext cx="4248150" cy="28463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box(in)">
                                      <p:cBhvr>
                                        <p:cTn id="7"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425575" y="0"/>
            <a:ext cx="6454775" cy="946150"/>
          </a:xfrm>
          <a:prstGeom prst="rect">
            <a:avLst/>
          </a:prstGeom>
          <a:noFill/>
          <a:ln w="9525" algn="ctr">
            <a:noFill/>
            <a:miter lim="800000"/>
            <a:headEnd/>
            <a:tailEnd/>
          </a:ln>
          <a:effectLst/>
        </p:spPr>
        <p:txBody>
          <a:bodyPr wrap="none">
            <a:spAutoFit/>
          </a:bodyPr>
          <a:lstStyle/>
          <a:p>
            <a:pPr algn="ctr"/>
            <a:r>
              <a:rPr lang="hu-HU" sz="2800" b="1">
                <a:solidFill>
                  <a:schemeClr val="tx2"/>
                </a:solidFill>
              </a:rPr>
              <a:t>Public physiscal interaction network </a:t>
            </a:r>
          </a:p>
          <a:p>
            <a:pPr algn="ctr"/>
            <a:r>
              <a:rPr lang="hu-HU" sz="2800" b="1">
                <a:solidFill>
                  <a:schemeClr val="tx2"/>
                </a:solidFill>
              </a:rPr>
              <a:t>depositories</a:t>
            </a:r>
            <a:endParaRPr lang="en-US" sz="2800" b="1">
              <a:solidFill>
                <a:schemeClr val="tx2"/>
              </a:solidFill>
            </a:endParaRPr>
          </a:p>
        </p:txBody>
      </p:sp>
      <p:sp>
        <p:nvSpPr>
          <p:cNvPr id="9220" name="Text Box 4"/>
          <p:cNvSpPr txBox="1">
            <a:spLocks noChangeArrowheads="1"/>
          </p:cNvSpPr>
          <p:nvPr/>
        </p:nvSpPr>
        <p:spPr bwMode="auto">
          <a:xfrm>
            <a:off x="900113" y="1052513"/>
            <a:ext cx="6192837" cy="6247864"/>
          </a:xfrm>
          <a:prstGeom prst="rect">
            <a:avLst/>
          </a:prstGeom>
          <a:noFill/>
          <a:ln w="9525" algn="ctr">
            <a:noFill/>
            <a:miter lim="800000"/>
            <a:headEnd/>
            <a:tailEnd/>
          </a:ln>
          <a:effectLst/>
        </p:spPr>
        <p:txBody>
          <a:bodyPr>
            <a:spAutoFit/>
          </a:bodyPr>
          <a:lstStyle/>
          <a:p>
            <a:r>
              <a:rPr lang="hu-HU" sz="2000" b="1" dirty="0">
                <a:solidFill>
                  <a:schemeClr val="tx2"/>
                </a:solidFill>
              </a:rPr>
              <a:t>MINT (</a:t>
            </a:r>
            <a:r>
              <a:rPr lang="hu-HU" sz="2000" b="1" dirty="0" err="1">
                <a:solidFill>
                  <a:schemeClr val="tx2"/>
                </a:solidFill>
              </a:rPr>
              <a:t>UniRoma</a:t>
            </a:r>
            <a:r>
              <a:rPr lang="hu-HU" sz="2000" b="1" dirty="0">
                <a:solidFill>
                  <a:schemeClr val="tx2"/>
                </a:solidFill>
              </a:rPr>
              <a:t>): </a:t>
            </a:r>
            <a:r>
              <a:rPr lang="en-US" sz="2000" b="1" dirty="0">
                <a:solidFill>
                  <a:schemeClr val="tx2"/>
                </a:solidFill>
              </a:rPr>
              <a:t>112</a:t>
            </a:r>
            <a:r>
              <a:rPr lang="hu-HU" sz="2000" b="1" dirty="0">
                <a:solidFill>
                  <a:schemeClr val="tx2"/>
                </a:solidFill>
              </a:rPr>
              <a:t> </a:t>
            </a:r>
            <a:r>
              <a:rPr lang="en-US" sz="2000" b="1" dirty="0">
                <a:solidFill>
                  <a:schemeClr val="tx2"/>
                </a:solidFill>
              </a:rPr>
              <a:t>957 </a:t>
            </a:r>
            <a:r>
              <a:rPr lang="hu-HU" sz="2000" b="1" dirty="0" err="1">
                <a:solidFill>
                  <a:schemeClr val="tx2"/>
                </a:solidFill>
              </a:rPr>
              <a:t>edges</a:t>
            </a:r>
            <a:r>
              <a:rPr lang="hu-HU" sz="2000" b="1" dirty="0">
                <a:solidFill>
                  <a:schemeClr val="tx2"/>
                </a:solidFill>
              </a:rPr>
              <a:t>, </a:t>
            </a:r>
            <a:r>
              <a:rPr lang="en-US" sz="2000" b="1" dirty="0">
                <a:solidFill>
                  <a:schemeClr val="tx2"/>
                </a:solidFill>
              </a:rPr>
              <a:t>29</a:t>
            </a:r>
            <a:r>
              <a:rPr lang="hu-HU" sz="2000" b="1" dirty="0">
                <a:solidFill>
                  <a:schemeClr val="tx2"/>
                </a:solidFill>
              </a:rPr>
              <a:t> </a:t>
            </a:r>
            <a:r>
              <a:rPr lang="en-US" sz="2000" b="1" dirty="0">
                <a:solidFill>
                  <a:schemeClr val="tx2"/>
                </a:solidFill>
              </a:rPr>
              <a:t>587 </a:t>
            </a:r>
            <a:r>
              <a:rPr lang="hu-HU" sz="2000" b="1" dirty="0" err="1">
                <a:solidFill>
                  <a:schemeClr val="tx2"/>
                </a:solidFill>
              </a:rPr>
              <a:t>proteins</a:t>
            </a:r>
            <a:r>
              <a:rPr lang="hu-HU" sz="2000" b="1" dirty="0">
                <a:solidFill>
                  <a:schemeClr val="tx2"/>
                </a:solidFill>
              </a:rPr>
              <a:t>, </a:t>
            </a:r>
          </a:p>
          <a:p>
            <a:r>
              <a:rPr lang="hu-HU" sz="2000" b="1" dirty="0" err="1">
                <a:solidFill>
                  <a:schemeClr val="tx2"/>
                </a:solidFill>
              </a:rPr>
              <a:t>measured</a:t>
            </a:r>
            <a:r>
              <a:rPr lang="hu-HU" sz="2000" b="1" dirty="0">
                <a:solidFill>
                  <a:schemeClr val="tx2"/>
                </a:solidFill>
              </a:rPr>
              <a:t>, </a:t>
            </a:r>
          </a:p>
          <a:p>
            <a:endParaRPr lang="hu-HU" sz="2000" b="1" dirty="0">
              <a:solidFill>
                <a:schemeClr val="tx2"/>
              </a:solidFill>
            </a:endParaRPr>
          </a:p>
          <a:p>
            <a:r>
              <a:rPr lang="hu-HU" sz="2000" b="1" dirty="0">
                <a:solidFill>
                  <a:schemeClr val="tx2"/>
                </a:solidFill>
              </a:rPr>
              <a:t>DIP (UCLA): 57 683 </a:t>
            </a:r>
            <a:r>
              <a:rPr lang="hu-HU" sz="2000" b="1" dirty="0" err="1">
                <a:solidFill>
                  <a:schemeClr val="tx2"/>
                </a:solidFill>
              </a:rPr>
              <a:t>edges</a:t>
            </a:r>
            <a:r>
              <a:rPr lang="hu-HU" sz="2000" b="1" dirty="0">
                <a:solidFill>
                  <a:schemeClr val="tx2"/>
                </a:solidFill>
              </a:rPr>
              <a:t>, 20 728 </a:t>
            </a:r>
            <a:r>
              <a:rPr lang="hu-HU" sz="2000" b="1" dirty="0" err="1">
                <a:solidFill>
                  <a:schemeClr val="tx2"/>
                </a:solidFill>
              </a:rPr>
              <a:t>proteins</a:t>
            </a:r>
            <a:r>
              <a:rPr lang="hu-HU" sz="2000" b="1" dirty="0">
                <a:solidFill>
                  <a:schemeClr val="tx2"/>
                </a:solidFill>
              </a:rPr>
              <a:t>, </a:t>
            </a:r>
            <a:r>
              <a:rPr lang="hu-HU" sz="2000" b="1" dirty="0" err="1">
                <a:solidFill>
                  <a:schemeClr val="tx2"/>
                </a:solidFill>
              </a:rPr>
              <a:t>measured</a:t>
            </a:r>
            <a:r>
              <a:rPr lang="hu-HU" sz="2000" b="1" dirty="0">
                <a:solidFill>
                  <a:schemeClr val="tx2"/>
                </a:solidFill>
              </a:rPr>
              <a:t>,</a:t>
            </a:r>
          </a:p>
          <a:p>
            <a:endParaRPr lang="hu-HU" sz="2000" b="1" dirty="0">
              <a:solidFill>
                <a:schemeClr val="tx2"/>
              </a:solidFill>
            </a:endParaRPr>
          </a:p>
          <a:p>
            <a:r>
              <a:rPr lang="hu-HU" sz="2000" b="1" dirty="0">
                <a:solidFill>
                  <a:schemeClr val="tx2"/>
                </a:solidFill>
              </a:rPr>
              <a:t>HPRD (</a:t>
            </a:r>
            <a:r>
              <a:rPr lang="hu-HU" sz="2000" b="1" dirty="0" err="1">
                <a:solidFill>
                  <a:schemeClr val="tx2"/>
                </a:solidFill>
              </a:rPr>
              <a:t>Johns</a:t>
            </a:r>
            <a:r>
              <a:rPr lang="hu-HU" sz="2000" b="1" dirty="0">
                <a:solidFill>
                  <a:schemeClr val="tx2"/>
                </a:solidFill>
              </a:rPr>
              <a:t> </a:t>
            </a:r>
            <a:r>
              <a:rPr lang="hu-HU" sz="2000" b="1" dirty="0" err="1">
                <a:solidFill>
                  <a:schemeClr val="tx2"/>
                </a:solidFill>
              </a:rPr>
              <a:t>Hopkins</a:t>
            </a:r>
            <a:r>
              <a:rPr lang="hu-HU" sz="2000" b="1" dirty="0">
                <a:solidFill>
                  <a:schemeClr val="tx2"/>
                </a:solidFill>
              </a:rPr>
              <a:t>): 38 806 </a:t>
            </a:r>
            <a:r>
              <a:rPr lang="hu-HU" sz="2000" b="1" dirty="0" err="1">
                <a:solidFill>
                  <a:schemeClr val="tx2"/>
                </a:solidFill>
              </a:rPr>
              <a:t>edges</a:t>
            </a:r>
            <a:r>
              <a:rPr lang="hu-HU" sz="2000" b="1" dirty="0">
                <a:solidFill>
                  <a:schemeClr val="tx2"/>
                </a:solidFill>
              </a:rPr>
              <a:t>, 27 801 </a:t>
            </a:r>
            <a:r>
              <a:rPr lang="hu-HU" sz="2000" b="1" dirty="0" err="1">
                <a:solidFill>
                  <a:schemeClr val="tx2"/>
                </a:solidFill>
              </a:rPr>
              <a:t>proteins</a:t>
            </a:r>
            <a:r>
              <a:rPr lang="hu-HU" sz="2000" b="1" dirty="0">
                <a:solidFill>
                  <a:schemeClr val="tx2"/>
                </a:solidFill>
              </a:rPr>
              <a:t>, </a:t>
            </a:r>
            <a:r>
              <a:rPr lang="hu-HU" sz="2000" b="1" dirty="0" err="1">
                <a:solidFill>
                  <a:schemeClr val="tx2"/>
                </a:solidFill>
              </a:rPr>
              <a:t>only</a:t>
            </a:r>
            <a:r>
              <a:rPr lang="hu-HU" sz="2000" b="1" dirty="0">
                <a:solidFill>
                  <a:schemeClr val="tx2"/>
                </a:solidFill>
              </a:rPr>
              <a:t> human </a:t>
            </a:r>
            <a:r>
              <a:rPr lang="hu-HU" sz="2000" b="1" dirty="0" err="1">
                <a:solidFill>
                  <a:schemeClr val="tx2"/>
                </a:solidFill>
              </a:rPr>
              <a:t>proteins</a:t>
            </a:r>
            <a:endParaRPr lang="hu-HU" sz="2000" b="1" dirty="0">
              <a:solidFill>
                <a:schemeClr val="tx2"/>
              </a:solidFill>
            </a:endParaRPr>
          </a:p>
          <a:p>
            <a:endParaRPr lang="hu-HU" sz="2000" b="1" dirty="0">
              <a:solidFill>
                <a:schemeClr val="tx2"/>
              </a:solidFill>
            </a:endParaRPr>
          </a:p>
          <a:p>
            <a:r>
              <a:rPr lang="hu-HU" sz="2000" b="1" dirty="0" err="1">
                <a:solidFill>
                  <a:schemeClr val="tx2"/>
                </a:solidFill>
              </a:rPr>
              <a:t>IntAct</a:t>
            </a:r>
            <a:r>
              <a:rPr lang="hu-HU" sz="2000" b="1" dirty="0">
                <a:solidFill>
                  <a:schemeClr val="tx2"/>
                </a:solidFill>
              </a:rPr>
              <a:t> (EMBL-EBI):  195 719 </a:t>
            </a:r>
            <a:r>
              <a:rPr lang="hu-HU" sz="2000" b="1" dirty="0" err="1">
                <a:solidFill>
                  <a:schemeClr val="tx2"/>
                </a:solidFill>
              </a:rPr>
              <a:t>edges</a:t>
            </a:r>
            <a:r>
              <a:rPr lang="hu-HU" sz="2000" b="1" dirty="0">
                <a:solidFill>
                  <a:schemeClr val="tx2"/>
                </a:solidFill>
              </a:rPr>
              <a:t>, 59 017 </a:t>
            </a:r>
            <a:r>
              <a:rPr lang="hu-HU" sz="2000" b="1" dirty="0" err="1">
                <a:solidFill>
                  <a:schemeClr val="tx2"/>
                </a:solidFill>
              </a:rPr>
              <a:t>proteins</a:t>
            </a:r>
            <a:r>
              <a:rPr lang="hu-HU" sz="2000" b="1" dirty="0">
                <a:solidFill>
                  <a:schemeClr val="tx2"/>
                </a:solidFill>
              </a:rPr>
              <a:t>, </a:t>
            </a:r>
          </a:p>
          <a:p>
            <a:endParaRPr lang="hu-HU" sz="2000" b="1" dirty="0">
              <a:solidFill>
                <a:schemeClr val="tx2"/>
              </a:solidFill>
            </a:endParaRPr>
          </a:p>
          <a:p>
            <a:endParaRPr lang="hu-HU" sz="2000" b="1" dirty="0">
              <a:solidFill>
                <a:schemeClr val="tx2"/>
              </a:solidFill>
            </a:endParaRPr>
          </a:p>
          <a:p>
            <a:endParaRPr lang="hu-HU" sz="2000" b="1" dirty="0">
              <a:solidFill>
                <a:schemeClr val="tx2"/>
              </a:solidFill>
            </a:endParaRPr>
          </a:p>
          <a:p>
            <a:endParaRPr lang="hu-HU" sz="2400" dirty="0">
              <a:solidFill>
                <a:schemeClr val="tx2"/>
              </a:solidFill>
            </a:endParaRPr>
          </a:p>
          <a:p>
            <a:endParaRPr lang="hu-HU" sz="2400" dirty="0">
              <a:solidFill>
                <a:schemeClr val="tx2"/>
              </a:solidFill>
            </a:endParaRPr>
          </a:p>
          <a:p>
            <a:endParaRPr lang="hu-HU" sz="2400" dirty="0">
              <a:solidFill>
                <a:schemeClr val="tx2"/>
              </a:solidFill>
            </a:endParaRPr>
          </a:p>
          <a:p>
            <a:endParaRPr lang="hu-HU" sz="2400" dirty="0">
              <a:solidFill>
                <a:schemeClr val="tx2"/>
              </a:solidFill>
            </a:endParaRPr>
          </a:p>
          <a:p>
            <a:endParaRPr lang="en-US" sz="2400" dirty="0">
              <a:solidFill>
                <a:schemeClr val="tx2"/>
              </a:solidFill>
            </a:endParaRPr>
          </a:p>
        </p:txBody>
      </p:sp>
      <p:sp>
        <p:nvSpPr>
          <p:cNvPr id="9221" name="Text Box 5"/>
          <p:cNvSpPr txBox="1">
            <a:spLocks noChangeArrowheads="1"/>
          </p:cNvSpPr>
          <p:nvPr/>
        </p:nvSpPr>
        <p:spPr bwMode="auto">
          <a:xfrm>
            <a:off x="3103563" y="5661025"/>
            <a:ext cx="6040437" cy="822325"/>
          </a:xfrm>
          <a:prstGeom prst="rect">
            <a:avLst/>
          </a:prstGeom>
          <a:solidFill>
            <a:schemeClr val="accent1"/>
          </a:solidFill>
          <a:ln w="9525" algn="ctr">
            <a:noFill/>
            <a:miter lim="800000"/>
            <a:headEnd/>
            <a:tailEnd/>
          </a:ln>
          <a:effectLst/>
        </p:spPr>
        <p:txBody>
          <a:bodyPr>
            <a:spAutoFit/>
          </a:bodyPr>
          <a:lstStyle/>
          <a:p>
            <a:pPr algn="ctr"/>
            <a:r>
              <a:rPr lang="hu-HU" sz="2400">
                <a:solidFill>
                  <a:schemeClr val="tx2"/>
                </a:solidFill>
              </a:rPr>
              <a:t>Goal: finding important nodes in protein</a:t>
            </a:r>
          </a:p>
          <a:p>
            <a:pPr algn="ctr"/>
            <a:r>
              <a:rPr lang="hu-HU" sz="2400">
                <a:solidFill>
                  <a:schemeClr val="tx2"/>
                </a:solidFill>
              </a:rPr>
              <a:t>networks</a:t>
            </a:r>
            <a:endParaRPr lang="en-US" sz="240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box(in)">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4000"/>
              <a:t>So, we have a nice, large network...</a:t>
            </a:r>
          </a:p>
        </p:txBody>
      </p:sp>
      <p:sp>
        <p:nvSpPr>
          <p:cNvPr id="12291" name="Rectangle 3"/>
          <p:cNvSpPr>
            <a:spLocks noGrp="1" noChangeArrowheads="1"/>
          </p:cNvSpPr>
          <p:nvPr>
            <p:ph type="body" idx="1"/>
          </p:nvPr>
        </p:nvSpPr>
        <p:spPr/>
        <p:txBody>
          <a:bodyPr/>
          <a:lstStyle/>
          <a:p>
            <a:r>
              <a:rPr lang="en-US"/>
              <a:t>How to find important nodes in it?</a:t>
            </a:r>
          </a:p>
        </p:txBody>
      </p:sp>
      <p:pic>
        <p:nvPicPr>
          <p:cNvPr id="12292" name="Picture 4" descr="file:///C:/Vince/eloadasok/mbkegy09/korny2.png"/>
          <p:cNvPicPr>
            <a:picLocks noChangeAspect="1" noChangeArrowheads="1"/>
          </p:cNvPicPr>
          <p:nvPr/>
        </p:nvPicPr>
        <p:blipFill>
          <a:blip r:embed="rId2"/>
          <a:srcRect/>
          <a:stretch>
            <a:fillRect/>
          </a:stretch>
        </p:blipFill>
        <p:spPr bwMode="auto">
          <a:xfrm>
            <a:off x="539750" y="3357563"/>
            <a:ext cx="4211638" cy="3287712"/>
          </a:xfrm>
          <a:prstGeom prst="rect">
            <a:avLst/>
          </a:prstGeom>
          <a:noFill/>
        </p:spPr>
      </p:pic>
      <p:sp>
        <p:nvSpPr>
          <p:cNvPr id="12293" name="Text Box 5"/>
          <p:cNvSpPr txBox="1">
            <a:spLocks noChangeArrowheads="1"/>
          </p:cNvSpPr>
          <p:nvPr/>
        </p:nvSpPr>
        <p:spPr bwMode="auto">
          <a:xfrm>
            <a:off x="3492500" y="6237288"/>
            <a:ext cx="5453063" cy="519112"/>
          </a:xfrm>
          <a:prstGeom prst="rect">
            <a:avLst/>
          </a:prstGeom>
          <a:noFill/>
          <a:ln w="9525" algn="ctr">
            <a:noFill/>
            <a:miter lim="800000"/>
            <a:headEnd/>
            <a:tailEnd/>
          </a:ln>
          <a:effectLst/>
        </p:spPr>
        <p:txBody>
          <a:bodyPr wrap="none">
            <a:spAutoFit/>
          </a:bodyPr>
          <a:lstStyle/>
          <a:p>
            <a:pPr algn="ctr"/>
            <a:r>
              <a:rPr lang="hu-HU" sz="2800">
                <a:solidFill>
                  <a:schemeClr val="tx2"/>
                </a:solidFill>
              </a:rPr>
              <a:t>How to define „important nodes”?</a:t>
            </a:r>
            <a:endParaRPr lang="en-US" sz="2800">
              <a:solidFill>
                <a:schemeClr val="tx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Scientometrics</a:t>
            </a:r>
            <a:r>
              <a:rPr lang="hu-HU" dirty="0" smtClean="0"/>
              <a:t> and </a:t>
            </a:r>
            <a:r>
              <a:rPr lang="hu-HU" dirty="0" err="1" smtClean="0"/>
              <a:t>graphs</a:t>
            </a:r>
            <a:endParaRPr lang="en-US" dirty="0"/>
          </a:p>
        </p:txBody>
      </p:sp>
      <p:sp>
        <p:nvSpPr>
          <p:cNvPr id="3" name="Tartalom helye 2"/>
          <p:cNvSpPr>
            <a:spLocks noGrp="1"/>
          </p:cNvSpPr>
          <p:nvPr>
            <p:ph idx="1"/>
          </p:nvPr>
        </p:nvSpPr>
        <p:spPr/>
        <p:txBody>
          <a:bodyPr/>
          <a:lstStyle/>
          <a:p>
            <a:r>
              <a:rPr lang="hu-HU" dirty="0" err="1" smtClean="0"/>
              <a:t>Citation</a:t>
            </a:r>
            <a:endParaRPr lang="hu-HU" dirty="0" smtClean="0"/>
          </a:p>
          <a:p>
            <a:r>
              <a:rPr lang="hu-HU" dirty="0" err="1" smtClean="0"/>
              <a:t>Co-citation</a:t>
            </a:r>
            <a:endParaRPr lang="hu-HU" dirty="0" smtClean="0"/>
          </a:p>
          <a:p>
            <a:r>
              <a:rPr lang="hu-HU" dirty="0" err="1" smtClean="0"/>
              <a:t>Impact</a:t>
            </a:r>
            <a:r>
              <a:rPr lang="hu-HU" dirty="0" smtClean="0"/>
              <a:t> </a:t>
            </a:r>
            <a:r>
              <a:rPr lang="hu-HU" dirty="0" err="1" smtClean="0"/>
              <a:t>factor</a:t>
            </a:r>
            <a:r>
              <a:rPr lang="hu-HU" dirty="0" smtClean="0"/>
              <a:t> of </a:t>
            </a:r>
            <a:r>
              <a:rPr lang="hu-HU" dirty="0" err="1" smtClean="0"/>
              <a:t>journals</a:t>
            </a:r>
            <a:endParaRPr lang="hu-HU" dirty="0" smtClean="0"/>
          </a:p>
          <a:p>
            <a:r>
              <a:rPr lang="hu-HU" dirty="0" smtClean="0"/>
              <a:t>Erdős </a:t>
            </a:r>
            <a:r>
              <a:rPr lang="hu-HU" dirty="0" err="1" smtClean="0"/>
              <a:t>number</a:t>
            </a:r>
            <a:endParaRPr lang="hu-HU" dirty="0" smtClean="0"/>
          </a:p>
          <a:p>
            <a:endParaRPr lang="hu-HU"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4000"/>
              <a:t>There are very good solutions </a:t>
            </a:r>
            <a:br>
              <a:rPr lang="en-US" sz="4000"/>
            </a:br>
            <a:r>
              <a:rPr lang="en-US" sz="4000"/>
              <a:t>for finding important nodes in a network</a:t>
            </a:r>
          </a:p>
        </p:txBody>
      </p:sp>
      <p:sp>
        <p:nvSpPr>
          <p:cNvPr id="13315" name="Rectangle 3"/>
          <p:cNvSpPr>
            <a:spLocks noGrp="1" noChangeArrowheads="1"/>
          </p:cNvSpPr>
          <p:nvPr>
            <p:ph type="body" idx="1"/>
          </p:nvPr>
        </p:nvSpPr>
        <p:spPr>
          <a:xfrm>
            <a:off x="323850" y="2332038"/>
            <a:ext cx="8135938" cy="1384300"/>
          </a:xfrm>
        </p:spPr>
        <p:txBody>
          <a:bodyPr/>
          <a:lstStyle/>
          <a:p>
            <a:pPr>
              <a:buFontTx/>
              <a:buNone/>
            </a:pPr>
            <a:r>
              <a:rPr lang="en-US"/>
              <a:t>... in WWW search engines, like Google.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4000"/>
              <a:t>Diversion: How a web search engine (like Google search) works?</a:t>
            </a:r>
          </a:p>
        </p:txBody>
      </p:sp>
      <p:sp>
        <p:nvSpPr>
          <p:cNvPr id="14339" name="Rectangle 3"/>
          <p:cNvSpPr>
            <a:spLocks noGrp="1" noChangeArrowheads="1"/>
          </p:cNvSpPr>
          <p:nvPr>
            <p:ph type="body" idx="1"/>
          </p:nvPr>
        </p:nvSpPr>
        <p:spPr/>
        <p:txBody>
          <a:bodyPr/>
          <a:lstStyle/>
          <a:p>
            <a:pPr>
              <a:lnSpc>
                <a:spcPct val="90000"/>
              </a:lnSpc>
            </a:pPr>
            <a:r>
              <a:rPr lang="en-US" dirty="0"/>
              <a:t>Downloads the whole web (robot, crawler)</a:t>
            </a:r>
          </a:p>
          <a:p>
            <a:pPr>
              <a:lnSpc>
                <a:spcPct val="90000"/>
              </a:lnSpc>
            </a:pPr>
            <a:r>
              <a:rPr lang="en-US" dirty="0"/>
              <a:t>local storage</a:t>
            </a:r>
          </a:p>
          <a:p>
            <a:pPr>
              <a:lnSpc>
                <a:spcPct val="90000"/>
              </a:lnSpc>
            </a:pPr>
            <a:r>
              <a:rPr lang="en-US" dirty="0"/>
              <a:t>indexing </a:t>
            </a:r>
            <a:r>
              <a:rPr lang="en-US" dirty="0" smtClean="0"/>
              <a:t>(</a:t>
            </a:r>
            <a:r>
              <a:rPr lang="hu-HU" dirty="0" err="1" smtClean="0"/>
              <a:t>e.g</a:t>
            </a:r>
            <a:r>
              <a:rPr lang="hu-HU" dirty="0" smtClean="0"/>
              <a:t>.,</a:t>
            </a:r>
            <a:r>
              <a:rPr lang="en-US" dirty="0" smtClean="0"/>
              <a:t> </a:t>
            </a:r>
            <a:r>
              <a:rPr lang="en-US" dirty="0"/>
              <a:t>on page 3 the word 2 is „bacterium”)</a:t>
            </a:r>
          </a:p>
          <a:p>
            <a:pPr>
              <a:lnSpc>
                <a:spcPct val="90000"/>
              </a:lnSpc>
            </a:pPr>
            <a:r>
              <a:rPr lang="en-US" dirty="0"/>
              <a:t>Inverse indexing (like subject index in a book) „The word „bacterium” appears in pages .. and in positions...”</a:t>
            </a:r>
            <a:r>
              <a:rPr lang="hu-HU" dirty="0"/>
              <a:t> </a:t>
            </a:r>
            <a:endParaRPr lang="en-US" dirty="0"/>
          </a:p>
          <a:p>
            <a:pPr>
              <a:lnSpc>
                <a:spcPct val="90000"/>
              </a:lnSpc>
            </a:pPr>
            <a:r>
              <a:rPr lang="en-US" dirty="0"/>
              <a:t>When we search for the word „bacterium” it will find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468313" y="333375"/>
            <a:ext cx="7156450" cy="3825875"/>
          </a:xfrm>
          <a:prstGeom prst="rect">
            <a:avLst/>
          </a:prstGeom>
          <a:noFill/>
        </p:spPr>
      </p:pic>
      <p:sp>
        <p:nvSpPr>
          <p:cNvPr id="15363" name="Text Box 3"/>
          <p:cNvSpPr txBox="1">
            <a:spLocks noChangeArrowheads="1"/>
          </p:cNvSpPr>
          <p:nvPr/>
        </p:nvSpPr>
        <p:spPr bwMode="auto">
          <a:xfrm>
            <a:off x="-34925" y="4221163"/>
            <a:ext cx="8875713" cy="1800225"/>
          </a:xfrm>
          <a:prstGeom prst="rect">
            <a:avLst/>
          </a:prstGeom>
          <a:noFill/>
          <a:ln w="9525" algn="ctr">
            <a:noFill/>
            <a:miter lim="800000"/>
            <a:headEnd/>
            <a:tailEnd/>
          </a:ln>
          <a:effectLst/>
        </p:spPr>
        <p:txBody>
          <a:bodyPr wrap="none">
            <a:spAutoFit/>
          </a:bodyPr>
          <a:lstStyle/>
          <a:p>
            <a:pPr algn="ctr"/>
            <a:r>
              <a:rPr lang="hu-HU" sz="2800">
                <a:solidFill>
                  <a:schemeClr val="tx2"/>
                </a:solidFill>
              </a:rPr>
              <a:t>Google would not be one of the most influential</a:t>
            </a:r>
          </a:p>
          <a:p>
            <a:pPr algn="ctr"/>
            <a:r>
              <a:rPr lang="hu-HU" sz="2800">
                <a:solidFill>
                  <a:schemeClr val="tx2"/>
                </a:solidFill>
              </a:rPr>
              <a:t> companies today if we were given 10 million results to </a:t>
            </a:r>
          </a:p>
          <a:p>
            <a:pPr algn="ctr"/>
            <a:r>
              <a:rPr lang="hu-HU" sz="2800">
                <a:solidFill>
                  <a:schemeClr val="tx2"/>
                </a:solidFill>
              </a:rPr>
              <a:t>choose from;</a:t>
            </a:r>
          </a:p>
          <a:p>
            <a:pPr algn="ctr"/>
            <a:r>
              <a:rPr lang="hu-HU" sz="2800">
                <a:solidFill>
                  <a:schemeClr val="tx2"/>
                </a:solidFill>
              </a:rPr>
              <a:t>It gives us the important ones first.</a:t>
            </a:r>
            <a:endParaRPr lang="en-US" sz="2800">
              <a:solidFill>
                <a:schemeClr val="tx2"/>
              </a:solidFill>
            </a:endParaRPr>
          </a:p>
        </p:txBody>
      </p:sp>
      <p:sp>
        <p:nvSpPr>
          <p:cNvPr id="15364" name="Text Box 4"/>
          <p:cNvSpPr txBox="1">
            <a:spLocks noChangeArrowheads="1"/>
          </p:cNvSpPr>
          <p:nvPr/>
        </p:nvSpPr>
        <p:spPr bwMode="auto">
          <a:xfrm>
            <a:off x="1908175" y="6021388"/>
            <a:ext cx="184150" cy="519112"/>
          </a:xfrm>
          <a:prstGeom prst="rect">
            <a:avLst/>
          </a:prstGeom>
          <a:noFill/>
          <a:ln w="9525" algn="ctr">
            <a:noFill/>
            <a:miter lim="800000"/>
            <a:headEnd/>
            <a:tailEnd/>
          </a:ln>
          <a:effectLst/>
        </p:spPr>
        <p:txBody>
          <a:bodyPr wrap="none">
            <a:spAutoFit/>
          </a:bodyPr>
          <a:lstStyle/>
          <a:p>
            <a:pPr algn="ctr"/>
            <a:endParaRPr lang="en-US" sz="2800">
              <a:solidFill>
                <a:schemeClr val="tx2"/>
              </a:solidFill>
            </a:endParaRPr>
          </a:p>
        </p:txBody>
      </p:sp>
      <p:sp>
        <p:nvSpPr>
          <p:cNvPr id="15365" name="Text Box 5"/>
          <p:cNvSpPr txBox="1">
            <a:spLocks noChangeArrowheads="1"/>
          </p:cNvSpPr>
          <p:nvPr/>
        </p:nvSpPr>
        <p:spPr bwMode="auto">
          <a:xfrm>
            <a:off x="347663" y="6132513"/>
            <a:ext cx="1250950" cy="519112"/>
          </a:xfrm>
          <a:prstGeom prst="rect">
            <a:avLst/>
          </a:prstGeom>
          <a:noFill/>
          <a:ln w="9525" algn="ctr">
            <a:noFill/>
            <a:miter lim="800000"/>
            <a:headEnd/>
            <a:tailEnd/>
          </a:ln>
          <a:effectLst/>
        </p:spPr>
        <p:txBody>
          <a:bodyPr wrap="none">
            <a:spAutoFit/>
          </a:bodyPr>
          <a:lstStyle/>
          <a:p>
            <a:pPr algn="ctr"/>
            <a:r>
              <a:rPr lang="hu-HU" sz="2800">
                <a:solidFill>
                  <a:schemeClr val="tx2"/>
                </a:solidFill>
              </a:rPr>
              <a:t>HOW?</a:t>
            </a:r>
            <a:endParaRPr lang="en-US" sz="2800">
              <a:solidFill>
                <a:schemeClr val="tx2"/>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Common error:</a:t>
            </a:r>
          </a:p>
        </p:txBody>
      </p:sp>
      <p:sp>
        <p:nvSpPr>
          <p:cNvPr id="16387" name="Rectangle 3"/>
          <p:cNvSpPr>
            <a:spLocks noGrp="1" noChangeArrowheads="1"/>
          </p:cNvSpPr>
          <p:nvPr>
            <p:ph type="body" idx="1"/>
          </p:nvPr>
        </p:nvSpPr>
        <p:spPr/>
        <p:txBody>
          <a:bodyPr/>
          <a:lstStyle/>
          <a:p>
            <a:r>
              <a:rPr lang="en-US" sz="2800" b="1" dirty="0"/>
              <a:t>NOT the most popular pages</a:t>
            </a:r>
            <a:r>
              <a:rPr lang="en-US" sz="2800" dirty="0"/>
              <a:t> are returned first;</a:t>
            </a:r>
          </a:p>
          <a:p>
            <a:r>
              <a:rPr lang="en-US" sz="2800" dirty="0"/>
              <a:t>Google does not know how many times a</a:t>
            </a:r>
            <a:r>
              <a:rPr lang="hu-HU" sz="2800" dirty="0"/>
              <a:t> </a:t>
            </a:r>
            <a:r>
              <a:rPr lang="en-US" sz="2800" dirty="0"/>
              <a:t>WWW page is seen</a:t>
            </a:r>
            <a:r>
              <a:rPr lang="hu-HU" sz="2800" dirty="0"/>
              <a:t> (</a:t>
            </a:r>
            <a:r>
              <a:rPr lang="hu-HU" sz="2800" dirty="0" err="1"/>
              <a:t>in</a:t>
            </a:r>
            <a:r>
              <a:rPr lang="hu-HU" sz="2800" dirty="0"/>
              <a:t> a </a:t>
            </a:r>
            <a:r>
              <a:rPr lang="hu-HU" sz="2800" dirty="0" err="1"/>
              <a:t>clear</a:t>
            </a:r>
            <a:r>
              <a:rPr lang="hu-HU" sz="2800" dirty="0"/>
              <a:t> </a:t>
            </a:r>
            <a:r>
              <a:rPr lang="hu-HU" sz="2800" dirty="0" err="1"/>
              <a:t>scenario</a:t>
            </a:r>
            <a:r>
              <a:rPr lang="hu-HU" sz="2800" dirty="0"/>
              <a:t>, </a:t>
            </a:r>
            <a:r>
              <a:rPr lang="hu-HU" sz="2800" dirty="0" err="1"/>
              <a:t>only</a:t>
            </a:r>
            <a:r>
              <a:rPr lang="hu-HU" sz="2800" dirty="0"/>
              <a:t> </a:t>
            </a:r>
            <a:r>
              <a:rPr lang="hu-HU" sz="2800" dirty="0" err="1"/>
              <a:t>the</a:t>
            </a:r>
            <a:r>
              <a:rPr lang="hu-HU" sz="2800" dirty="0"/>
              <a:t> </a:t>
            </a:r>
            <a:r>
              <a:rPr lang="hu-HU" sz="2800" dirty="0" err="1"/>
              <a:t>owner</a:t>
            </a:r>
            <a:r>
              <a:rPr lang="hu-HU" sz="2800" dirty="0"/>
              <a:t> of </a:t>
            </a:r>
            <a:r>
              <a:rPr lang="hu-HU" sz="2800" dirty="0" err="1"/>
              <a:t>the</a:t>
            </a:r>
            <a:r>
              <a:rPr lang="hu-HU" sz="2800" dirty="0"/>
              <a:t> </a:t>
            </a:r>
            <a:r>
              <a:rPr lang="hu-HU" sz="2800" dirty="0" err="1"/>
              <a:t>webpage</a:t>
            </a:r>
            <a:r>
              <a:rPr lang="hu-HU" sz="2800" dirty="0"/>
              <a:t> </a:t>
            </a:r>
            <a:r>
              <a:rPr lang="hu-HU" sz="2800" dirty="0" err="1"/>
              <a:t>visited</a:t>
            </a:r>
            <a:r>
              <a:rPr lang="hu-HU" sz="2800" dirty="0"/>
              <a:t> and </a:t>
            </a:r>
            <a:r>
              <a:rPr lang="hu-HU" sz="2800" dirty="0" err="1"/>
              <a:t>the</a:t>
            </a:r>
            <a:r>
              <a:rPr lang="hu-HU" sz="2800" dirty="0"/>
              <a:t> </a:t>
            </a:r>
            <a:r>
              <a:rPr lang="hu-HU" sz="2800" dirty="0" err="1"/>
              <a:t>visitor</a:t>
            </a:r>
            <a:r>
              <a:rPr lang="hu-HU" sz="2800" dirty="0"/>
              <a:t> </a:t>
            </a:r>
            <a:r>
              <a:rPr lang="hu-HU" sz="2800" dirty="0" err="1"/>
              <a:t>know</a:t>
            </a:r>
            <a:r>
              <a:rPr lang="hu-HU" sz="2800" dirty="0"/>
              <a:t> </a:t>
            </a:r>
            <a:r>
              <a:rPr lang="hu-HU" sz="2800" dirty="0" err="1" smtClean="0"/>
              <a:t>this</a:t>
            </a:r>
            <a:r>
              <a:rPr lang="hu-HU" sz="2800" dirty="0"/>
              <a:t>.</a:t>
            </a:r>
            <a:endParaRPr lang="en-US" sz="2800" dirty="0"/>
          </a:p>
          <a:p>
            <a:pPr>
              <a:buFontTx/>
              <a:buNone/>
            </a:pPr>
            <a:endParaRPr lang="hu-HU" sz="2800" dirty="0"/>
          </a:p>
          <a:p>
            <a:pPr>
              <a:buFontTx/>
              <a:buNone/>
            </a:pPr>
            <a:endParaRPr lang="en-US" sz="2800" dirty="0"/>
          </a:p>
          <a:p>
            <a:pPr>
              <a:buFontTx/>
              <a:buNone/>
            </a:pPr>
            <a:r>
              <a:rPr lang="en-US" sz="2000" dirty="0"/>
              <a:t>(this is not entirely true </a:t>
            </a:r>
            <a:r>
              <a:rPr lang="en-US" sz="2000" dirty="0" smtClean="0"/>
              <a:t>today</a:t>
            </a:r>
            <a:r>
              <a:rPr lang="hu-HU" sz="2000" dirty="0" smtClean="0"/>
              <a:t>, </a:t>
            </a:r>
            <a:r>
              <a:rPr lang="hu-HU" sz="2000" dirty="0" err="1" smtClean="0"/>
              <a:t>e.g</a:t>
            </a:r>
            <a:r>
              <a:rPr lang="hu-HU" sz="2000" dirty="0" smtClean="0"/>
              <a:t>., </a:t>
            </a:r>
            <a:r>
              <a:rPr lang="hu-HU" sz="2000" dirty="0" err="1" smtClean="0"/>
              <a:t>Chrome</a:t>
            </a:r>
            <a:r>
              <a:rPr lang="hu-HU" sz="2000" dirty="0" smtClean="0"/>
              <a:t> </a:t>
            </a:r>
            <a:r>
              <a:rPr lang="hu-HU" sz="2000" dirty="0" err="1" smtClean="0"/>
              <a:t>logs</a:t>
            </a:r>
            <a:r>
              <a:rPr lang="hu-HU" sz="2000" dirty="0" smtClean="0"/>
              <a:t> </a:t>
            </a:r>
            <a:r>
              <a:rPr lang="hu-HU" sz="2000" dirty="0" err="1" smtClean="0"/>
              <a:t>the</a:t>
            </a:r>
            <a:r>
              <a:rPr lang="hu-HU" sz="2000" dirty="0" smtClean="0"/>
              <a:t> </a:t>
            </a:r>
            <a:r>
              <a:rPr lang="hu-HU" sz="2000" dirty="0" err="1" smtClean="0"/>
              <a:t>visits</a:t>
            </a:r>
            <a:r>
              <a:rPr lang="en-US" sz="2000" dirty="0" smtClean="0"/>
              <a:t>, </a:t>
            </a:r>
            <a:r>
              <a:rPr lang="hu-HU" sz="2000" dirty="0" err="1"/>
              <a:t>but</a:t>
            </a:r>
            <a:r>
              <a:rPr lang="hu-HU" sz="2000" dirty="0"/>
              <a:t> I </a:t>
            </a:r>
            <a:r>
              <a:rPr lang="hu-HU" sz="2000" dirty="0" err="1"/>
              <a:t>will</a:t>
            </a:r>
            <a:r>
              <a:rPr lang="hu-HU" sz="2000" dirty="0"/>
              <a:t> </a:t>
            </a:r>
            <a:r>
              <a:rPr lang="hu-HU" sz="2000" dirty="0" err="1"/>
              <a:t>not</a:t>
            </a:r>
            <a:r>
              <a:rPr lang="hu-HU" sz="2000" dirty="0"/>
              <a:t> go </a:t>
            </a:r>
            <a:r>
              <a:rPr lang="hu-HU" sz="2000" dirty="0" err="1"/>
              <a:t>into</a:t>
            </a:r>
            <a:r>
              <a:rPr lang="hu-HU" sz="2000" dirty="0"/>
              <a:t> </a:t>
            </a:r>
            <a:r>
              <a:rPr lang="hu-HU" sz="2000" dirty="0" err="1"/>
              <a:t>details</a:t>
            </a:r>
            <a:r>
              <a:rPr lang="hu-HU" sz="2000" dirty="0"/>
              <a:t> here)</a:t>
            </a:r>
            <a:endParaRPr lang="en-US"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755650" y="836613"/>
            <a:ext cx="7772400" cy="1470025"/>
          </a:xfrm>
        </p:spPr>
        <p:txBody>
          <a:bodyPr/>
          <a:lstStyle/>
          <a:p>
            <a:r>
              <a:rPr lang="en-US" sz="2800"/>
              <a:t/>
            </a:r>
            <a:br>
              <a:rPr lang="en-US" sz="2800"/>
            </a:br>
            <a:endParaRPr lang="en-US" sz="2800"/>
          </a:p>
        </p:txBody>
      </p:sp>
      <p:sp>
        <p:nvSpPr>
          <p:cNvPr id="17412" name="Text Box 4"/>
          <p:cNvSpPr txBox="1">
            <a:spLocks noChangeArrowheads="1"/>
          </p:cNvSpPr>
          <p:nvPr/>
        </p:nvSpPr>
        <p:spPr bwMode="auto">
          <a:xfrm>
            <a:off x="179388" y="188913"/>
            <a:ext cx="8775700" cy="1373187"/>
          </a:xfrm>
          <a:prstGeom prst="rect">
            <a:avLst/>
          </a:prstGeom>
          <a:noFill/>
          <a:ln w="9525" algn="ctr">
            <a:noFill/>
            <a:miter lim="800000"/>
            <a:headEnd/>
            <a:tailEnd/>
          </a:ln>
          <a:effectLst/>
        </p:spPr>
        <p:txBody>
          <a:bodyPr>
            <a:spAutoFit/>
          </a:bodyPr>
          <a:lstStyle/>
          <a:p>
            <a:r>
              <a:rPr lang="hu-HU" sz="2800" b="1">
                <a:solidFill>
                  <a:schemeClr val="tx2"/>
                </a:solidFill>
              </a:rPr>
              <a:t>Google examines the web-graph:</a:t>
            </a:r>
          </a:p>
          <a:p>
            <a:r>
              <a:rPr lang="hu-HU" sz="2800">
                <a:solidFill>
                  <a:schemeClr val="tx2"/>
                </a:solidFill>
              </a:rPr>
              <a:t>Web-graph:vertices: the pages of the WWW;</a:t>
            </a:r>
          </a:p>
          <a:p>
            <a:r>
              <a:rPr lang="hu-HU" sz="2800">
                <a:solidFill>
                  <a:schemeClr val="tx2"/>
                </a:solidFill>
              </a:rPr>
              <a:t>edges: A       B, if page A (hyper)links to B;</a:t>
            </a:r>
          </a:p>
        </p:txBody>
      </p:sp>
      <p:sp>
        <p:nvSpPr>
          <p:cNvPr id="17413" name="Line 5"/>
          <p:cNvSpPr>
            <a:spLocks noChangeShapeType="1"/>
          </p:cNvSpPr>
          <p:nvPr/>
        </p:nvSpPr>
        <p:spPr bwMode="auto">
          <a:xfrm flipV="1">
            <a:off x="1763713" y="1341438"/>
            <a:ext cx="503237" cy="0"/>
          </a:xfrm>
          <a:prstGeom prst="line">
            <a:avLst/>
          </a:prstGeom>
          <a:noFill/>
          <a:ln w="9525">
            <a:solidFill>
              <a:schemeClr val="tx1"/>
            </a:solidFill>
            <a:round/>
            <a:headEnd/>
            <a:tailEnd type="triangle" w="med" len="med"/>
          </a:ln>
          <a:effectLst/>
        </p:spPr>
        <p:txBody>
          <a:bodyPr anchor="ctr"/>
          <a:lstStyle/>
          <a:p>
            <a:endParaRPr lang="en-US"/>
          </a:p>
        </p:txBody>
      </p:sp>
      <p:sp>
        <p:nvSpPr>
          <p:cNvPr id="17414" name="Text Box 6"/>
          <p:cNvSpPr txBox="1">
            <a:spLocks noChangeArrowheads="1"/>
          </p:cNvSpPr>
          <p:nvPr/>
        </p:nvSpPr>
        <p:spPr bwMode="auto">
          <a:xfrm>
            <a:off x="0" y="1828800"/>
            <a:ext cx="9267825" cy="946150"/>
          </a:xfrm>
          <a:prstGeom prst="rect">
            <a:avLst/>
          </a:prstGeom>
          <a:noFill/>
          <a:ln w="9525" algn="ctr">
            <a:noFill/>
            <a:miter lim="800000"/>
            <a:headEnd/>
            <a:tailEnd/>
          </a:ln>
          <a:effectLst/>
        </p:spPr>
        <p:txBody>
          <a:bodyPr wrap="none">
            <a:spAutoFit/>
          </a:bodyPr>
          <a:lstStyle/>
          <a:p>
            <a:r>
              <a:rPr lang="hu-HU" sz="2800">
                <a:solidFill>
                  <a:schemeClr val="tx2"/>
                </a:solidFill>
              </a:rPr>
              <a:t>DEF </a:t>
            </a:r>
            <a:r>
              <a:rPr lang="hu-HU" sz="2800" u="sng">
                <a:solidFill>
                  <a:schemeClr val="tx2"/>
                </a:solidFill>
              </a:rPr>
              <a:t>1 : A page or a node is important</a:t>
            </a:r>
            <a:r>
              <a:rPr lang="hu-HU" sz="2800">
                <a:solidFill>
                  <a:schemeClr val="tx2"/>
                </a:solidFill>
              </a:rPr>
              <a:t>:if it is referenced to</a:t>
            </a:r>
          </a:p>
          <a:p>
            <a:r>
              <a:rPr lang="hu-HU" sz="2800">
                <a:solidFill>
                  <a:schemeClr val="tx2"/>
                </a:solidFill>
              </a:rPr>
              <a:t>or linked to a lot of times;</a:t>
            </a:r>
            <a:endParaRPr lang="en-US" sz="2800">
              <a:solidFill>
                <a:schemeClr val="tx2"/>
              </a:solidFill>
            </a:endParaRPr>
          </a:p>
        </p:txBody>
      </p:sp>
      <p:sp>
        <p:nvSpPr>
          <p:cNvPr id="17415" name="Oval 7"/>
          <p:cNvSpPr>
            <a:spLocks noChangeArrowheads="1"/>
          </p:cNvSpPr>
          <p:nvPr/>
        </p:nvSpPr>
        <p:spPr bwMode="auto">
          <a:xfrm>
            <a:off x="1116013" y="4365625"/>
            <a:ext cx="287337" cy="215900"/>
          </a:xfrm>
          <a:prstGeom prst="ellipse">
            <a:avLst/>
          </a:prstGeom>
          <a:noFill/>
          <a:ln w="9525" algn="ctr">
            <a:solidFill>
              <a:schemeClr val="tx1"/>
            </a:solidFill>
            <a:round/>
            <a:headEnd/>
            <a:tailEnd/>
          </a:ln>
          <a:effectLst/>
        </p:spPr>
        <p:txBody>
          <a:bodyPr wrap="none" anchor="ctr"/>
          <a:lstStyle/>
          <a:p>
            <a:endParaRPr lang="en-US"/>
          </a:p>
        </p:txBody>
      </p:sp>
      <p:sp>
        <p:nvSpPr>
          <p:cNvPr id="17416" name="Line 8"/>
          <p:cNvSpPr>
            <a:spLocks noChangeShapeType="1"/>
          </p:cNvSpPr>
          <p:nvPr/>
        </p:nvSpPr>
        <p:spPr bwMode="auto">
          <a:xfrm>
            <a:off x="179388" y="3573463"/>
            <a:ext cx="863600" cy="792162"/>
          </a:xfrm>
          <a:prstGeom prst="line">
            <a:avLst/>
          </a:prstGeom>
          <a:noFill/>
          <a:ln w="9525">
            <a:solidFill>
              <a:schemeClr val="tx1"/>
            </a:solidFill>
            <a:round/>
            <a:headEnd/>
            <a:tailEnd type="triangle" w="med" len="med"/>
          </a:ln>
          <a:effectLst/>
        </p:spPr>
        <p:txBody>
          <a:bodyPr anchor="ctr"/>
          <a:lstStyle/>
          <a:p>
            <a:endParaRPr lang="en-US"/>
          </a:p>
        </p:txBody>
      </p:sp>
      <p:sp>
        <p:nvSpPr>
          <p:cNvPr id="17417" name="Line 9"/>
          <p:cNvSpPr>
            <a:spLocks noChangeShapeType="1"/>
          </p:cNvSpPr>
          <p:nvPr/>
        </p:nvSpPr>
        <p:spPr bwMode="auto">
          <a:xfrm>
            <a:off x="1187450" y="3284538"/>
            <a:ext cx="0" cy="936625"/>
          </a:xfrm>
          <a:prstGeom prst="line">
            <a:avLst/>
          </a:prstGeom>
          <a:noFill/>
          <a:ln w="9525">
            <a:solidFill>
              <a:schemeClr val="tx1"/>
            </a:solidFill>
            <a:round/>
            <a:headEnd/>
            <a:tailEnd type="triangle" w="med" len="med"/>
          </a:ln>
          <a:effectLst/>
        </p:spPr>
        <p:txBody>
          <a:bodyPr anchor="ctr"/>
          <a:lstStyle/>
          <a:p>
            <a:endParaRPr lang="en-US"/>
          </a:p>
        </p:txBody>
      </p:sp>
      <p:sp>
        <p:nvSpPr>
          <p:cNvPr id="17418" name="Line 10"/>
          <p:cNvSpPr>
            <a:spLocks noChangeShapeType="1"/>
          </p:cNvSpPr>
          <p:nvPr/>
        </p:nvSpPr>
        <p:spPr bwMode="auto">
          <a:xfrm flipH="1">
            <a:off x="1403350" y="3357563"/>
            <a:ext cx="360363" cy="863600"/>
          </a:xfrm>
          <a:prstGeom prst="line">
            <a:avLst/>
          </a:prstGeom>
          <a:noFill/>
          <a:ln w="9525">
            <a:solidFill>
              <a:schemeClr val="tx1"/>
            </a:solidFill>
            <a:round/>
            <a:headEnd/>
            <a:tailEnd type="triangle" w="med" len="med"/>
          </a:ln>
          <a:effectLst/>
        </p:spPr>
        <p:txBody>
          <a:bodyPr anchor="ctr"/>
          <a:lstStyle/>
          <a:p>
            <a:endParaRPr lang="en-US"/>
          </a:p>
        </p:txBody>
      </p:sp>
      <p:sp>
        <p:nvSpPr>
          <p:cNvPr id="17419" name="Line 11"/>
          <p:cNvSpPr>
            <a:spLocks noChangeShapeType="1"/>
          </p:cNvSpPr>
          <p:nvPr/>
        </p:nvSpPr>
        <p:spPr bwMode="auto">
          <a:xfrm flipH="1">
            <a:off x="1547813" y="3644900"/>
            <a:ext cx="863600" cy="792163"/>
          </a:xfrm>
          <a:prstGeom prst="line">
            <a:avLst/>
          </a:prstGeom>
          <a:noFill/>
          <a:ln w="9525">
            <a:solidFill>
              <a:schemeClr val="tx1"/>
            </a:solidFill>
            <a:round/>
            <a:headEnd/>
            <a:tailEnd type="triangle" w="med" len="med"/>
          </a:ln>
          <a:effectLst/>
        </p:spPr>
        <p:txBody>
          <a:bodyPr anchor="ctr"/>
          <a:lstStyle/>
          <a:p>
            <a:endParaRPr lang="en-US"/>
          </a:p>
        </p:txBody>
      </p:sp>
      <p:sp>
        <p:nvSpPr>
          <p:cNvPr id="17420" name="Line 12"/>
          <p:cNvSpPr>
            <a:spLocks noChangeShapeType="1"/>
          </p:cNvSpPr>
          <p:nvPr/>
        </p:nvSpPr>
        <p:spPr bwMode="auto">
          <a:xfrm flipV="1">
            <a:off x="1619250" y="4076700"/>
            <a:ext cx="1081088" cy="504825"/>
          </a:xfrm>
          <a:prstGeom prst="line">
            <a:avLst/>
          </a:prstGeom>
          <a:noFill/>
          <a:ln w="9525">
            <a:solidFill>
              <a:schemeClr val="tx1"/>
            </a:solidFill>
            <a:round/>
            <a:headEnd/>
            <a:tailEnd type="triangle" w="med" len="med"/>
          </a:ln>
          <a:effectLst/>
        </p:spPr>
        <p:txBody>
          <a:bodyPr anchor="ctr"/>
          <a:lstStyle/>
          <a:p>
            <a:endParaRPr lang="en-US"/>
          </a:p>
        </p:txBody>
      </p:sp>
      <p:sp>
        <p:nvSpPr>
          <p:cNvPr id="17421" name="Line 13"/>
          <p:cNvSpPr>
            <a:spLocks noChangeShapeType="1"/>
          </p:cNvSpPr>
          <p:nvPr/>
        </p:nvSpPr>
        <p:spPr bwMode="auto">
          <a:xfrm flipV="1">
            <a:off x="1547813" y="4581525"/>
            <a:ext cx="1008062" cy="215900"/>
          </a:xfrm>
          <a:prstGeom prst="line">
            <a:avLst/>
          </a:prstGeom>
          <a:noFill/>
          <a:ln w="9525">
            <a:solidFill>
              <a:schemeClr val="tx1"/>
            </a:solidFill>
            <a:round/>
            <a:headEnd/>
            <a:tailEnd type="triangle" w="med" len="med"/>
          </a:ln>
          <a:effectLst/>
        </p:spPr>
        <p:txBody>
          <a:bodyPr anchor="ctr"/>
          <a:lstStyle/>
          <a:p>
            <a:endParaRPr lang="en-US"/>
          </a:p>
        </p:txBody>
      </p:sp>
      <p:sp>
        <p:nvSpPr>
          <p:cNvPr id="17422" name="Text Box 14"/>
          <p:cNvSpPr txBox="1">
            <a:spLocks noChangeArrowheads="1"/>
          </p:cNvSpPr>
          <p:nvPr/>
        </p:nvSpPr>
        <p:spPr bwMode="auto">
          <a:xfrm>
            <a:off x="107950" y="2852738"/>
            <a:ext cx="1546225" cy="396875"/>
          </a:xfrm>
          <a:prstGeom prst="rect">
            <a:avLst/>
          </a:prstGeom>
          <a:noFill/>
          <a:ln w="9525" algn="ctr">
            <a:noFill/>
            <a:miter lim="800000"/>
            <a:headEnd/>
            <a:tailEnd/>
          </a:ln>
          <a:effectLst/>
        </p:spPr>
        <p:txBody>
          <a:bodyPr wrap="none">
            <a:spAutoFit/>
          </a:bodyPr>
          <a:lstStyle/>
          <a:p>
            <a:pPr algn="ctr"/>
            <a:r>
              <a:rPr lang="hu-HU" sz="2000">
                <a:solidFill>
                  <a:schemeClr val="tx2"/>
                </a:solidFill>
              </a:rPr>
              <a:t>in-degree=4</a:t>
            </a:r>
            <a:endParaRPr lang="en-US" sz="2000">
              <a:solidFill>
                <a:schemeClr val="tx2"/>
              </a:solidFill>
            </a:endParaRPr>
          </a:p>
        </p:txBody>
      </p:sp>
      <p:sp>
        <p:nvSpPr>
          <p:cNvPr id="17423" name="Text Box 15"/>
          <p:cNvSpPr txBox="1">
            <a:spLocks noChangeArrowheads="1"/>
          </p:cNvSpPr>
          <p:nvPr/>
        </p:nvSpPr>
        <p:spPr bwMode="auto">
          <a:xfrm>
            <a:off x="3276600" y="2781300"/>
            <a:ext cx="4175125" cy="1800225"/>
          </a:xfrm>
          <a:prstGeom prst="rect">
            <a:avLst/>
          </a:prstGeom>
          <a:solidFill>
            <a:schemeClr val="folHlink"/>
          </a:solidFill>
          <a:ln w="9525" algn="ctr">
            <a:noFill/>
            <a:miter lim="800000"/>
            <a:headEnd/>
            <a:tailEnd/>
          </a:ln>
          <a:effectLst/>
        </p:spPr>
        <p:txBody>
          <a:bodyPr>
            <a:spAutoFit/>
          </a:bodyPr>
          <a:lstStyle/>
          <a:p>
            <a:r>
              <a:rPr lang="hu-HU" sz="2800" dirty="0" err="1">
                <a:solidFill>
                  <a:schemeClr val="tx2"/>
                </a:solidFill>
              </a:rPr>
              <a:t>Numerous</a:t>
            </a:r>
            <a:r>
              <a:rPr lang="hu-HU" sz="2800" dirty="0">
                <a:solidFill>
                  <a:schemeClr val="tx2"/>
                </a:solidFill>
              </a:rPr>
              <a:t> </a:t>
            </a:r>
            <a:r>
              <a:rPr lang="hu-HU" sz="2800" dirty="0" err="1">
                <a:solidFill>
                  <a:schemeClr val="tx2"/>
                </a:solidFill>
              </a:rPr>
              <a:t>applications</a:t>
            </a:r>
            <a:r>
              <a:rPr lang="hu-HU" sz="2800" dirty="0">
                <a:solidFill>
                  <a:schemeClr val="tx2"/>
                </a:solidFill>
              </a:rPr>
              <a:t>: </a:t>
            </a:r>
            <a:r>
              <a:rPr lang="hu-HU" sz="2800" dirty="0" err="1">
                <a:solidFill>
                  <a:schemeClr val="tx2"/>
                </a:solidFill>
              </a:rPr>
              <a:t>scientometry</a:t>
            </a:r>
            <a:r>
              <a:rPr lang="hu-HU" sz="2800" dirty="0">
                <a:solidFill>
                  <a:schemeClr val="tx2"/>
                </a:solidFill>
              </a:rPr>
              <a:t>, </a:t>
            </a:r>
          </a:p>
          <a:p>
            <a:r>
              <a:rPr lang="hu-HU" sz="2800" dirty="0" err="1">
                <a:solidFill>
                  <a:schemeClr val="tx2"/>
                </a:solidFill>
              </a:rPr>
              <a:t>citation</a:t>
            </a:r>
            <a:r>
              <a:rPr lang="hu-HU" sz="2800" dirty="0">
                <a:solidFill>
                  <a:schemeClr val="tx2"/>
                </a:solidFill>
              </a:rPr>
              <a:t> </a:t>
            </a:r>
            <a:r>
              <a:rPr lang="hu-HU" sz="2800" dirty="0" err="1">
                <a:solidFill>
                  <a:schemeClr val="tx2"/>
                </a:solidFill>
              </a:rPr>
              <a:t>number</a:t>
            </a:r>
            <a:r>
              <a:rPr lang="hu-HU" sz="2800" dirty="0">
                <a:solidFill>
                  <a:schemeClr val="tx2"/>
                </a:solidFill>
              </a:rPr>
              <a:t>,</a:t>
            </a:r>
          </a:p>
          <a:p>
            <a:r>
              <a:rPr lang="hu-HU" sz="2800" dirty="0" err="1">
                <a:solidFill>
                  <a:schemeClr val="tx2"/>
                </a:solidFill>
              </a:rPr>
              <a:t>impact</a:t>
            </a:r>
            <a:r>
              <a:rPr lang="hu-HU" sz="2800" dirty="0">
                <a:solidFill>
                  <a:schemeClr val="tx2"/>
                </a:solidFill>
              </a:rPr>
              <a:t> </a:t>
            </a:r>
            <a:r>
              <a:rPr lang="hu-HU" sz="2800" dirty="0" err="1">
                <a:solidFill>
                  <a:schemeClr val="tx2"/>
                </a:solidFill>
              </a:rPr>
              <a:t>factor</a:t>
            </a:r>
            <a:endParaRPr lang="en-US" sz="2800" dirty="0">
              <a:solidFill>
                <a:schemeClr val="tx2"/>
              </a:solidFill>
            </a:endParaRPr>
          </a:p>
        </p:txBody>
      </p:sp>
      <p:sp>
        <p:nvSpPr>
          <p:cNvPr id="17424" name="Text Box 16"/>
          <p:cNvSpPr txBox="1">
            <a:spLocks noChangeArrowheads="1"/>
          </p:cNvSpPr>
          <p:nvPr/>
        </p:nvSpPr>
        <p:spPr bwMode="auto">
          <a:xfrm>
            <a:off x="2957513" y="4724400"/>
            <a:ext cx="5168900" cy="822325"/>
          </a:xfrm>
          <a:prstGeom prst="rect">
            <a:avLst/>
          </a:prstGeom>
          <a:solidFill>
            <a:schemeClr val="hlink"/>
          </a:solidFill>
          <a:ln w="9525" algn="ctr">
            <a:noFill/>
            <a:miter lim="800000"/>
            <a:headEnd/>
            <a:tailEnd/>
          </a:ln>
          <a:effectLst/>
        </p:spPr>
        <p:txBody>
          <a:bodyPr wrap="none">
            <a:spAutoFit/>
          </a:bodyPr>
          <a:lstStyle/>
          <a:p>
            <a:pPr algn="ctr"/>
            <a:r>
              <a:rPr lang="hu-HU" sz="2400" dirty="0" err="1">
                <a:solidFill>
                  <a:schemeClr val="tx2"/>
                </a:solidFill>
              </a:rPr>
              <a:t>disadvantage</a:t>
            </a:r>
            <a:r>
              <a:rPr lang="hu-HU" sz="2400" dirty="0">
                <a:solidFill>
                  <a:schemeClr val="tx2"/>
                </a:solidFill>
              </a:rPr>
              <a:t>:</a:t>
            </a:r>
            <a:r>
              <a:rPr lang="hu-HU" sz="2400" dirty="0" err="1">
                <a:solidFill>
                  <a:schemeClr val="tx2"/>
                </a:solidFill>
              </a:rPr>
              <a:t>the</a:t>
            </a:r>
            <a:r>
              <a:rPr lang="hu-HU" sz="2400" dirty="0">
                <a:solidFill>
                  <a:schemeClr val="tx2"/>
                </a:solidFill>
              </a:rPr>
              <a:t> </a:t>
            </a:r>
            <a:r>
              <a:rPr lang="hu-HU" sz="2400" dirty="0" err="1">
                <a:solidFill>
                  <a:schemeClr val="tx2"/>
                </a:solidFill>
              </a:rPr>
              <a:t>referrers</a:t>
            </a:r>
            <a:r>
              <a:rPr lang="hu-HU" sz="2400" dirty="0">
                <a:solidFill>
                  <a:schemeClr val="tx2"/>
                </a:solidFill>
              </a:rPr>
              <a:t>’ </a:t>
            </a:r>
            <a:r>
              <a:rPr lang="hu-HU" sz="2400" dirty="0" err="1">
                <a:solidFill>
                  <a:schemeClr val="tx2"/>
                </a:solidFill>
              </a:rPr>
              <a:t>quality</a:t>
            </a:r>
            <a:r>
              <a:rPr lang="hu-HU" sz="2400" dirty="0">
                <a:solidFill>
                  <a:schemeClr val="tx2"/>
                </a:solidFill>
              </a:rPr>
              <a:t> is </a:t>
            </a:r>
          </a:p>
          <a:p>
            <a:pPr algn="ctr"/>
            <a:r>
              <a:rPr lang="hu-HU" sz="2400" dirty="0" err="1">
                <a:solidFill>
                  <a:schemeClr val="tx2"/>
                </a:solidFill>
              </a:rPr>
              <a:t>not</a:t>
            </a:r>
            <a:r>
              <a:rPr lang="hu-HU" sz="2400" dirty="0">
                <a:solidFill>
                  <a:schemeClr val="tx2"/>
                </a:solidFill>
              </a:rPr>
              <a:t> </a:t>
            </a:r>
            <a:r>
              <a:rPr lang="hu-HU" sz="2400" dirty="0" err="1">
                <a:solidFill>
                  <a:schemeClr val="tx2"/>
                </a:solidFill>
              </a:rPr>
              <a:t>taken</a:t>
            </a:r>
            <a:r>
              <a:rPr lang="hu-HU" sz="2400" dirty="0">
                <a:solidFill>
                  <a:schemeClr val="tx2"/>
                </a:solidFill>
              </a:rPr>
              <a:t> </a:t>
            </a:r>
            <a:r>
              <a:rPr lang="hu-HU" sz="2400" dirty="0" err="1">
                <a:solidFill>
                  <a:schemeClr val="tx2"/>
                </a:solidFill>
              </a:rPr>
              <a:t>into</a:t>
            </a:r>
            <a:r>
              <a:rPr lang="hu-HU" sz="2400" dirty="0">
                <a:solidFill>
                  <a:schemeClr val="tx2"/>
                </a:solidFill>
              </a:rPr>
              <a:t> account!</a:t>
            </a:r>
            <a:endParaRPr lang="en-US" sz="2400" dirty="0">
              <a:solidFill>
                <a:schemeClr val="tx2"/>
              </a:solidFill>
            </a:endParaRPr>
          </a:p>
        </p:txBody>
      </p:sp>
      <p:sp>
        <p:nvSpPr>
          <p:cNvPr id="17425" name="Text Box 17"/>
          <p:cNvSpPr txBox="1">
            <a:spLocks noChangeArrowheads="1"/>
          </p:cNvSpPr>
          <p:nvPr/>
        </p:nvSpPr>
        <p:spPr bwMode="auto">
          <a:xfrm>
            <a:off x="3103563" y="5661025"/>
            <a:ext cx="6040437" cy="822325"/>
          </a:xfrm>
          <a:prstGeom prst="rect">
            <a:avLst/>
          </a:prstGeom>
          <a:solidFill>
            <a:schemeClr val="accent1"/>
          </a:solidFill>
          <a:ln w="9525" algn="ctr">
            <a:noFill/>
            <a:miter lim="800000"/>
            <a:headEnd/>
            <a:tailEnd/>
          </a:ln>
          <a:effectLst/>
        </p:spPr>
        <p:txBody>
          <a:bodyPr>
            <a:spAutoFit/>
          </a:bodyPr>
          <a:lstStyle/>
          <a:p>
            <a:pPr algn="ctr"/>
            <a:r>
              <a:rPr lang="hu-HU" sz="2400">
                <a:solidFill>
                  <a:schemeClr val="tx2"/>
                </a:solidFill>
              </a:rPr>
              <a:t>Goal: finding important nodes in protein</a:t>
            </a:r>
          </a:p>
          <a:p>
            <a:pPr algn="ctr"/>
            <a:r>
              <a:rPr lang="hu-HU" sz="2400">
                <a:solidFill>
                  <a:schemeClr val="tx2"/>
                </a:solidFill>
              </a:rPr>
              <a:t>networks</a:t>
            </a:r>
            <a:endParaRPr lang="en-US" sz="240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500" fill="hold"/>
                                        <p:tgtEl>
                                          <p:spTgt spid="17412"/>
                                        </p:tgtEl>
                                        <p:attrNameLst>
                                          <p:attrName>ppt_x</p:attrName>
                                        </p:attrNameLst>
                                      </p:cBhvr>
                                      <p:tavLst>
                                        <p:tav tm="0">
                                          <p:val>
                                            <p:strVal val="#ppt_x"/>
                                          </p:val>
                                        </p:tav>
                                        <p:tav tm="100000">
                                          <p:val>
                                            <p:strVal val="#ppt_x"/>
                                          </p:val>
                                        </p:tav>
                                      </p:tavLst>
                                    </p:anim>
                                    <p:anim calcmode="lin" valueType="num">
                                      <p:cBhvr additive="base">
                                        <p:cTn id="8"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4"/>
                                        </p:tgtEl>
                                        <p:attrNameLst>
                                          <p:attrName>style.visibility</p:attrName>
                                        </p:attrNameLst>
                                      </p:cBhvr>
                                      <p:to>
                                        <p:strVal val="visible"/>
                                      </p:to>
                                    </p:set>
                                    <p:anim calcmode="lin" valueType="num">
                                      <p:cBhvr additive="base">
                                        <p:cTn id="13" dur="500" fill="hold"/>
                                        <p:tgtEl>
                                          <p:spTgt spid="17414"/>
                                        </p:tgtEl>
                                        <p:attrNameLst>
                                          <p:attrName>ppt_x</p:attrName>
                                        </p:attrNameLst>
                                      </p:cBhvr>
                                      <p:tavLst>
                                        <p:tav tm="0">
                                          <p:val>
                                            <p:strVal val="#ppt_x"/>
                                          </p:val>
                                        </p:tav>
                                        <p:tav tm="100000">
                                          <p:val>
                                            <p:strVal val="#ppt_x"/>
                                          </p:val>
                                        </p:tav>
                                      </p:tavLst>
                                    </p:anim>
                                    <p:anim calcmode="lin" valueType="num">
                                      <p:cBhvr additive="base">
                                        <p:cTn id="14" dur="500" fill="hold"/>
                                        <p:tgtEl>
                                          <p:spTgt spid="174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23"/>
                                        </p:tgtEl>
                                        <p:attrNameLst>
                                          <p:attrName>style.visibility</p:attrName>
                                        </p:attrNameLst>
                                      </p:cBhvr>
                                      <p:to>
                                        <p:strVal val="visible"/>
                                      </p:to>
                                    </p:set>
                                    <p:anim calcmode="lin" valueType="num">
                                      <p:cBhvr additive="base">
                                        <p:cTn id="19" dur="500" fill="hold"/>
                                        <p:tgtEl>
                                          <p:spTgt spid="17423"/>
                                        </p:tgtEl>
                                        <p:attrNameLst>
                                          <p:attrName>ppt_x</p:attrName>
                                        </p:attrNameLst>
                                      </p:cBhvr>
                                      <p:tavLst>
                                        <p:tav tm="0">
                                          <p:val>
                                            <p:strVal val="#ppt_x"/>
                                          </p:val>
                                        </p:tav>
                                        <p:tav tm="100000">
                                          <p:val>
                                            <p:strVal val="#ppt_x"/>
                                          </p:val>
                                        </p:tav>
                                      </p:tavLst>
                                    </p:anim>
                                    <p:anim calcmode="lin" valueType="num">
                                      <p:cBhvr additive="base">
                                        <p:cTn id="20" dur="500" fill="hold"/>
                                        <p:tgtEl>
                                          <p:spTgt spid="174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24"/>
                                        </p:tgtEl>
                                        <p:attrNameLst>
                                          <p:attrName>style.visibility</p:attrName>
                                        </p:attrNameLst>
                                      </p:cBhvr>
                                      <p:to>
                                        <p:strVal val="visible"/>
                                      </p:to>
                                    </p:set>
                                    <p:anim calcmode="lin" valueType="num">
                                      <p:cBhvr additive="base">
                                        <p:cTn id="25" dur="500" fill="hold"/>
                                        <p:tgtEl>
                                          <p:spTgt spid="17424"/>
                                        </p:tgtEl>
                                        <p:attrNameLst>
                                          <p:attrName>ppt_x</p:attrName>
                                        </p:attrNameLst>
                                      </p:cBhvr>
                                      <p:tavLst>
                                        <p:tav tm="0">
                                          <p:val>
                                            <p:strVal val="#ppt_x"/>
                                          </p:val>
                                        </p:tav>
                                        <p:tav tm="100000">
                                          <p:val>
                                            <p:strVal val="#ppt_x"/>
                                          </p:val>
                                        </p:tav>
                                      </p:tavLst>
                                    </p:anim>
                                    <p:anim calcmode="lin" valueType="num">
                                      <p:cBhvr additive="base">
                                        <p:cTn id="26" dur="500" fill="hold"/>
                                        <p:tgtEl>
                                          <p:spTgt spid="174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4" grpId="0"/>
      <p:bldP spid="17423" grpId="0" animBg="1"/>
      <p:bldP spid="174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55650" y="836613"/>
            <a:ext cx="7772400" cy="1470025"/>
          </a:xfrm>
        </p:spPr>
        <p:txBody>
          <a:bodyPr/>
          <a:lstStyle/>
          <a:p>
            <a:r>
              <a:rPr lang="en-US" sz="2800"/>
              <a:t/>
            </a:r>
            <a:br>
              <a:rPr lang="en-US" sz="2800"/>
            </a:br>
            <a:endParaRPr lang="en-US" sz="2800"/>
          </a:p>
        </p:txBody>
      </p:sp>
      <p:sp>
        <p:nvSpPr>
          <p:cNvPr id="18436" name="Text Box 4"/>
          <p:cNvSpPr txBox="1">
            <a:spLocks noChangeArrowheads="1"/>
          </p:cNvSpPr>
          <p:nvPr/>
        </p:nvSpPr>
        <p:spPr bwMode="auto">
          <a:xfrm>
            <a:off x="179388" y="260350"/>
            <a:ext cx="8775700" cy="519113"/>
          </a:xfrm>
          <a:prstGeom prst="rect">
            <a:avLst/>
          </a:prstGeom>
          <a:noFill/>
          <a:ln w="9525" algn="ctr">
            <a:noFill/>
            <a:miter lim="800000"/>
            <a:headEnd/>
            <a:tailEnd/>
          </a:ln>
          <a:effectLst/>
        </p:spPr>
        <p:txBody>
          <a:bodyPr>
            <a:spAutoFit/>
          </a:bodyPr>
          <a:lstStyle/>
          <a:p>
            <a:endParaRPr lang="en-US" sz="2800">
              <a:solidFill>
                <a:schemeClr val="tx2"/>
              </a:solidFill>
            </a:endParaRPr>
          </a:p>
        </p:txBody>
      </p:sp>
      <p:sp>
        <p:nvSpPr>
          <p:cNvPr id="18437" name="Rectangle 5"/>
          <p:cNvSpPr>
            <a:spLocks noChangeArrowheads="1"/>
          </p:cNvSpPr>
          <p:nvPr/>
        </p:nvSpPr>
        <p:spPr bwMode="auto">
          <a:xfrm>
            <a:off x="250825" y="188913"/>
            <a:ext cx="8642350" cy="884237"/>
          </a:xfrm>
          <a:prstGeom prst="rect">
            <a:avLst/>
          </a:prstGeom>
          <a:noFill/>
          <a:ln w="9525" algn="ctr">
            <a:noFill/>
            <a:miter lim="800000"/>
            <a:headEnd/>
            <a:tailEnd/>
          </a:ln>
          <a:effectLst/>
        </p:spPr>
        <p:txBody>
          <a:bodyPr>
            <a:spAutoFit/>
          </a:bodyPr>
          <a:lstStyle/>
          <a:p>
            <a:r>
              <a:rPr lang="hu-HU" sz="2800">
                <a:solidFill>
                  <a:schemeClr val="tx2"/>
                </a:solidFill>
              </a:rPr>
              <a:t>DEF </a:t>
            </a:r>
            <a:r>
              <a:rPr lang="hu-HU" sz="2800" u="sng">
                <a:solidFill>
                  <a:schemeClr val="tx2"/>
                </a:solidFill>
              </a:rPr>
              <a:t>2: Important webpage/node</a:t>
            </a:r>
            <a:r>
              <a:rPr lang="hu-HU" sz="2400">
                <a:solidFill>
                  <a:schemeClr val="tx2"/>
                </a:solidFill>
              </a:rPr>
              <a:t>: is referred to by lots of important nodes...</a:t>
            </a:r>
            <a:endParaRPr lang="en-US" sz="2400">
              <a:solidFill>
                <a:schemeClr val="tx2"/>
              </a:solidFill>
            </a:endParaRPr>
          </a:p>
        </p:txBody>
      </p:sp>
      <p:sp>
        <p:nvSpPr>
          <p:cNvPr id="18438" name="Text Box 6"/>
          <p:cNvSpPr txBox="1">
            <a:spLocks noChangeArrowheads="1"/>
          </p:cNvSpPr>
          <p:nvPr/>
        </p:nvSpPr>
        <p:spPr bwMode="auto">
          <a:xfrm>
            <a:off x="250825" y="1557338"/>
            <a:ext cx="184150" cy="519112"/>
          </a:xfrm>
          <a:prstGeom prst="rect">
            <a:avLst/>
          </a:prstGeom>
          <a:noFill/>
          <a:ln w="9525" algn="ctr">
            <a:noFill/>
            <a:miter lim="800000"/>
            <a:headEnd/>
            <a:tailEnd/>
          </a:ln>
          <a:effectLst/>
        </p:spPr>
        <p:txBody>
          <a:bodyPr wrap="none">
            <a:spAutoFit/>
          </a:bodyPr>
          <a:lstStyle/>
          <a:p>
            <a:pPr algn="ctr"/>
            <a:endParaRPr lang="en-US" sz="2800">
              <a:solidFill>
                <a:schemeClr val="tx2"/>
              </a:solidFill>
            </a:endParaRPr>
          </a:p>
        </p:txBody>
      </p:sp>
      <p:sp>
        <p:nvSpPr>
          <p:cNvPr id="18439" name="Text Box 7"/>
          <p:cNvSpPr txBox="1">
            <a:spLocks noChangeArrowheads="1"/>
          </p:cNvSpPr>
          <p:nvPr/>
        </p:nvSpPr>
        <p:spPr bwMode="auto">
          <a:xfrm>
            <a:off x="131763" y="1557338"/>
            <a:ext cx="8896350" cy="701675"/>
          </a:xfrm>
          <a:prstGeom prst="rect">
            <a:avLst/>
          </a:prstGeom>
          <a:solidFill>
            <a:schemeClr val="folHlink"/>
          </a:solidFill>
          <a:ln w="9525" algn="ctr">
            <a:noFill/>
            <a:miter lim="800000"/>
            <a:headEnd/>
            <a:tailEnd/>
          </a:ln>
          <a:effectLst/>
        </p:spPr>
        <p:txBody>
          <a:bodyPr wrap="none">
            <a:spAutoFit/>
          </a:bodyPr>
          <a:lstStyle/>
          <a:p>
            <a:pPr algn="ctr"/>
            <a:r>
              <a:rPr lang="en-US" sz="2000">
                <a:solidFill>
                  <a:schemeClr val="tx2"/>
                </a:solidFill>
              </a:rPr>
              <a:t>Circulus vitiosus in this form, but it can be turned to a mathematical recursion,</a:t>
            </a:r>
          </a:p>
          <a:p>
            <a:pPr algn="ctr"/>
            <a:r>
              <a:rPr lang="en-US" sz="2000">
                <a:solidFill>
                  <a:schemeClr val="tx2"/>
                </a:solidFill>
              </a:rPr>
              <a:t>therefore a rigorous </a:t>
            </a:r>
            <a:r>
              <a:rPr lang="hu-HU" sz="2000">
                <a:solidFill>
                  <a:schemeClr val="tx2"/>
                </a:solidFill>
              </a:rPr>
              <a:t>definition (details are omitted here).</a:t>
            </a:r>
            <a:endParaRPr lang="en-US" sz="2000">
              <a:solidFill>
                <a:schemeClr val="tx2"/>
              </a:solidFill>
            </a:endParaRPr>
          </a:p>
        </p:txBody>
      </p:sp>
      <p:sp>
        <p:nvSpPr>
          <p:cNvPr id="18440" name="Text Box 8"/>
          <p:cNvSpPr txBox="1">
            <a:spLocks noChangeArrowheads="1"/>
          </p:cNvSpPr>
          <p:nvPr/>
        </p:nvSpPr>
        <p:spPr bwMode="auto">
          <a:xfrm>
            <a:off x="696913" y="3068638"/>
            <a:ext cx="6561137" cy="519112"/>
          </a:xfrm>
          <a:prstGeom prst="rect">
            <a:avLst/>
          </a:prstGeom>
          <a:noFill/>
          <a:ln w="9525" algn="ctr">
            <a:noFill/>
            <a:miter lim="800000"/>
            <a:headEnd/>
            <a:tailEnd/>
          </a:ln>
          <a:effectLst/>
        </p:spPr>
        <p:txBody>
          <a:bodyPr wrap="none">
            <a:spAutoFit/>
          </a:bodyPr>
          <a:lstStyle/>
          <a:p>
            <a:pPr algn="ctr"/>
            <a:r>
              <a:rPr lang="hu-HU" sz="2800">
                <a:solidFill>
                  <a:schemeClr val="tx2"/>
                </a:solidFill>
              </a:rPr>
              <a:t>Importance is inherited from the referrer.</a:t>
            </a:r>
            <a:endParaRPr lang="en-US" sz="280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 calcmode="lin" valueType="num">
                                      <p:cBhvr additive="base">
                                        <p:cTn id="7" dur="500" fill="hold"/>
                                        <p:tgtEl>
                                          <p:spTgt spid="18437"/>
                                        </p:tgtEl>
                                        <p:attrNameLst>
                                          <p:attrName>ppt_x</p:attrName>
                                        </p:attrNameLst>
                                      </p:cBhvr>
                                      <p:tavLst>
                                        <p:tav tm="0">
                                          <p:val>
                                            <p:strVal val="#ppt_x"/>
                                          </p:val>
                                        </p:tav>
                                        <p:tav tm="100000">
                                          <p:val>
                                            <p:strVal val="#ppt_x"/>
                                          </p:val>
                                        </p:tav>
                                      </p:tavLst>
                                    </p:anim>
                                    <p:anim calcmode="lin" valueType="num">
                                      <p:cBhvr additive="base">
                                        <p:cTn id="8" dur="500" fill="hold"/>
                                        <p:tgtEl>
                                          <p:spTgt spid="184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9"/>
                                        </p:tgtEl>
                                        <p:attrNameLst>
                                          <p:attrName>style.visibility</p:attrName>
                                        </p:attrNameLst>
                                      </p:cBhvr>
                                      <p:to>
                                        <p:strVal val="visible"/>
                                      </p:to>
                                    </p:set>
                                    <p:anim calcmode="lin" valueType="num">
                                      <p:cBhvr additive="base">
                                        <p:cTn id="13" dur="500" fill="hold"/>
                                        <p:tgtEl>
                                          <p:spTgt spid="18439"/>
                                        </p:tgtEl>
                                        <p:attrNameLst>
                                          <p:attrName>ppt_x</p:attrName>
                                        </p:attrNameLst>
                                      </p:cBhvr>
                                      <p:tavLst>
                                        <p:tav tm="0">
                                          <p:val>
                                            <p:strVal val="#ppt_x"/>
                                          </p:val>
                                        </p:tav>
                                        <p:tav tm="100000">
                                          <p:val>
                                            <p:strVal val="#ppt_x"/>
                                          </p:val>
                                        </p:tav>
                                      </p:tavLst>
                                    </p:anim>
                                    <p:anim calcmode="lin" valueType="num">
                                      <p:cBhvr additive="base">
                                        <p:cTn id="14" dur="500" fill="hold"/>
                                        <p:tgtEl>
                                          <p:spTgt spid="184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755650" y="836613"/>
            <a:ext cx="7772400" cy="1470025"/>
          </a:xfrm>
        </p:spPr>
        <p:txBody>
          <a:bodyPr/>
          <a:lstStyle/>
          <a:p>
            <a:r>
              <a:rPr lang="hu-HU" sz="2800"/>
              <a:t/>
            </a:r>
            <a:br>
              <a:rPr lang="hu-HU" sz="2800"/>
            </a:br>
            <a:endParaRPr lang="hu-HU" sz="2800"/>
          </a:p>
        </p:txBody>
      </p:sp>
      <p:sp>
        <p:nvSpPr>
          <p:cNvPr id="62477" name="Text Box 13"/>
          <p:cNvSpPr txBox="1">
            <a:spLocks noChangeArrowheads="1"/>
          </p:cNvSpPr>
          <p:nvPr/>
        </p:nvSpPr>
        <p:spPr bwMode="auto">
          <a:xfrm>
            <a:off x="250825" y="188913"/>
            <a:ext cx="8497888" cy="2677656"/>
          </a:xfrm>
          <a:prstGeom prst="rect">
            <a:avLst/>
          </a:prstGeom>
          <a:noFill/>
          <a:ln w="9525" algn="ctr">
            <a:noFill/>
            <a:miter lim="800000"/>
            <a:headEnd/>
            <a:tailEnd/>
          </a:ln>
          <a:effectLst/>
        </p:spPr>
        <p:txBody>
          <a:bodyPr>
            <a:spAutoFit/>
          </a:bodyPr>
          <a:lstStyle/>
          <a:p>
            <a:pPr algn="l"/>
            <a:r>
              <a:rPr lang="hu-HU" sz="2400" dirty="0" smtClean="0"/>
              <a:t>A </a:t>
            </a:r>
            <a:r>
              <a:rPr lang="hu-HU" sz="2400" dirty="0" err="1" smtClean="0"/>
              <a:t>person</a:t>
            </a:r>
            <a:r>
              <a:rPr lang="hu-HU" sz="2400" dirty="0" smtClean="0"/>
              <a:t> </a:t>
            </a:r>
            <a:r>
              <a:rPr lang="hu-HU" sz="2400" dirty="0" err="1" smtClean="0"/>
              <a:t>walks</a:t>
            </a:r>
            <a:r>
              <a:rPr lang="hu-HU" sz="2400" dirty="0" smtClean="0"/>
              <a:t> </a:t>
            </a:r>
            <a:r>
              <a:rPr lang="hu-HU" sz="2400" dirty="0" err="1" smtClean="0"/>
              <a:t>on</a:t>
            </a:r>
            <a:r>
              <a:rPr lang="hu-HU" sz="2400" dirty="0" smtClean="0"/>
              <a:t> </a:t>
            </a:r>
            <a:r>
              <a:rPr lang="hu-HU" sz="2400" dirty="0" err="1" smtClean="0"/>
              <a:t>the</a:t>
            </a:r>
            <a:r>
              <a:rPr lang="hu-HU" sz="2400" dirty="0" smtClean="0"/>
              <a:t> </a:t>
            </a:r>
            <a:r>
              <a:rPr lang="hu-HU" sz="2400" dirty="0" err="1" smtClean="0"/>
              <a:t>vertices</a:t>
            </a:r>
            <a:r>
              <a:rPr lang="hu-HU" sz="2400" dirty="0" smtClean="0"/>
              <a:t> of </a:t>
            </a:r>
            <a:r>
              <a:rPr lang="hu-HU" sz="2400" dirty="0" err="1" smtClean="0"/>
              <a:t>the</a:t>
            </a:r>
            <a:r>
              <a:rPr lang="hu-HU" sz="2400" dirty="0" smtClean="0"/>
              <a:t> </a:t>
            </a:r>
            <a:r>
              <a:rPr lang="hu-HU" sz="2400" dirty="0" err="1" smtClean="0"/>
              <a:t>graph</a:t>
            </a:r>
            <a:r>
              <a:rPr lang="hu-HU" sz="2400" dirty="0" smtClean="0"/>
              <a:t>: </a:t>
            </a:r>
            <a:r>
              <a:rPr lang="hu-HU" sz="2400" dirty="0" err="1" smtClean="0"/>
              <a:t>in</a:t>
            </a:r>
            <a:r>
              <a:rPr lang="hu-HU" sz="2400" dirty="0" smtClean="0"/>
              <a:t> a </a:t>
            </a:r>
            <a:r>
              <a:rPr lang="hu-HU" sz="2400" dirty="0" err="1" smtClean="0"/>
              <a:t>vertex</a:t>
            </a:r>
            <a:r>
              <a:rPr lang="hu-HU" sz="2400" dirty="0" smtClean="0"/>
              <a:t>,</a:t>
            </a:r>
          </a:p>
          <a:p>
            <a:pPr algn="l"/>
            <a:endParaRPr lang="hu-HU" sz="2400" dirty="0"/>
          </a:p>
          <a:p>
            <a:pPr algn="l"/>
            <a:r>
              <a:rPr lang="hu-HU" sz="2400" dirty="0" smtClean="0"/>
              <a:t>- </a:t>
            </a:r>
            <a:r>
              <a:rPr lang="hu-HU" sz="2400" dirty="0" err="1" smtClean="0"/>
              <a:t>with</a:t>
            </a:r>
            <a:r>
              <a:rPr lang="hu-HU" sz="2400" dirty="0" smtClean="0"/>
              <a:t> 80% </a:t>
            </a:r>
            <a:r>
              <a:rPr lang="hu-HU" sz="2400" dirty="0" err="1" smtClean="0"/>
              <a:t>probability</a:t>
            </a:r>
            <a:r>
              <a:rPr lang="hu-HU" sz="2400" dirty="0" smtClean="0"/>
              <a:t> he </a:t>
            </a:r>
            <a:r>
              <a:rPr lang="hu-HU" sz="2400" dirty="0" err="1" smtClean="0"/>
              <a:t>choses</a:t>
            </a:r>
            <a:r>
              <a:rPr lang="hu-HU" sz="2400" dirty="0" smtClean="0"/>
              <a:t> </a:t>
            </a:r>
            <a:r>
              <a:rPr lang="hu-HU" sz="2400" dirty="0" err="1" smtClean="0"/>
              <a:t>one</a:t>
            </a:r>
            <a:r>
              <a:rPr lang="hu-HU" sz="2400" dirty="0" smtClean="0"/>
              <a:t> of </a:t>
            </a:r>
            <a:r>
              <a:rPr lang="hu-HU" sz="2400" dirty="0" err="1" smtClean="0"/>
              <a:t>the</a:t>
            </a:r>
            <a:r>
              <a:rPr lang="hu-HU" sz="2400" dirty="0" smtClean="0"/>
              <a:t> </a:t>
            </a:r>
            <a:r>
              <a:rPr lang="hu-HU" sz="2400" dirty="0" err="1" smtClean="0"/>
              <a:t>outgoing</a:t>
            </a:r>
            <a:r>
              <a:rPr lang="hu-HU" sz="2400" dirty="0" smtClean="0"/>
              <a:t> </a:t>
            </a:r>
            <a:r>
              <a:rPr lang="hu-HU" sz="2400" dirty="0" err="1" smtClean="0"/>
              <a:t>edges</a:t>
            </a:r>
            <a:r>
              <a:rPr lang="hu-HU" sz="2400" dirty="0" smtClean="0"/>
              <a:t> </a:t>
            </a:r>
            <a:r>
              <a:rPr lang="hu-HU" sz="2400" dirty="0" err="1" smtClean="0"/>
              <a:t>with</a:t>
            </a:r>
            <a:r>
              <a:rPr lang="hu-HU" sz="2400" dirty="0" smtClean="0"/>
              <a:t> uniform </a:t>
            </a:r>
            <a:r>
              <a:rPr lang="hu-HU" sz="2400" dirty="0" err="1" smtClean="0"/>
              <a:t>distribution</a:t>
            </a:r>
            <a:endParaRPr lang="hu-HU" sz="2400" dirty="0" smtClean="0"/>
          </a:p>
          <a:p>
            <a:pPr algn="l"/>
            <a:r>
              <a:rPr lang="hu-HU" sz="2400" dirty="0" smtClean="0"/>
              <a:t>- </a:t>
            </a:r>
            <a:r>
              <a:rPr lang="hu-HU" sz="2400" dirty="0" err="1" smtClean="0"/>
              <a:t>with</a:t>
            </a:r>
            <a:r>
              <a:rPr lang="hu-HU" sz="2400" dirty="0" smtClean="0"/>
              <a:t> 20% </a:t>
            </a:r>
            <a:r>
              <a:rPr lang="hu-HU" sz="2400" dirty="0" err="1" smtClean="0"/>
              <a:t>probability</a:t>
            </a:r>
            <a:r>
              <a:rPr lang="hu-HU" sz="2400" dirty="0" smtClean="0"/>
              <a:t>   he </a:t>
            </a:r>
            <a:r>
              <a:rPr lang="hu-HU" sz="2400" dirty="0" err="1" smtClean="0"/>
              <a:t>teleports</a:t>
            </a:r>
            <a:r>
              <a:rPr lang="hu-HU" sz="2400" dirty="0" smtClean="0"/>
              <a:t> </a:t>
            </a:r>
            <a:r>
              <a:rPr lang="hu-HU" sz="2400" dirty="0" err="1" smtClean="0"/>
              <a:t>to</a:t>
            </a:r>
            <a:r>
              <a:rPr lang="hu-HU" sz="2400" dirty="0" smtClean="0"/>
              <a:t> </a:t>
            </a:r>
            <a:r>
              <a:rPr lang="hu-HU" sz="2400" dirty="0" err="1" smtClean="0"/>
              <a:t>any</a:t>
            </a:r>
            <a:r>
              <a:rPr lang="hu-HU" sz="2400" dirty="0" smtClean="0"/>
              <a:t> </a:t>
            </a:r>
            <a:r>
              <a:rPr lang="hu-HU" sz="2400" dirty="0" err="1" smtClean="0"/>
              <a:t>vertices</a:t>
            </a:r>
            <a:r>
              <a:rPr lang="hu-HU" sz="2400" dirty="0" smtClean="0"/>
              <a:t>, </a:t>
            </a:r>
            <a:r>
              <a:rPr lang="hu-HU" sz="2400" dirty="0" err="1" smtClean="0"/>
              <a:t>with</a:t>
            </a:r>
            <a:r>
              <a:rPr lang="hu-HU" sz="2400" dirty="0" smtClean="0"/>
              <a:t> uniform </a:t>
            </a:r>
            <a:r>
              <a:rPr lang="hu-HU" sz="2400" dirty="0" err="1" smtClean="0"/>
              <a:t>distribution</a:t>
            </a:r>
            <a:endParaRPr lang="hu-HU" sz="2400" dirty="0" smtClean="0"/>
          </a:p>
          <a:p>
            <a:pPr algn="l"/>
            <a:endParaRPr lang="en-US" sz="2400" dirty="0"/>
          </a:p>
        </p:txBody>
      </p:sp>
      <p:sp>
        <p:nvSpPr>
          <p:cNvPr id="62479" name="Oval 15"/>
          <p:cNvSpPr>
            <a:spLocks noChangeArrowheads="1"/>
          </p:cNvSpPr>
          <p:nvPr/>
        </p:nvSpPr>
        <p:spPr bwMode="auto">
          <a:xfrm>
            <a:off x="1547813" y="3500438"/>
            <a:ext cx="647700" cy="433387"/>
          </a:xfrm>
          <a:prstGeom prst="ellipse">
            <a:avLst/>
          </a:prstGeom>
          <a:noFill/>
          <a:ln w="9525" algn="ctr">
            <a:solidFill>
              <a:schemeClr val="tx1"/>
            </a:solidFill>
            <a:round/>
            <a:headEnd/>
            <a:tailEnd/>
          </a:ln>
          <a:effectLst/>
        </p:spPr>
        <p:txBody>
          <a:bodyPr wrap="none" anchor="ctr"/>
          <a:lstStyle/>
          <a:p>
            <a:endParaRPr lang="en-US"/>
          </a:p>
        </p:txBody>
      </p:sp>
      <p:sp>
        <p:nvSpPr>
          <p:cNvPr id="62480" name="Line 16"/>
          <p:cNvSpPr>
            <a:spLocks noChangeShapeType="1"/>
          </p:cNvSpPr>
          <p:nvPr/>
        </p:nvSpPr>
        <p:spPr bwMode="auto">
          <a:xfrm flipV="1">
            <a:off x="2268538" y="3357563"/>
            <a:ext cx="1223962" cy="287337"/>
          </a:xfrm>
          <a:prstGeom prst="line">
            <a:avLst/>
          </a:prstGeom>
          <a:noFill/>
          <a:ln w="9525">
            <a:solidFill>
              <a:schemeClr val="tx1"/>
            </a:solidFill>
            <a:round/>
            <a:headEnd/>
            <a:tailEnd type="triangle" w="med" len="med"/>
          </a:ln>
          <a:effectLst/>
        </p:spPr>
        <p:txBody>
          <a:bodyPr anchor="ctr"/>
          <a:lstStyle/>
          <a:p>
            <a:endParaRPr lang="en-US"/>
          </a:p>
        </p:txBody>
      </p:sp>
      <p:sp>
        <p:nvSpPr>
          <p:cNvPr id="62481" name="Line 17"/>
          <p:cNvSpPr>
            <a:spLocks noChangeShapeType="1"/>
          </p:cNvSpPr>
          <p:nvPr/>
        </p:nvSpPr>
        <p:spPr bwMode="auto">
          <a:xfrm>
            <a:off x="2339975" y="3860800"/>
            <a:ext cx="1223963" cy="0"/>
          </a:xfrm>
          <a:prstGeom prst="line">
            <a:avLst/>
          </a:prstGeom>
          <a:noFill/>
          <a:ln w="9525">
            <a:solidFill>
              <a:schemeClr val="tx1"/>
            </a:solidFill>
            <a:round/>
            <a:headEnd/>
            <a:tailEnd type="triangle" w="med" len="med"/>
          </a:ln>
          <a:effectLst/>
        </p:spPr>
        <p:txBody>
          <a:bodyPr anchor="ctr"/>
          <a:lstStyle/>
          <a:p>
            <a:endParaRPr lang="en-US"/>
          </a:p>
        </p:txBody>
      </p:sp>
      <p:sp>
        <p:nvSpPr>
          <p:cNvPr id="62482" name="Line 18"/>
          <p:cNvSpPr>
            <a:spLocks noChangeShapeType="1"/>
          </p:cNvSpPr>
          <p:nvPr/>
        </p:nvSpPr>
        <p:spPr bwMode="auto">
          <a:xfrm>
            <a:off x="2195513" y="4076700"/>
            <a:ext cx="1081087" cy="288925"/>
          </a:xfrm>
          <a:prstGeom prst="line">
            <a:avLst/>
          </a:prstGeom>
          <a:noFill/>
          <a:ln w="9525">
            <a:solidFill>
              <a:schemeClr val="tx1"/>
            </a:solidFill>
            <a:round/>
            <a:headEnd/>
            <a:tailEnd type="triangle" w="med" len="med"/>
          </a:ln>
          <a:effectLst/>
        </p:spPr>
        <p:txBody>
          <a:bodyPr anchor="ctr"/>
          <a:lstStyle/>
          <a:p>
            <a:endParaRPr lang="en-US"/>
          </a:p>
        </p:txBody>
      </p:sp>
      <p:sp>
        <p:nvSpPr>
          <p:cNvPr id="62483" name="Line 19"/>
          <p:cNvSpPr>
            <a:spLocks noChangeShapeType="1"/>
          </p:cNvSpPr>
          <p:nvPr/>
        </p:nvSpPr>
        <p:spPr bwMode="auto">
          <a:xfrm>
            <a:off x="1908175" y="4149725"/>
            <a:ext cx="1008063" cy="574675"/>
          </a:xfrm>
          <a:prstGeom prst="line">
            <a:avLst/>
          </a:prstGeom>
          <a:noFill/>
          <a:ln w="9525">
            <a:solidFill>
              <a:schemeClr val="tx1"/>
            </a:solidFill>
            <a:round/>
            <a:headEnd/>
            <a:tailEnd type="triangle" w="med" len="med"/>
          </a:ln>
          <a:effectLst/>
        </p:spPr>
        <p:txBody>
          <a:bodyPr anchor="ctr"/>
          <a:lstStyle/>
          <a:p>
            <a:endParaRPr lang="en-US"/>
          </a:p>
        </p:txBody>
      </p:sp>
      <p:sp>
        <p:nvSpPr>
          <p:cNvPr id="62484" name="Line 20"/>
          <p:cNvSpPr>
            <a:spLocks noChangeShapeType="1"/>
          </p:cNvSpPr>
          <p:nvPr/>
        </p:nvSpPr>
        <p:spPr bwMode="auto">
          <a:xfrm flipV="1">
            <a:off x="2124075" y="2924175"/>
            <a:ext cx="1008063" cy="433388"/>
          </a:xfrm>
          <a:prstGeom prst="line">
            <a:avLst/>
          </a:prstGeom>
          <a:noFill/>
          <a:ln w="9525">
            <a:solidFill>
              <a:schemeClr val="tx1"/>
            </a:solidFill>
            <a:round/>
            <a:headEnd/>
            <a:tailEnd type="triangle" w="med" len="med"/>
          </a:ln>
          <a:effectLst/>
        </p:spPr>
        <p:txBody>
          <a:bodyPr anchor="ctr"/>
          <a:lstStyle/>
          <a:p>
            <a:endParaRPr lang="en-US"/>
          </a:p>
        </p:txBody>
      </p:sp>
      <p:sp>
        <p:nvSpPr>
          <p:cNvPr id="62485" name="Line 21"/>
          <p:cNvSpPr>
            <a:spLocks noChangeShapeType="1"/>
          </p:cNvSpPr>
          <p:nvPr/>
        </p:nvSpPr>
        <p:spPr bwMode="auto">
          <a:xfrm>
            <a:off x="468313" y="3213100"/>
            <a:ext cx="1079500" cy="215900"/>
          </a:xfrm>
          <a:prstGeom prst="line">
            <a:avLst/>
          </a:prstGeom>
          <a:noFill/>
          <a:ln w="9525">
            <a:solidFill>
              <a:schemeClr val="tx1"/>
            </a:solidFill>
            <a:round/>
            <a:headEnd/>
            <a:tailEnd type="triangle" w="med" len="med"/>
          </a:ln>
          <a:effectLst/>
        </p:spPr>
        <p:txBody>
          <a:bodyPr anchor="ctr"/>
          <a:lstStyle/>
          <a:p>
            <a:endParaRPr lang="en-US"/>
          </a:p>
        </p:txBody>
      </p:sp>
      <p:sp>
        <p:nvSpPr>
          <p:cNvPr id="62486" name="Line 22"/>
          <p:cNvSpPr>
            <a:spLocks noChangeShapeType="1"/>
          </p:cNvSpPr>
          <p:nvPr/>
        </p:nvSpPr>
        <p:spPr bwMode="auto">
          <a:xfrm flipV="1">
            <a:off x="323850" y="3789363"/>
            <a:ext cx="1152525" cy="144462"/>
          </a:xfrm>
          <a:prstGeom prst="line">
            <a:avLst/>
          </a:prstGeom>
          <a:noFill/>
          <a:ln w="9525">
            <a:solidFill>
              <a:schemeClr val="tx1"/>
            </a:solidFill>
            <a:round/>
            <a:headEnd/>
            <a:tailEnd type="triangle" w="med" len="med"/>
          </a:ln>
          <a:effectLst/>
        </p:spPr>
        <p:txBody>
          <a:bodyPr anchor="ctr"/>
          <a:lstStyle/>
          <a:p>
            <a:endParaRPr lang="en-US"/>
          </a:p>
        </p:txBody>
      </p:sp>
      <p:sp>
        <p:nvSpPr>
          <p:cNvPr id="62487" name="Line 23"/>
          <p:cNvSpPr>
            <a:spLocks noChangeShapeType="1"/>
          </p:cNvSpPr>
          <p:nvPr/>
        </p:nvSpPr>
        <p:spPr bwMode="auto">
          <a:xfrm flipV="1">
            <a:off x="539750" y="4005263"/>
            <a:ext cx="1008063" cy="431800"/>
          </a:xfrm>
          <a:prstGeom prst="line">
            <a:avLst/>
          </a:prstGeom>
          <a:noFill/>
          <a:ln w="9525">
            <a:solidFill>
              <a:schemeClr val="tx1"/>
            </a:solidFill>
            <a:round/>
            <a:headEnd/>
            <a:tailEnd type="triangle" w="med" len="med"/>
          </a:ln>
          <a:effectLst/>
        </p:spPr>
        <p:txBody>
          <a:bodyPr anchor="ctr"/>
          <a:lstStyle/>
          <a:p>
            <a:endParaRPr lang="en-US"/>
          </a:p>
        </p:txBody>
      </p:sp>
      <p:sp>
        <p:nvSpPr>
          <p:cNvPr id="62488" name="Oval 24"/>
          <p:cNvSpPr>
            <a:spLocks noChangeArrowheads="1"/>
          </p:cNvSpPr>
          <p:nvPr/>
        </p:nvSpPr>
        <p:spPr bwMode="auto">
          <a:xfrm>
            <a:off x="4071934" y="3143248"/>
            <a:ext cx="3960813" cy="1800225"/>
          </a:xfrm>
          <a:prstGeom prst="ellipse">
            <a:avLst/>
          </a:prstGeom>
          <a:noFill/>
          <a:ln w="9525" algn="ctr">
            <a:solidFill>
              <a:schemeClr val="tx1"/>
            </a:solidFill>
            <a:round/>
            <a:headEnd/>
            <a:tailEnd/>
          </a:ln>
          <a:effectLst/>
        </p:spPr>
        <p:txBody>
          <a:bodyPr wrap="none" anchor="ctr"/>
          <a:lstStyle/>
          <a:p>
            <a:endParaRPr lang="en-US"/>
          </a:p>
        </p:txBody>
      </p:sp>
      <p:sp>
        <p:nvSpPr>
          <p:cNvPr id="62489" name="Oval 25"/>
          <p:cNvSpPr>
            <a:spLocks noChangeArrowheads="1"/>
          </p:cNvSpPr>
          <p:nvPr/>
        </p:nvSpPr>
        <p:spPr bwMode="auto">
          <a:xfrm>
            <a:off x="6804025" y="3789363"/>
            <a:ext cx="144463" cy="215900"/>
          </a:xfrm>
          <a:prstGeom prst="ellipse">
            <a:avLst/>
          </a:prstGeom>
          <a:noFill/>
          <a:ln w="9525" algn="ctr">
            <a:solidFill>
              <a:schemeClr val="tx1"/>
            </a:solidFill>
            <a:round/>
            <a:headEnd/>
            <a:tailEnd/>
          </a:ln>
          <a:effectLst/>
        </p:spPr>
        <p:txBody>
          <a:bodyPr wrap="none" anchor="ctr"/>
          <a:lstStyle/>
          <a:p>
            <a:endParaRPr lang="en-US"/>
          </a:p>
        </p:txBody>
      </p:sp>
      <p:sp>
        <p:nvSpPr>
          <p:cNvPr id="62490" name="Line 26"/>
          <p:cNvSpPr>
            <a:spLocks noChangeShapeType="1"/>
          </p:cNvSpPr>
          <p:nvPr/>
        </p:nvSpPr>
        <p:spPr bwMode="auto">
          <a:xfrm>
            <a:off x="6011863" y="2565400"/>
            <a:ext cx="792162" cy="1079500"/>
          </a:xfrm>
          <a:prstGeom prst="line">
            <a:avLst/>
          </a:prstGeom>
          <a:noFill/>
          <a:ln w="9525">
            <a:solidFill>
              <a:schemeClr val="tx1"/>
            </a:solidFill>
            <a:round/>
            <a:headEnd/>
            <a:tailEnd type="triangle" w="med" len="med"/>
          </a:ln>
          <a:effectLst/>
        </p:spPr>
        <p:txBody>
          <a:bodyPr anchor="ctr"/>
          <a:lstStyle/>
          <a:p>
            <a:endParaRPr lang="en-US"/>
          </a:p>
        </p:txBody>
      </p:sp>
      <p:sp>
        <p:nvSpPr>
          <p:cNvPr id="62492" name="Text Box 28"/>
          <p:cNvSpPr txBox="1">
            <a:spLocks noChangeArrowheads="1"/>
          </p:cNvSpPr>
          <p:nvPr/>
        </p:nvSpPr>
        <p:spPr bwMode="auto">
          <a:xfrm>
            <a:off x="610895" y="5572140"/>
            <a:ext cx="8533105" cy="830997"/>
          </a:xfrm>
          <a:prstGeom prst="rect">
            <a:avLst/>
          </a:prstGeom>
          <a:noFill/>
          <a:ln w="9525" algn="ctr">
            <a:noFill/>
            <a:miter lim="800000"/>
            <a:headEnd/>
            <a:tailEnd/>
          </a:ln>
          <a:effectLst/>
        </p:spPr>
        <p:txBody>
          <a:bodyPr wrap="none">
            <a:spAutoFit/>
          </a:bodyPr>
          <a:lstStyle/>
          <a:p>
            <a:r>
              <a:rPr lang="hu-HU" sz="2400" dirty="0" smtClean="0"/>
              <a:t>The </a:t>
            </a:r>
            <a:r>
              <a:rPr lang="hu-HU" sz="2400" dirty="0" err="1" smtClean="0"/>
              <a:t>importance</a:t>
            </a:r>
            <a:r>
              <a:rPr lang="hu-HU" sz="2400" dirty="0" smtClean="0"/>
              <a:t> of a </a:t>
            </a:r>
            <a:r>
              <a:rPr lang="hu-HU" sz="2400" dirty="0" err="1" smtClean="0"/>
              <a:t>vertex</a:t>
            </a:r>
            <a:r>
              <a:rPr lang="hu-HU" sz="2400" dirty="0" smtClean="0"/>
              <a:t> – </a:t>
            </a:r>
            <a:r>
              <a:rPr lang="hu-HU" sz="2400" dirty="0" err="1" smtClean="0"/>
              <a:t>or</a:t>
            </a:r>
            <a:r>
              <a:rPr lang="hu-HU" sz="2400" dirty="0" smtClean="0"/>
              <a:t> </a:t>
            </a:r>
            <a:r>
              <a:rPr lang="hu-HU" sz="2400" dirty="0" err="1" smtClean="0"/>
              <a:t>the</a:t>
            </a:r>
            <a:r>
              <a:rPr lang="hu-HU" sz="2400" dirty="0" smtClean="0"/>
              <a:t> </a:t>
            </a:r>
            <a:r>
              <a:rPr lang="hu-HU" sz="2400" dirty="0" err="1" smtClean="0"/>
              <a:t>PageRank</a:t>
            </a:r>
            <a:r>
              <a:rPr lang="hu-HU" sz="2400" dirty="0" smtClean="0"/>
              <a:t> of </a:t>
            </a:r>
            <a:r>
              <a:rPr lang="hu-HU" sz="2400" dirty="0" err="1" smtClean="0"/>
              <a:t>the</a:t>
            </a:r>
            <a:r>
              <a:rPr lang="hu-HU" sz="2400" dirty="0" smtClean="0"/>
              <a:t> </a:t>
            </a:r>
            <a:r>
              <a:rPr lang="hu-HU" sz="2400" dirty="0" err="1" smtClean="0"/>
              <a:t>vertex</a:t>
            </a:r>
            <a:r>
              <a:rPr lang="hu-HU" sz="2400" dirty="0" smtClean="0"/>
              <a:t> –</a:t>
            </a:r>
          </a:p>
          <a:p>
            <a:r>
              <a:rPr lang="hu-HU" sz="2400" dirty="0" smtClean="0"/>
              <a:t>is </a:t>
            </a:r>
            <a:r>
              <a:rPr lang="hu-HU" sz="2400" dirty="0" err="1" smtClean="0"/>
              <a:t>the</a:t>
            </a:r>
            <a:r>
              <a:rPr lang="hu-HU" sz="2400" dirty="0" smtClean="0"/>
              <a:t> limit </a:t>
            </a:r>
            <a:r>
              <a:rPr lang="hu-HU" sz="2400" dirty="0" err="1" smtClean="0"/>
              <a:t>probability</a:t>
            </a:r>
            <a:r>
              <a:rPr lang="hu-HU" sz="2400" dirty="0" smtClean="0"/>
              <a:t> </a:t>
            </a:r>
            <a:r>
              <a:rPr lang="hu-HU" sz="2400" dirty="0" err="1" smtClean="0"/>
              <a:t>distribution</a:t>
            </a:r>
            <a:r>
              <a:rPr lang="hu-HU" sz="2400" dirty="0" smtClean="0"/>
              <a:t> of </a:t>
            </a:r>
            <a:r>
              <a:rPr lang="hu-HU" sz="2400" dirty="0" err="1" smtClean="0"/>
              <a:t>this</a:t>
            </a:r>
            <a:r>
              <a:rPr lang="hu-HU" sz="2400" dirty="0" smtClean="0"/>
              <a:t> </a:t>
            </a:r>
            <a:r>
              <a:rPr lang="hu-HU" sz="2400" dirty="0" err="1" smtClean="0"/>
              <a:t>walk</a:t>
            </a:r>
            <a:r>
              <a:rPr lang="hu-HU" sz="2400" dirty="0" smtClean="0"/>
              <a:t>.</a:t>
            </a:r>
            <a:endParaRPr lang="en-US" sz="2400" dirty="0"/>
          </a:p>
        </p:txBody>
      </p:sp>
      <p:sp>
        <p:nvSpPr>
          <p:cNvPr id="62493" name="WordArt 29"/>
          <p:cNvSpPr>
            <a:spLocks noChangeArrowheads="1" noChangeShapeType="1" noTextEdit="1"/>
          </p:cNvSpPr>
          <p:nvPr/>
        </p:nvSpPr>
        <p:spPr bwMode="auto">
          <a:xfrm>
            <a:off x="3641725" y="2205038"/>
            <a:ext cx="3017838" cy="1870075"/>
          </a:xfrm>
          <a:prstGeom prst="rect">
            <a:avLst/>
          </a:prstGeom>
        </p:spPr>
        <p:txBody>
          <a:bodyPr wrap="none" fromWordArt="1">
            <a:prstTxWarp prst="textSlantUp">
              <a:avLst>
                <a:gd name="adj" fmla="val 32056"/>
              </a:avLst>
            </a:prstTxWarp>
          </a:bodyPr>
          <a:lstStyle/>
          <a:p>
            <a:r>
              <a:rPr lang="en-US" sz="3600" kern="10" dirty="0" err="1">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PageRank</a:t>
            </a:r>
            <a:endParaRPr lang="en-US" sz="3600" kern="1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492"/>
                                        </p:tgtEl>
                                        <p:attrNameLst>
                                          <p:attrName>style.visibility</p:attrName>
                                        </p:attrNameLst>
                                      </p:cBhvr>
                                      <p:to>
                                        <p:strVal val="visible"/>
                                      </p:to>
                                    </p:set>
                                    <p:anim calcmode="lin" valueType="num">
                                      <p:cBhvr additive="base">
                                        <p:cTn id="7" dur="500" fill="hold"/>
                                        <p:tgtEl>
                                          <p:spTgt spid="62492"/>
                                        </p:tgtEl>
                                        <p:attrNameLst>
                                          <p:attrName>ppt_x</p:attrName>
                                        </p:attrNameLst>
                                      </p:cBhvr>
                                      <p:tavLst>
                                        <p:tav tm="0">
                                          <p:val>
                                            <p:strVal val="#ppt_x"/>
                                          </p:val>
                                        </p:tav>
                                        <p:tav tm="100000">
                                          <p:val>
                                            <p:strVal val="#ppt_x"/>
                                          </p:val>
                                        </p:tav>
                                      </p:tavLst>
                                    </p:anim>
                                    <p:anim calcmode="lin" valueType="num">
                                      <p:cBhvr additive="base">
                                        <p:cTn id="8" dur="500" fill="hold"/>
                                        <p:tgtEl>
                                          <p:spTgt spid="6249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62493"/>
                                        </p:tgtEl>
                                        <p:attrNameLst>
                                          <p:attrName>style.visibility</p:attrName>
                                        </p:attrNameLst>
                                      </p:cBhvr>
                                      <p:to>
                                        <p:strVal val="visible"/>
                                      </p:to>
                                    </p:set>
                                    <p:animEffect transition="in" filter="box(in)">
                                      <p:cBhvr>
                                        <p:cTn id="13" dur="500"/>
                                        <p:tgtEl>
                                          <p:spTgt spid="62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92" grpId="0"/>
      <p:bldP spid="6249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71472" y="1714488"/>
            <a:ext cx="8329642" cy="4583122"/>
          </a:xfrm>
        </p:spPr>
        <p:txBody>
          <a:bodyPr/>
          <a:lstStyle/>
          <a:p>
            <a:r>
              <a:rPr lang="hu-HU" sz="3200" dirty="0" err="1" smtClean="0"/>
              <a:t>Importance</a:t>
            </a:r>
            <a:r>
              <a:rPr lang="hu-HU" sz="3200" dirty="0" smtClean="0"/>
              <a:t> is </a:t>
            </a:r>
            <a:r>
              <a:rPr lang="hu-HU" sz="3200" dirty="0" err="1" smtClean="0"/>
              <a:t>inherited</a:t>
            </a:r>
            <a:r>
              <a:rPr lang="hu-HU" sz="3200" dirty="0" smtClean="0"/>
              <a:t> </a:t>
            </a:r>
            <a:r>
              <a:rPr lang="hu-HU" sz="3200" dirty="0" err="1" smtClean="0"/>
              <a:t>from</a:t>
            </a:r>
            <a:r>
              <a:rPr lang="hu-HU" sz="3200" dirty="0" smtClean="0"/>
              <a:t> </a:t>
            </a:r>
            <a:r>
              <a:rPr lang="hu-HU" sz="3200" dirty="0" err="1" smtClean="0"/>
              <a:t>the</a:t>
            </a:r>
            <a:r>
              <a:rPr lang="hu-HU" sz="3200" dirty="0" smtClean="0"/>
              <a:t> </a:t>
            </a:r>
            <a:r>
              <a:rPr lang="hu-HU" sz="3200" dirty="0" err="1" smtClean="0"/>
              <a:t>referrer</a:t>
            </a:r>
            <a:r>
              <a:rPr lang="hu-HU" sz="3200" dirty="0" smtClean="0"/>
              <a:t/>
            </a:r>
            <a:br>
              <a:rPr lang="hu-HU" sz="3200" dirty="0" smtClean="0"/>
            </a:br>
            <a:r>
              <a:rPr lang="hu-HU" sz="3200" dirty="0"/>
              <a:t/>
            </a:r>
            <a:br>
              <a:rPr lang="hu-HU" sz="3200" dirty="0"/>
            </a:br>
            <a:r>
              <a:rPr lang="hu-HU" sz="3200" dirty="0" smtClean="0"/>
              <a:t>The limit </a:t>
            </a:r>
            <a:r>
              <a:rPr lang="hu-HU" sz="3200" dirty="0" err="1" smtClean="0"/>
              <a:t>distribution</a:t>
            </a:r>
            <a:r>
              <a:rPr lang="hu-HU" sz="3200" dirty="0" smtClean="0"/>
              <a:t> </a:t>
            </a:r>
            <a:r>
              <a:rPr lang="hu-HU" sz="3200" dirty="0" err="1" smtClean="0"/>
              <a:t>exists</a:t>
            </a:r>
            <a:r>
              <a:rPr lang="hu-HU" sz="3200" dirty="0" smtClean="0"/>
              <a:t/>
            </a:r>
            <a:br>
              <a:rPr lang="hu-HU" sz="3200" dirty="0" smtClean="0"/>
            </a:br>
            <a:r>
              <a:rPr lang="hu-HU" sz="3200" dirty="0"/>
              <a:t/>
            </a:r>
            <a:br>
              <a:rPr lang="hu-HU" sz="3200" dirty="0"/>
            </a:br>
            <a:r>
              <a:rPr lang="hu-HU" sz="3200" dirty="0" err="1" smtClean="0"/>
              <a:t>It</a:t>
            </a:r>
            <a:r>
              <a:rPr lang="hu-HU" sz="3200" dirty="0" smtClean="0"/>
              <a:t> is </a:t>
            </a:r>
            <a:r>
              <a:rPr lang="hu-HU" sz="3200" dirty="0" err="1" smtClean="0"/>
              <a:t>easy</a:t>
            </a:r>
            <a:r>
              <a:rPr lang="hu-HU" sz="3200" dirty="0" smtClean="0"/>
              <a:t> </a:t>
            </a:r>
            <a:r>
              <a:rPr lang="hu-HU" sz="3200" dirty="0" err="1" smtClean="0"/>
              <a:t>to</a:t>
            </a:r>
            <a:r>
              <a:rPr lang="hu-HU" sz="3200" dirty="0" smtClean="0"/>
              <a:t> </a:t>
            </a:r>
            <a:r>
              <a:rPr lang="hu-HU" sz="3200" dirty="0" err="1" smtClean="0"/>
              <a:t>compute</a:t>
            </a:r>
            <a:r>
              <a:rPr lang="hu-HU" sz="3200" dirty="0" smtClean="0"/>
              <a:t/>
            </a:r>
            <a:br>
              <a:rPr lang="hu-HU" sz="3200" dirty="0" smtClean="0"/>
            </a:br>
            <a:r>
              <a:rPr lang="hu-HU" sz="3200" dirty="0"/>
              <a:t/>
            </a:r>
            <a:br>
              <a:rPr lang="hu-HU" sz="3200" dirty="0"/>
            </a:br>
            <a:r>
              <a:rPr lang="hu-HU" sz="3200" dirty="0" smtClean="0"/>
              <a:t>The </a:t>
            </a:r>
            <a:r>
              <a:rPr lang="hu-HU" sz="3200" dirty="0" err="1" smtClean="0"/>
              <a:t>resulting</a:t>
            </a:r>
            <a:r>
              <a:rPr lang="hu-HU" sz="3200" dirty="0" smtClean="0"/>
              <a:t> </a:t>
            </a:r>
            <a:r>
              <a:rPr lang="hu-HU" sz="3200" dirty="0" err="1" smtClean="0"/>
              <a:t>PageRank</a:t>
            </a:r>
            <a:r>
              <a:rPr lang="hu-HU" sz="3200" dirty="0" smtClean="0"/>
              <a:t> </a:t>
            </a:r>
            <a:r>
              <a:rPr lang="hu-HU" sz="3200" dirty="0" err="1" smtClean="0"/>
              <a:t>was</a:t>
            </a:r>
            <a:r>
              <a:rPr lang="hu-HU" sz="3200" dirty="0" smtClean="0"/>
              <a:t> </a:t>
            </a:r>
            <a:r>
              <a:rPr lang="hu-HU" sz="3200" dirty="0" err="1" smtClean="0"/>
              <a:t>used</a:t>
            </a:r>
            <a:r>
              <a:rPr lang="hu-HU" sz="3200" dirty="0" smtClean="0"/>
              <a:t> </a:t>
            </a:r>
            <a:r>
              <a:rPr lang="hu-HU" sz="3200" dirty="0" err="1" smtClean="0"/>
              <a:t>in</a:t>
            </a:r>
            <a:r>
              <a:rPr lang="hu-HU" sz="3200" dirty="0" smtClean="0"/>
              <a:t> </a:t>
            </a:r>
            <a:r>
              <a:rPr lang="hu-HU" sz="3200" dirty="0" err="1" smtClean="0"/>
              <a:t>the</a:t>
            </a:r>
            <a:r>
              <a:rPr lang="hu-HU" sz="3200" dirty="0" smtClean="0"/>
              <a:t> </a:t>
            </a:r>
            <a:r>
              <a:rPr lang="hu-HU" sz="3200" dirty="0" err="1" smtClean="0"/>
              <a:t>first</a:t>
            </a:r>
            <a:r>
              <a:rPr lang="hu-HU" sz="3200" dirty="0" smtClean="0"/>
              <a:t> version of </a:t>
            </a:r>
            <a:r>
              <a:rPr lang="hu-HU" sz="3200" dirty="0" err="1" smtClean="0"/>
              <a:t>the</a:t>
            </a:r>
            <a:r>
              <a:rPr lang="hu-HU" sz="3200" dirty="0" smtClean="0"/>
              <a:t> </a:t>
            </a:r>
            <a:r>
              <a:rPr lang="hu-HU" sz="3200" dirty="0" err="1" smtClean="0"/>
              <a:t>Google</a:t>
            </a:r>
            <a:r>
              <a:rPr lang="hu-HU" sz="3200" dirty="0" smtClean="0"/>
              <a:t> </a:t>
            </a:r>
            <a:r>
              <a:rPr lang="hu-HU" sz="3200" dirty="0" err="1" smtClean="0"/>
              <a:t>search</a:t>
            </a:r>
            <a:r>
              <a:rPr lang="hu-HU" sz="3200" dirty="0" smtClean="0"/>
              <a:t> </a:t>
            </a:r>
            <a:r>
              <a:rPr lang="hu-HU" sz="3200" dirty="0" err="1" smtClean="0"/>
              <a:t>engine</a:t>
            </a:r>
            <a:r>
              <a:rPr lang="hu-HU" sz="3200" dirty="0" smtClean="0"/>
              <a:t> </a:t>
            </a:r>
            <a:r>
              <a:rPr lang="hu-HU" sz="3200" dirty="0" err="1" smtClean="0"/>
              <a:t>in</a:t>
            </a:r>
            <a:r>
              <a:rPr lang="hu-HU" sz="3200" dirty="0" smtClean="0"/>
              <a:t/>
            </a:r>
            <a:br>
              <a:rPr lang="hu-HU" sz="3200" dirty="0" smtClean="0"/>
            </a:br>
            <a:r>
              <a:rPr lang="hu-HU" sz="3200" dirty="0" err="1" smtClean="0"/>
              <a:t>ordering</a:t>
            </a:r>
            <a:r>
              <a:rPr lang="hu-HU" sz="3200" dirty="0" smtClean="0"/>
              <a:t> </a:t>
            </a:r>
            <a:r>
              <a:rPr lang="hu-HU" sz="3200" dirty="0" err="1" smtClean="0"/>
              <a:t>the</a:t>
            </a:r>
            <a:r>
              <a:rPr lang="hu-HU" sz="3200" dirty="0" smtClean="0"/>
              <a:t> </a:t>
            </a:r>
            <a:r>
              <a:rPr lang="hu-HU" sz="3200" dirty="0" err="1" smtClean="0"/>
              <a:t>hits</a:t>
            </a:r>
            <a:r>
              <a:rPr lang="hu-HU" sz="3200" dirty="0" smtClean="0"/>
              <a:t> </a:t>
            </a:r>
            <a:r>
              <a:rPr lang="hu-HU" sz="3200" dirty="0" err="1" smtClean="0"/>
              <a:t>of</a:t>
            </a:r>
            <a:r>
              <a:rPr lang="hu-HU" sz="3200" dirty="0" smtClean="0"/>
              <a:t> </a:t>
            </a:r>
            <a:r>
              <a:rPr lang="hu-HU" sz="3200" dirty="0" err="1" smtClean="0"/>
              <a:t>the</a:t>
            </a:r>
            <a:r>
              <a:rPr lang="hu-HU" sz="3200" dirty="0" smtClean="0"/>
              <a:t> </a:t>
            </a:r>
            <a:r>
              <a:rPr lang="hu-HU" sz="3200" dirty="0" err="1" smtClean="0"/>
              <a:t>search</a:t>
            </a:r>
            <a:r>
              <a:rPr lang="hu-HU" sz="3200" dirty="0" smtClean="0"/>
              <a:t>.</a:t>
            </a:r>
            <a:br>
              <a:rPr lang="hu-HU" sz="3200" dirty="0" smtClean="0"/>
            </a:br>
            <a:r>
              <a:rPr lang="hu-HU" sz="3200" dirty="0"/>
              <a:t/>
            </a:r>
            <a:br>
              <a:rPr lang="hu-HU" sz="3200" dirty="0"/>
            </a:br>
            <a:endParaRPr lang="en-US" sz="3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A considerable advantage:</a:t>
            </a:r>
          </a:p>
        </p:txBody>
      </p:sp>
      <p:sp>
        <p:nvSpPr>
          <p:cNvPr id="20483" name="Rectangle 3"/>
          <p:cNvSpPr>
            <a:spLocks noGrp="1" noChangeArrowheads="1"/>
          </p:cNvSpPr>
          <p:nvPr>
            <p:ph type="body" idx="1"/>
          </p:nvPr>
        </p:nvSpPr>
        <p:spPr/>
        <p:txBody>
          <a:bodyPr/>
          <a:lstStyle/>
          <a:p>
            <a:r>
              <a:rPr lang="en-US" dirty="0" err="1"/>
              <a:t>PageRank</a:t>
            </a:r>
            <a:r>
              <a:rPr lang="en-US" dirty="0"/>
              <a:t> is robust for erroneous input </a:t>
            </a:r>
            <a:r>
              <a:rPr lang="en-US" dirty="0" smtClean="0"/>
              <a:t>networks</a:t>
            </a:r>
            <a:r>
              <a:rPr lang="hu-HU" dirty="0" smtClean="0"/>
              <a:t> (c is </a:t>
            </a:r>
            <a:r>
              <a:rPr lang="hu-HU" dirty="0" err="1" smtClean="0"/>
              <a:t>the</a:t>
            </a:r>
            <a:r>
              <a:rPr lang="hu-HU" dirty="0" smtClean="0"/>
              <a:t> </a:t>
            </a:r>
            <a:r>
              <a:rPr lang="hu-HU" dirty="0" err="1" smtClean="0"/>
              <a:t>teleporting</a:t>
            </a:r>
            <a:r>
              <a:rPr lang="hu-HU" dirty="0" smtClean="0"/>
              <a:t> </a:t>
            </a:r>
            <a:r>
              <a:rPr lang="hu-HU" dirty="0" err="1" smtClean="0"/>
              <a:t>probability</a:t>
            </a:r>
            <a:r>
              <a:rPr lang="hu-HU" dirty="0" smtClean="0"/>
              <a:t>):</a:t>
            </a:r>
            <a:endParaRPr lang="hu-HU" dirty="0"/>
          </a:p>
          <a:p>
            <a:endParaRPr lang="hu-HU" dirty="0"/>
          </a:p>
          <a:p>
            <a:endParaRPr lang="hu-HU" dirty="0"/>
          </a:p>
          <a:p>
            <a:pPr>
              <a:buFontTx/>
              <a:buNone/>
            </a:pPr>
            <a:endParaRPr lang="en-US" dirty="0"/>
          </a:p>
          <a:p>
            <a:r>
              <a:rPr lang="en-US" dirty="0"/>
              <a:t>Important property, since PPI networks usually contains lots of errors.</a:t>
            </a:r>
          </a:p>
        </p:txBody>
      </p:sp>
      <p:pic>
        <p:nvPicPr>
          <p:cNvPr id="20484" name="Picture 4"/>
          <p:cNvPicPr>
            <a:picLocks noChangeAspect="1" noChangeArrowheads="1"/>
          </p:cNvPicPr>
          <p:nvPr/>
        </p:nvPicPr>
        <p:blipFill>
          <a:blip r:embed="rId2"/>
          <a:srcRect/>
          <a:stretch>
            <a:fillRect/>
          </a:stretch>
        </p:blipFill>
        <p:spPr bwMode="auto">
          <a:xfrm>
            <a:off x="1414463" y="2647950"/>
            <a:ext cx="6316662" cy="1562100"/>
          </a:xfrm>
          <a:prstGeom prst="rect">
            <a:avLst/>
          </a:prstGeom>
          <a:noFill/>
          <a:ln w="9525" algn="ctr">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additive="base">
                                        <p:cTn id="7" dur="500" fill="hold"/>
                                        <p:tgtEl>
                                          <p:spTgt spid="20484"/>
                                        </p:tgtEl>
                                        <p:attrNameLst>
                                          <p:attrName>ppt_x</p:attrName>
                                        </p:attrNameLst>
                                      </p:cBhvr>
                                      <p:tavLst>
                                        <p:tav tm="0">
                                          <p:val>
                                            <p:strVal val="#ppt_x"/>
                                          </p:val>
                                        </p:tav>
                                        <p:tav tm="100000">
                                          <p:val>
                                            <p:strVal val="#ppt_x"/>
                                          </p:val>
                                        </p:tav>
                                      </p:tavLst>
                                    </p:anim>
                                    <p:anim calcmode="lin" valueType="num">
                                      <p:cBhvr additive="base">
                                        <p:cTn id="8"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4000"/>
              <a:t>Mtb protein-protein interaction network united with the metabolic network (detail)</a:t>
            </a:r>
            <a:endParaRPr lang="hu-HU" sz="4000"/>
          </a:p>
        </p:txBody>
      </p:sp>
      <p:pic>
        <p:nvPicPr>
          <p:cNvPr id="21507" name="Picture 3"/>
          <p:cNvPicPr>
            <a:picLocks noChangeAspect="1" noChangeArrowheads="1"/>
          </p:cNvPicPr>
          <p:nvPr/>
        </p:nvPicPr>
        <p:blipFill>
          <a:blip r:embed="rId2"/>
          <a:srcRect/>
          <a:stretch>
            <a:fillRect/>
          </a:stretch>
        </p:blipFill>
        <p:spPr bwMode="auto">
          <a:xfrm>
            <a:off x="838200" y="1825625"/>
            <a:ext cx="7086600" cy="503237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Citation</a:t>
            </a:r>
            <a:endParaRPr lang="en-US" dirty="0"/>
          </a:p>
        </p:txBody>
      </p:sp>
      <p:sp>
        <p:nvSpPr>
          <p:cNvPr id="3" name="Tartalom helye 2"/>
          <p:cNvSpPr>
            <a:spLocks noGrp="1"/>
          </p:cNvSpPr>
          <p:nvPr>
            <p:ph idx="1"/>
          </p:nvPr>
        </p:nvSpPr>
        <p:spPr/>
        <p:txBody>
          <a:bodyPr/>
          <a:lstStyle/>
          <a:p>
            <a:r>
              <a:rPr lang="hu-HU" dirty="0" err="1" smtClean="0"/>
              <a:t>For</a:t>
            </a:r>
            <a:r>
              <a:rPr lang="hu-HU" dirty="0" smtClean="0"/>
              <a:t> a </a:t>
            </a:r>
            <a:r>
              <a:rPr lang="hu-HU" dirty="0" err="1" smtClean="0"/>
              <a:t>scientific</a:t>
            </a:r>
            <a:r>
              <a:rPr lang="hu-HU" dirty="0" smtClean="0"/>
              <a:t> </a:t>
            </a:r>
            <a:r>
              <a:rPr lang="hu-HU" dirty="0" err="1" smtClean="0"/>
              <a:t>publication</a:t>
            </a:r>
            <a:r>
              <a:rPr lang="hu-HU" dirty="0" smtClean="0"/>
              <a:t>: </a:t>
            </a:r>
            <a:r>
              <a:rPr lang="hu-HU" dirty="0" err="1" smtClean="0"/>
              <a:t>the</a:t>
            </a:r>
            <a:r>
              <a:rPr lang="hu-HU" dirty="0" smtClean="0"/>
              <a:t> </a:t>
            </a:r>
            <a:r>
              <a:rPr lang="hu-HU" dirty="0" err="1" smtClean="0"/>
              <a:t>number</a:t>
            </a:r>
            <a:r>
              <a:rPr lang="hu-HU" dirty="0" smtClean="0"/>
              <a:t> of </a:t>
            </a:r>
            <a:r>
              <a:rPr lang="hu-HU" dirty="0" err="1" smtClean="0"/>
              <a:t>papers</a:t>
            </a:r>
            <a:r>
              <a:rPr lang="hu-HU" dirty="0" smtClean="0"/>
              <a:t> </a:t>
            </a:r>
            <a:r>
              <a:rPr lang="hu-HU" dirty="0" err="1" smtClean="0"/>
              <a:t>that</a:t>
            </a:r>
            <a:r>
              <a:rPr lang="hu-HU" dirty="0" smtClean="0"/>
              <a:t> </a:t>
            </a:r>
            <a:r>
              <a:rPr lang="hu-HU" dirty="0" err="1" smtClean="0"/>
              <a:t>cite</a:t>
            </a:r>
            <a:r>
              <a:rPr lang="hu-HU" dirty="0" smtClean="0"/>
              <a:t> </a:t>
            </a:r>
            <a:r>
              <a:rPr lang="hu-HU" dirty="0" err="1" smtClean="0"/>
              <a:t>the</a:t>
            </a:r>
            <a:r>
              <a:rPr lang="hu-HU" dirty="0" smtClean="0"/>
              <a:t> </a:t>
            </a:r>
            <a:r>
              <a:rPr lang="hu-HU" dirty="0" err="1" smtClean="0"/>
              <a:t>given</a:t>
            </a:r>
            <a:r>
              <a:rPr lang="hu-HU" dirty="0" smtClean="0"/>
              <a:t> </a:t>
            </a:r>
            <a:r>
              <a:rPr lang="hu-HU" dirty="0" err="1" smtClean="0"/>
              <a:t>paper</a:t>
            </a:r>
            <a:r>
              <a:rPr lang="hu-HU" dirty="0" smtClean="0"/>
              <a:t>.</a:t>
            </a:r>
          </a:p>
          <a:p>
            <a:endParaRPr lang="hu-HU" dirty="0" smtClean="0"/>
          </a:p>
          <a:p>
            <a:r>
              <a:rPr lang="hu-HU" dirty="0" err="1" smtClean="0"/>
              <a:t>E.g</a:t>
            </a:r>
            <a:r>
              <a:rPr lang="hu-HU" dirty="0" smtClean="0"/>
              <a:t>.: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hu-HU" sz="2800"/>
              <a:t>Two examples from the metabolic graph of the </a:t>
            </a:r>
            <a:r>
              <a:rPr lang="hu-HU" sz="2800" i="1"/>
              <a:t>Mycobacterium tuberculosis</a:t>
            </a:r>
          </a:p>
        </p:txBody>
      </p:sp>
      <p:sp>
        <p:nvSpPr>
          <p:cNvPr id="22531" name="Rectangle 3"/>
          <p:cNvSpPr>
            <a:spLocks noGrp="1" noChangeArrowheads="1"/>
          </p:cNvSpPr>
          <p:nvPr>
            <p:ph type="body" idx="1"/>
          </p:nvPr>
        </p:nvSpPr>
        <p:spPr/>
        <p:txBody>
          <a:bodyPr/>
          <a:lstStyle/>
          <a:p>
            <a:pPr>
              <a:lnSpc>
                <a:spcPct val="90000"/>
              </a:lnSpc>
            </a:pPr>
            <a:endParaRPr lang="hu-HU"/>
          </a:p>
          <a:p>
            <a:pPr>
              <a:lnSpc>
                <a:spcPct val="90000"/>
              </a:lnSpc>
            </a:pPr>
            <a:endParaRPr lang="hu-HU"/>
          </a:p>
          <a:p>
            <a:pPr>
              <a:lnSpc>
                <a:spcPct val="90000"/>
              </a:lnSpc>
            </a:pPr>
            <a:endParaRPr lang="hu-HU"/>
          </a:p>
          <a:p>
            <a:pPr>
              <a:lnSpc>
                <a:spcPct val="90000"/>
              </a:lnSpc>
            </a:pPr>
            <a:endParaRPr lang="hu-HU"/>
          </a:p>
          <a:p>
            <a:pPr>
              <a:lnSpc>
                <a:spcPct val="90000"/>
              </a:lnSpc>
            </a:pPr>
            <a:endParaRPr lang="hu-HU"/>
          </a:p>
          <a:p>
            <a:pPr>
              <a:lnSpc>
                <a:spcPct val="90000"/>
              </a:lnSpc>
            </a:pPr>
            <a:endParaRPr lang="hu-HU"/>
          </a:p>
          <a:p>
            <a:pPr>
              <a:lnSpc>
                <a:spcPct val="90000"/>
              </a:lnSpc>
            </a:pPr>
            <a:r>
              <a:rPr lang="hu-HU"/>
              <a:t>Vertex size: degree</a:t>
            </a:r>
          </a:p>
          <a:p>
            <a:pPr>
              <a:lnSpc>
                <a:spcPct val="90000"/>
              </a:lnSpc>
            </a:pPr>
            <a:r>
              <a:rPr lang="hu-HU"/>
              <a:t>Vertex color: PageRank</a:t>
            </a:r>
          </a:p>
        </p:txBody>
      </p:sp>
      <p:pic>
        <p:nvPicPr>
          <p:cNvPr id="22532" name="Picture 4" descr="ThyXA"/>
          <p:cNvPicPr>
            <a:picLocks noChangeAspect="1" noChangeArrowheads="1"/>
          </p:cNvPicPr>
          <p:nvPr/>
        </p:nvPicPr>
        <p:blipFill>
          <a:blip r:embed="rId2"/>
          <a:srcRect/>
          <a:stretch>
            <a:fillRect/>
          </a:stretch>
        </p:blipFill>
        <p:spPr bwMode="auto">
          <a:xfrm>
            <a:off x="0" y="1447800"/>
            <a:ext cx="9099550" cy="346075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en-US"/>
          </a:p>
        </p:txBody>
      </p:sp>
      <p:sp>
        <p:nvSpPr>
          <p:cNvPr id="3" name="Tartalom helye 2"/>
          <p:cNvSpPr>
            <a:spLocks noGrp="1"/>
          </p:cNvSpPr>
          <p:nvPr>
            <p:ph idx="1"/>
          </p:nvPr>
        </p:nvSpPr>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átum helye 4"/>
          <p:cNvSpPr>
            <a:spLocks noGrp="1"/>
          </p:cNvSpPr>
          <p:nvPr>
            <p:ph type="dt" sz="half" idx="10"/>
          </p:nvPr>
        </p:nvSpPr>
        <p:spPr/>
        <p:txBody>
          <a:bodyPr/>
          <a:lstStyle/>
          <a:p>
            <a:fld id="{09CD3FB4-4B01-4438-A748-F39C0A3E67ED}" type="datetime1">
              <a:rPr lang="hu-HU"/>
              <a:pPr/>
              <a:t>2013.11.30.</a:t>
            </a:fld>
            <a:endParaRPr lang="hu-HU"/>
          </a:p>
        </p:txBody>
      </p:sp>
      <p:sp>
        <p:nvSpPr>
          <p:cNvPr id="7" name="Dia számának helye 6"/>
          <p:cNvSpPr>
            <a:spLocks noGrp="1"/>
          </p:cNvSpPr>
          <p:nvPr>
            <p:ph type="sldNum" sz="quarter" idx="12"/>
          </p:nvPr>
        </p:nvSpPr>
        <p:spPr/>
        <p:txBody>
          <a:bodyPr/>
          <a:lstStyle/>
          <a:p>
            <a:fld id="{F10678E4-2088-4E81-BC40-256186021E70}" type="slidenum">
              <a:rPr lang="hu-HU"/>
              <a:pPr/>
              <a:t>32</a:t>
            </a:fld>
            <a:endParaRPr lang="hu-HU"/>
          </a:p>
        </p:txBody>
      </p:sp>
      <p:sp>
        <p:nvSpPr>
          <p:cNvPr id="248834" name="Rectangle 2"/>
          <p:cNvSpPr>
            <a:spLocks noGrp="1" noChangeArrowheads="1"/>
          </p:cNvSpPr>
          <p:nvPr>
            <p:ph type="title"/>
          </p:nvPr>
        </p:nvSpPr>
        <p:spPr/>
        <p:txBody>
          <a:bodyPr/>
          <a:lstStyle/>
          <a:p>
            <a:r>
              <a:rPr lang="hu-HU" sz="4000" dirty="0" smtClean="0"/>
              <a:t>The </a:t>
            </a:r>
            <a:r>
              <a:rPr lang="hu-HU" sz="4000" dirty="0" err="1" smtClean="0"/>
              <a:t>metabolic</a:t>
            </a:r>
            <a:r>
              <a:rPr lang="hu-HU" sz="4000" dirty="0" smtClean="0"/>
              <a:t> </a:t>
            </a:r>
            <a:r>
              <a:rPr lang="hu-HU" sz="4000" dirty="0" err="1" smtClean="0"/>
              <a:t>network</a:t>
            </a:r>
            <a:r>
              <a:rPr lang="hu-HU" sz="4000" dirty="0" smtClean="0"/>
              <a:t> of </a:t>
            </a:r>
            <a:r>
              <a:rPr lang="hu-HU" sz="4000" dirty="0" err="1" smtClean="0"/>
              <a:t>Mtb</a:t>
            </a:r>
            <a:r>
              <a:rPr lang="hu-HU" sz="4000" dirty="0"/>
              <a:t/>
            </a:r>
            <a:br>
              <a:rPr lang="hu-HU" sz="4000" dirty="0"/>
            </a:br>
            <a:r>
              <a:rPr lang="hu-HU" sz="2400" dirty="0"/>
              <a:t>(</a:t>
            </a:r>
            <a:r>
              <a:rPr lang="hu-HU" sz="2400" dirty="0" err="1" smtClean="0"/>
              <a:t>CytoScape</a:t>
            </a:r>
            <a:r>
              <a:rPr lang="hu-HU" sz="2400" dirty="0" smtClean="0"/>
              <a:t>,  </a:t>
            </a:r>
            <a:r>
              <a:rPr lang="hu-HU" sz="2400" dirty="0" err="1"/>
              <a:t>spring</a:t>
            </a:r>
            <a:r>
              <a:rPr lang="hu-HU" sz="2400" dirty="0"/>
              <a:t> </a:t>
            </a:r>
            <a:r>
              <a:rPr lang="hu-HU" sz="2400" dirty="0" err="1"/>
              <a:t>embedded</a:t>
            </a:r>
            <a:r>
              <a:rPr lang="hu-HU" sz="2400" dirty="0"/>
              <a:t> </a:t>
            </a:r>
            <a:r>
              <a:rPr lang="hu-HU" sz="2400" dirty="0" err="1"/>
              <a:t>layout</a:t>
            </a:r>
            <a:r>
              <a:rPr lang="hu-HU" sz="2400" dirty="0"/>
              <a:t>)</a:t>
            </a:r>
          </a:p>
        </p:txBody>
      </p:sp>
      <p:sp>
        <p:nvSpPr>
          <p:cNvPr id="248837" name="Rectangle 5"/>
          <p:cNvSpPr>
            <a:spLocks noGrp="1" noChangeArrowheads="1"/>
          </p:cNvSpPr>
          <p:nvPr>
            <p:ph type="body" sz="half" idx="1"/>
          </p:nvPr>
        </p:nvSpPr>
        <p:spPr>
          <a:xfrm>
            <a:off x="1187450" y="1557338"/>
            <a:ext cx="2447925" cy="4751387"/>
          </a:xfrm>
        </p:spPr>
        <p:txBody>
          <a:bodyPr/>
          <a:lstStyle/>
          <a:p>
            <a:pPr>
              <a:lnSpc>
                <a:spcPct val="80000"/>
              </a:lnSpc>
            </a:pPr>
            <a:r>
              <a:rPr lang="hu-HU" sz="1400" dirty="0" smtClean="0"/>
              <a:t>678vertices</a:t>
            </a:r>
            <a:endParaRPr lang="hu-HU" sz="1400" dirty="0"/>
          </a:p>
        </p:txBody>
      </p:sp>
      <p:pic>
        <p:nvPicPr>
          <p:cNvPr id="248840" name="Picture 8"/>
          <p:cNvPicPr>
            <a:picLocks noGrp="1" noChangeAspect="1" noChangeArrowheads="1"/>
          </p:cNvPicPr>
          <p:nvPr>
            <p:ph sz="half" idx="2"/>
          </p:nvPr>
        </p:nvPicPr>
        <p:blipFill>
          <a:blip r:embed="rId2" cstate="print"/>
          <a:srcRect/>
          <a:stretch>
            <a:fillRect/>
          </a:stretch>
        </p:blipFill>
        <p:spPr>
          <a:xfrm>
            <a:off x="3635375" y="1557338"/>
            <a:ext cx="5324475" cy="4751387"/>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átum helye 4"/>
          <p:cNvSpPr>
            <a:spLocks noGrp="1"/>
          </p:cNvSpPr>
          <p:nvPr>
            <p:ph type="dt" sz="half" idx="10"/>
          </p:nvPr>
        </p:nvSpPr>
        <p:spPr/>
        <p:txBody>
          <a:bodyPr/>
          <a:lstStyle/>
          <a:p>
            <a:fld id="{784579BF-5957-4761-B168-8F35DA261A84}" type="datetime1">
              <a:rPr lang="hu-HU"/>
              <a:pPr/>
              <a:t>2013.11.30.</a:t>
            </a:fld>
            <a:endParaRPr lang="hu-HU"/>
          </a:p>
        </p:txBody>
      </p:sp>
      <p:sp>
        <p:nvSpPr>
          <p:cNvPr id="7" name="Dia számának helye 6"/>
          <p:cNvSpPr>
            <a:spLocks noGrp="1"/>
          </p:cNvSpPr>
          <p:nvPr>
            <p:ph type="sldNum" sz="quarter" idx="12"/>
          </p:nvPr>
        </p:nvSpPr>
        <p:spPr/>
        <p:txBody>
          <a:bodyPr/>
          <a:lstStyle/>
          <a:p>
            <a:fld id="{D0C87F86-2607-483C-A71B-3BA55A21F91D}" type="slidenum">
              <a:rPr lang="hu-HU"/>
              <a:pPr/>
              <a:t>33</a:t>
            </a:fld>
            <a:endParaRPr lang="hu-HU"/>
          </a:p>
        </p:txBody>
      </p:sp>
      <p:sp>
        <p:nvSpPr>
          <p:cNvPr id="292866" name="Rectangle 2"/>
          <p:cNvSpPr>
            <a:spLocks noGrp="1" noChangeArrowheads="1"/>
          </p:cNvSpPr>
          <p:nvPr>
            <p:ph type="title"/>
          </p:nvPr>
        </p:nvSpPr>
        <p:spPr/>
        <p:txBody>
          <a:bodyPr/>
          <a:lstStyle/>
          <a:p>
            <a:pPr marL="762000" indent="-762000" algn="ctr"/>
            <a:r>
              <a:rPr lang="hu-HU" sz="3200" dirty="0" smtClean="0"/>
              <a:t>Good and </a:t>
            </a:r>
            <a:r>
              <a:rPr lang="hu-HU" sz="3200" dirty="0" err="1" smtClean="0"/>
              <a:t>bad</a:t>
            </a:r>
            <a:r>
              <a:rPr lang="hu-HU" sz="3200" dirty="0" smtClean="0"/>
              <a:t> </a:t>
            </a:r>
            <a:r>
              <a:rPr lang="hu-HU" sz="3200" dirty="0" err="1" smtClean="0"/>
              <a:t>visualizations</a:t>
            </a:r>
            <a:r>
              <a:rPr lang="hu-HU" sz="3200" dirty="0" smtClean="0"/>
              <a:t> of </a:t>
            </a:r>
            <a:r>
              <a:rPr lang="hu-HU" sz="3200" dirty="0" err="1" smtClean="0"/>
              <a:t>graphs</a:t>
            </a:r>
            <a:endParaRPr lang="en-US" sz="3200" dirty="0"/>
          </a:p>
        </p:txBody>
      </p:sp>
      <p:pic>
        <p:nvPicPr>
          <p:cNvPr id="292867" name="Picture 3"/>
          <p:cNvPicPr>
            <a:picLocks noGrp="1" noChangeAspect="1" noChangeArrowheads="1"/>
          </p:cNvPicPr>
          <p:nvPr>
            <p:ph sz="half" idx="1"/>
          </p:nvPr>
        </p:nvPicPr>
        <p:blipFill>
          <a:blip r:embed="rId2"/>
          <a:srcRect/>
          <a:stretch>
            <a:fillRect/>
          </a:stretch>
        </p:blipFill>
        <p:spPr>
          <a:xfrm>
            <a:off x="4572000" y="1557338"/>
            <a:ext cx="4572000" cy="4564062"/>
          </a:xfrm>
        </p:spPr>
      </p:pic>
      <p:pic>
        <p:nvPicPr>
          <p:cNvPr id="292868" name="Picture 4"/>
          <p:cNvPicPr>
            <a:picLocks noGrp="1" noChangeAspect="1" noChangeArrowheads="1"/>
          </p:cNvPicPr>
          <p:nvPr>
            <p:ph sz="half" idx="2"/>
          </p:nvPr>
        </p:nvPicPr>
        <p:blipFill>
          <a:blip r:embed="rId3" cstate="print"/>
          <a:srcRect/>
          <a:stretch>
            <a:fillRect/>
          </a:stretch>
        </p:blipFill>
        <p:spPr>
          <a:xfrm>
            <a:off x="0" y="1557338"/>
            <a:ext cx="4572000" cy="454025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Personalized</a:t>
            </a:r>
            <a:r>
              <a:rPr lang="hu-HU" dirty="0" smtClean="0"/>
              <a:t> </a:t>
            </a:r>
            <a:r>
              <a:rPr lang="hu-HU" dirty="0" err="1" smtClean="0"/>
              <a:t>PageRank</a:t>
            </a:r>
            <a:endParaRPr lang="en-US" dirty="0"/>
          </a:p>
        </p:txBody>
      </p:sp>
      <p:sp>
        <p:nvSpPr>
          <p:cNvPr id="3" name="Tartalom helye 2"/>
          <p:cNvSpPr>
            <a:spLocks noGrp="1"/>
          </p:cNvSpPr>
          <p:nvPr>
            <p:ph idx="1"/>
          </p:nvPr>
        </p:nvSpPr>
        <p:spPr/>
        <p:txBody>
          <a:bodyPr/>
          <a:lstStyle/>
          <a:p>
            <a:r>
              <a:rPr lang="hu-HU" sz="2400" dirty="0" err="1" smtClean="0"/>
              <a:t>When</a:t>
            </a:r>
            <a:r>
              <a:rPr lang="hu-HU" sz="2400" dirty="0" smtClean="0"/>
              <a:t> </a:t>
            </a:r>
            <a:r>
              <a:rPr lang="hu-HU" sz="2400" dirty="0" err="1" smtClean="0"/>
              <a:t>the</a:t>
            </a:r>
            <a:r>
              <a:rPr lang="hu-HU" sz="2400" dirty="0" smtClean="0"/>
              <a:t> </a:t>
            </a:r>
            <a:r>
              <a:rPr lang="hu-HU" sz="2400" dirty="0" err="1" smtClean="0"/>
              <a:t>teleporting</a:t>
            </a:r>
            <a:r>
              <a:rPr lang="hu-HU" sz="2400" dirty="0" smtClean="0"/>
              <a:t> is made </a:t>
            </a:r>
            <a:r>
              <a:rPr lang="hu-HU" sz="2400" dirty="0" err="1" smtClean="0"/>
              <a:t>to</a:t>
            </a:r>
            <a:r>
              <a:rPr lang="hu-HU" sz="2400" dirty="0" smtClean="0"/>
              <a:t> </a:t>
            </a:r>
            <a:r>
              <a:rPr lang="hu-HU" sz="2400" dirty="0" err="1" smtClean="0"/>
              <a:t>only</a:t>
            </a:r>
            <a:r>
              <a:rPr lang="hu-HU" sz="2400" dirty="0" smtClean="0"/>
              <a:t> a </a:t>
            </a:r>
            <a:r>
              <a:rPr lang="hu-HU" sz="2400" dirty="0" err="1" smtClean="0"/>
              <a:t>subset</a:t>
            </a:r>
            <a:r>
              <a:rPr lang="hu-HU" sz="2400" dirty="0" smtClean="0"/>
              <a:t> of </a:t>
            </a:r>
            <a:r>
              <a:rPr lang="hu-HU" sz="2400" dirty="0" err="1" smtClean="0"/>
              <a:t>vertices</a:t>
            </a:r>
            <a:r>
              <a:rPr lang="hu-HU" sz="2400" dirty="0" smtClean="0"/>
              <a:t>, </a:t>
            </a:r>
            <a:r>
              <a:rPr lang="hu-HU" sz="2400" dirty="0" err="1" smtClean="0"/>
              <a:t>it</a:t>
            </a:r>
            <a:r>
              <a:rPr lang="hu-HU" sz="2400" dirty="0" smtClean="0"/>
              <a:t> is </a:t>
            </a:r>
            <a:r>
              <a:rPr lang="hu-HU" sz="2400" dirty="0" err="1" smtClean="0"/>
              <a:t>the</a:t>
            </a:r>
            <a:r>
              <a:rPr lang="hu-HU" sz="2400" dirty="0" smtClean="0"/>
              <a:t> </a:t>
            </a:r>
            <a:r>
              <a:rPr lang="hu-HU" sz="2400" dirty="0" err="1" smtClean="0"/>
              <a:t>personalized</a:t>
            </a:r>
            <a:r>
              <a:rPr lang="hu-HU" sz="2400" dirty="0" smtClean="0"/>
              <a:t> </a:t>
            </a:r>
            <a:r>
              <a:rPr lang="hu-HU" sz="2400" dirty="0" err="1" smtClean="0"/>
              <a:t>PageRank</a:t>
            </a:r>
            <a:r>
              <a:rPr lang="hu-HU" sz="2400" dirty="0" smtClean="0"/>
              <a:t>.</a:t>
            </a:r>
          </a:p>
          <a:p>
            <a:r>
              <a:rPr lang="hu-HU" sz="2400" dirty="0" smtClean="0"/>
              <a:t>The </a:t>
            </a:r>
            <a:r>
              <a:rPr lang="hu-HU" sz="2400" dirty="0" err="1" smtClean="0"/>
              <a:t>term</a:t>
            </a:r>
            <a:r>
              <a:rPr lang="hu-HU" sz="2400" dirty="0" smtClean="0"/>
              <a:t> </a:t>
            </a:r>
            <a:r>
              <a:rPr lang="hu-HU" sz="2400" dirty="0" err="1" smtClean="0"/>
              <a:t>comes</a:t>
            </a:r>
            <a:r>
              <a:rPr lang="hu-HU" sz="2400" dirty="0" smtClean="0"/>
              <a:t> </a:t>
            </a:r>
            <a:r>
              <a:rPr lang="hu-HU" sz="2400" dirty="0" err="1" smtClean="0"/>
              <a:t>from</a:t>
            </a:r>
            <a:r>
              <a:rPr lang="hu-HU" sz="2400" dirty="0" smtClean="0"/>
              <a:t> </a:t>
            </a:r>
            <a:r>
              <a:rPr lang="hu-HU" sz="2400" dirty="0" err="1" smtClean="0"/>
              <a:t>search</a:t>
            </a:r>
            <a:r>
              <a:rPr lang="hu-HU" sz="2400" dirty="0" smtClean="0"/>
              <a:t> </a:t>
            </a:r>
            <a:r>
              <a:rPr lang="hu-HU" sz="2400" dirty="0" err="1" smtClean="0"/>
              <a:t>engines</a:t>
            </a:r>
            <a:r>
              <a:rPr lang="hu-HU" sz="2400" dirty="0" smtClean="0"/>
              <a:t>: </a:t>
            </a:r>
            <a:r>
              <a:rPr lang="hu-HU" sz="2400" dirty="0" err="1" smtClean="0"/>
              <a:t>if</a:t>
            </a:r>
            <a:r>
              <a:rPr lang="hu-HU" sz="2400" dirty="0" smtClean="0"/>
              <a:t> </a:t>
            </a:r>
            <a:r>
              <a:rPr lang="hu-HU" sz="2400" dirty="0" err="1" smtClean="0"/>
              <a:t>somebody</a:t>
            </a:r>
            <a:r>
              <a:rPr lang="hu-HU" sz="2400" dirty="0" smtClean="0"/>
              <a:t> is fond of </a:t>
            </a:r>
            <a:r>
              <a:rPr lang="hu-HU" sz="2400" dirty="0" err="1" smtClean="0"/>
              <a:t>sports</a:t>
            </a:r>
            <a:r>
              <a:rPr lang="hu-HU" sz="2400" dirty="0" smtClean="0"/>
              <a:t> </a:t>
            </a:r>
            <a:r>
              <a:rPr lang="hu-HU" sz="2400" dirty="0" err="1" smtClean="0"/>
              <a:t>or</a:t>
            </a:r>
            <a:r>
              <a:rPr lang="hu-HU" sz="2400" dirty="0" smtClean="0"/>
              <a:t> </a:t>
            </a:r>
            <a:r>
              <a:rPr lang="hu-HU" sz="2400" dirty="0" err="1" smtClean="0"/>
              <a:t>cars</a:t>
            </a:r>
            <a:r>
              <a:rPr lang="hu-HU" sz="2400" dirty="0" smtClean="0"/>
              <a:t>, </a:t>
            </a:r>
            <a:r>
              <a:rPr lang="hu-HU" sz="2400" dirty="0" err="1" smtClean="0"/>
              <a:t>then</a:t>
            </a:r>
            <a:r>
              <a:rPr lang="hu-HU" sz="2400" dirty="0" smtClean="0"/>
              <a:t> </a:t>
            </a:r>
            <a:r>
              <a:rPr lang="hu-HU" sz="2400" dirty="0" err="1" smtClean="0"/>
              <a:t>his</a:t>
            </a:r>
            <a:r>
              <a:rPr lang="hu-HU" sz="2400" dirty="0" smtClean="0"/>
              <a:t> surfing </a:t>
            </a:r>
            <a:r>
              <a:rPr lang="hu-HU" sz="2400" dirty="0" err="1" smtClean="0"/>
              <a:t>behaviour</a:t>
            </a:r>
            <a:r>
              <a:rPr lang="hu-HU" sz="2400" dirty="0" smtClean="0"/>
              <a:t> is </a:t>
            </a:r>
            <a:r>
              <a:rPr lang="hu-HU" sz="2400" dirty="0" err="1" smtClean="0"/>
              <a:t>well</a:t>
            </a:r>
            <a:r>
              <a:rPr lang="hu-HU" sz="2400" dirty="0" smtClean="0"/>
              <a:t> </a:t>
            </a:r>
            <a:r>
              <a:rPr lang="hu-HU" sz="2400" dirty="0" err="1" smtClean="0"/>
              <a:t>described</a:t>
            </a:r>
            <a:r>
              <a:rPr lang="hu-HU" sz="2400" dirty="0" smtClean="0"/>
              <a:t> </a:t>
            </a:r>
            <a:r>
              <a:rPr lang="hu-HU" sz="2400" dirty="0" err="1" smtClean="0"/>
              <a:t>by</a:t>
            </a:r>
            <a:r>
              <a:rPr lang="hu-HU" sz="2400" dirty="0" smtClean="0"/>
              <a:t> </a:t>
            </a:r>
            <a:r>
              <a:rPr lang="hu-HU" sz="2400" dirty="0" err="1" smtClean="0"/>
              <a:t>teleporting</a:t>
            </a:r>
            <a:r>
              <a:rPr lang="hu-HU" sz="2400" dirty="0" smtClean="0"/>
              <a:t> </a:t>
            </a:r>
            <a:r>
              <a:rPr lang="hu-HU" sz="2400" dirty="0" err="1" smtClean="0"/>
              <a:t>to</a:t>
            </a:r>
            <a:r>
              <a:rPr lang="hu-HU" sz="2400" dirty="0" smtClean="0"/>
              <a:t> </a:t>
            </a:r>
            <a:r>
              <a:rPr lang="hu-HU" sz="2400" dirty="0" err="1" smtClean="0"/>
              <a:t>sports-related</a:t>
            </a:r>
            <a:r>
              <a:rPr lang="hu-HU" sz="2400" dirty="0" smtClean="0"/>
              <a:t> </a:t>
            </a:r>
            <a:r>
              <a:rPr lang="hu-HU" sz="2400" dirty="0" err="1" smtClean="0"/>
              <a:t>pages</a:t>
            </a:r>
            <a:r>
              <a:rPr lang="hu-HU" sz="2400" dirty="0" smtClean="0"/>
              <a:t> </a:t>
            </a:r>
            <a:r>
              <a:rPr lang="hu-HU" sz="2400" dirty="0" err="1" smtClean="0"/>
              <a:t>or</a:t>
            </a:r>
            <a:r>
              <a:rPr lang="hu-HU" sz="2400" dirty="0" smtClean="0"/>
              <a:t> </a:t>
            </a:r>
            <a:r>
              <a:rPr lang="hu-HU" sz="2400" dirty="0" err="1" smtClean="0"/>
              <a:t>car-related</a:t>
            </a:r>
            <a:r>
              <a:rPr lang="hu-HU" sz="2400" dirty="0" smtClean="0"/>
              <a:t> </a:t>
            </a:r>
            <a:r>
              <a:rPr lang="hu-HU" sz="2400" dirty="0" err="1" smtClean="0"/>
              <a:t>pages</a:t>
            </a:r>
            <a:r>
              <a:rPr lang="hu-HU" sz="2400" dirty="0" smtClean="0"/>
              <a:t>; </a:t>
            </a:r>
            <a:r>
              <a:rPr lang="hu-HU" sz="2400" dirty="0" err="1" smtClean="0"/>
              <a:t>those</a:t>
            </a:r>
            <a:r>
              <a:rPr lang="hu-HU" sz="2400" dirty="0" smtClean="0"/>
              <a:t> </a:t>
            </a:r>
            <a:r>
              <a:rPr lang="hu-HU" sz="2400" dirty="0" err="1" smtClean="0"/>
              <a:t>pages</a:t>
            </a:r>
            <a:r>
              <a:rPr lang="hu-HU" sz="2400" dirty="0" smtClean="0"/>
              <a:t> </a:t>
            </a:r>
            <a:r>
              <a:rPr lang="hu-HU" sz="2400" dirty="0" err="1" smtClean="0"/>
              <a:t>will</a:t>
            </a:r>
            <a:r>
              <a:rPr lang="hu-HU" sz="2400" dirty="0" smtClean="0"/>
              <a:t> </a:t>
            </a:r>
            <a:r>
              <a:rPr lang="hu-HU" sz="2400" dirty="0" err="1" smtClean="0"/>
              <a:t>got</a:t>
            </a:r>
            <a:r>
              <a:rPr lang="hu-HU" sz="2400" dirty="0" smtClean="0"/>
              <a:t> </a:t>
            </a:r>
            <a:r>
              <a:rPr lang="hu-HU" sz="2400" dirty="0" err="1" smtClean="0"/>
              <a:t>much</a:t>
            </a:r>
            <a:r>
              <a:rPr lang="hu-HU" sz="2400" dirty="0" smtClean="0"/>
              <a:t> </a:t>
            </a:r>
            <a:r>
              <a:rPr lang="hu-HU" sz="2400" dirty="0" err="1" smtClean="0"/>
              <a:t>higher</a:t>
            </a:r>
            <a:r>
              <a:rPr lang="hu-HU" sz="2400" dirty="0" smtClean="0"/>
              <a:t> </a:t>
            </a:r>
            <a:r>
              <a:rPr lang="hu-HU" sz="2400" dirty="0" err="1" smtClean="0"/>
              <a:t>PageRanks</a:t>
            </a:r>
            <a:endParaRPr lang="hu-HU" sz="2400" dirty="0" smtClean="0"/>
          </a:p>
          <a:p>
            <a:r>
              <a:rPr lang="hu-HU" sz="2400" dirty="0" err="1" smtClean="0"/>
              <a:t>But</a:t>
            </a:r>
            <a:r>
              <a:rPr lang="hu-HU" sz="2400" dirty="0" smtClean="0"/>
              <a:t> </a:t>
            </a:r>
            <a:r>
              <a:rPr lang="hu-HU" sz="2400" dirty="0" err="1" smtClean="0"/>
              <a:t>not</a:t>
            </a:r>
            <a:r>
              <a:rPr lang="hu-HU" sz="2400" dirty="0" smtClean="0"/>
              <a:t> </a:t>
            </a:r>
            <a:r>
              <a:rPr lang="hu-HU" sz="2400" dirty="0" err="1" smtClean="0"/>
              <a:t>only</a:t>
            </a:r>
            <a:r>
              <a:rPr lang="hu-HU" sz="2400" dirty="0" smtClean="0"/>
              <a:t> </a:t>
            </a:r>
            <a:r>
              <a:rPr lang="hu-HU" sz="2400" dirty="0" err="1" smtClean="0"/>
              <a:t>those</a:t>
            </a:r>
            <a:r>
              <a:rPr lang="hu-HU" sz="2400" dirty="0" smtClean="0"/>
              <a:t>! </a:t>
            </a:r>
            <a:r>
              <a:rPr lang="hu-HU" sz="2400" dirty="0" err="1" smtClean="0"/>
              <a:t>Also</a:t>
            </a:r>
            <a:r>
              <a:rPr lang="hu-HU" sz="2400" dirty="0" smtClean="0"/>
              <a:t> </a:t>
            </a:r>
            <a:r>
              <a:rPr lang="hu-HU" sz="2400" dirty="0" err="1" smtClean="0"/>
              <a:t>car</a:t>
            </a:r>
            <a:r>
              <a:rPr lang="hu-HU" sz="2400" dirty="0" smtClean="0"/>
              <a:t> </a:t>
            </a:r>
            <a:r>
              <a:rPr lang="hu-HU" sz="2400" dirty="0" err="1" smtClean="0"/>
              <a:t>tunning</a:t>
            </a:r>
            <a:r>
              <a:rPr lang="hu-HU" sz="2400" dirty="0" smtClean="0"/>
              <a:t>, </a:t>
            </a:r>
            <a:r>
              <a:rPr lang="hu-HU" sz="2400" dirty="0" err="1" smtClean="0"/>
              <a:t>car</a:t>
            </a:r>
            <a:r>
              <a:rPr lang="hu-HU" sz="2400" dirty="0" smtClean="0"/>
              <a:t> </a:t>
            </a:r>
            <a:r>
              <a:rPr lang="hu-HU" sz="2400" dirty="0" err="1" smtClean="0"/>
              <a:t>race</a:t>
            </a:r>
            <a:r>
              <a:rPr lang="hu-HU" sz="2400" dirty="0" smtClean="0"/>
              <a:t>, </a:t>
            </a:r>
            <a:r>
              <a:rPr lang="hu-HU" sz="2400" dirty="0" err="1" smtClean="0"/>
              <a:t>car</a:t>
            </a:r>
            <a:r>
              <a:rPr lang="hu-HU" sz="2400" dirty="0" smtClean="0"/>
              <a:t> </a:t>
            </a:r>
            <a:r>
              <a:rPr lang="hu-HU" sz="2400" dirty="0" err="1" smtClean="0"/>
              <a:t>parts</a:t>
            </a:r>
            <a:r>
              <a:rPr lang="hu-HU" sz="2400" dirty="0" smtClean="0"/>
              <a:t>, </a:t>
            </a:r>
            <a:r>
              <a:rPr lang="hu-HU" sz="2400" dirty="0" err="1" smtClean="0"/>
              <a:t>car</a:t>
            </a:r>
            <a:r>
              <a:rPr lang="hu-HU" sz="2400" dirty="0" smtClean="0"/>
              <a:t> </a:t>
            </a:r>
            <a:r>
              <a:rPr lang="hu-HU" sz="2400" dirty="0" err="1" smtClean="0"/>
              <a:t>models</a:t>
            </a:r>
            <a:r>
              <a:rPr lang="hu-HU" sz="2400" dirty="0" smtClean="0"/>
              <a:t>, </a:t>
            </a:r>
            <a:r>
              <a:rPr lang="hu-HU" sz="2400" dirty="0" err="1" smtClean="0"/>
              <a:t>driving</a:t>
            </a:r>
            <a:r>
              <a:rPr lang="hu-HU" sz="2400" dirty="0" smtClean="0"/>
              <a:t>, </a:t>
            </a:r>
            <a:r>
              <a:rPr lang="hu-HU" sz="2400" dirty="0" err="1" smtClean="0"/>
              <a:t>car</a:t>
            </a:r>
            <a:r>
              <a:rPr lang="hu-HU" sz="2400" dirty="0" smtClean="0"/>
              <a:t> </a:t>
            </a:r>
            <a:r>
              <a:rPr lang="hu-HU" sz="2400" dirty="0" err="1" smtClean="0"/>
              <a:t>manufacturers</a:t>
            </a:r>
            <a:r>
              <a:rPr lang="hu-HU" sz="2400" dirty="0" smtClean="0"/>
              <a:t>, etc. </a:t>
            </a:r>
            <a:r>
              <a:rPr lang="hu-HU" sz="2400" dirty="0" err="1" smtClean="0"/>
              <a:t>So</a:t>
            </a:r>
            <a:r>
              <a:rPr lang="hu-HU" sz="2400" dirty="0" smtClean="0"/>
              <a:t> </a:t>
            </a:r>
            <a:r>
              <a:rPr lang="hu-HU" sz="2400" dirty="0" err="1" smtClean="0"/>
              <a:t>the</a:t>
            </a:r>
            <a:r>
              <a:rPr lang="hu-HU" sz="2400" dirty="0" smtClean="0"/>
              <a:t> </a:t>
            </a:r>
            <a:r>
              <a:rPr lang="hu-HU" sz="2400" dirty="0" err="1" smtClean="0"/>
              <a:t>related</a:t>
            </a:r>
            <a:r>
              <a:rPr lang="hu-HU" sz="2400" dirty="0" smtClean="0"/>
              <a:t> </a:t>
            </a:r>
            <a:r>
              <a:rPr lang="hu-HU" sz="2400" dirty="0" err="1" smtClean="0"/>
              <a:t>pages</a:t>
            </a:r>
            <a:r>
              <a:rPr lang="hu-HU" sz="2400" dirty="0" smtClean="0"/>
              <a:t> </a:t>
            </a:r>
            <a:r>
              <a:rPr lang="hu-HU" sz="2400" dirty="0" err="1" smtClean="0"/>
              <a:t>will</a:t>
            </a:r>
            <a:r>
              <a:rPr lang="hu-HU" sz="2400" dirty="0" smtClean="0"/>
              <a:t> </a:t>
            </a:r>
            <a:r>
              <a:rPr lang="hu-HU" sz="2400" dirty="0" err="1" smtClean="0"/>
              <a:t>also</a:t>
            </a:r>
            <a:r>
              <a:rPr lang="hu-HU" sz="2400" dirty="0" smtClean="0"/>
              <a:t> </a:t>
            </a:r>
            <a:r>
              <a:rPr lang="hu-HU" sz="2400" dirty="0" err="1" smtClean="0"/>
              <a:t>get</a:t>
            </a:r>
            <a:r>
              <a:rPr lang="hu-HU" sz="2400" dirty="0" smtClean="0"/>
              <a:t> </a:t>
            </a:r>
            <a:r>
              <a:rPr lang="hu-HU" sz="2400" dirty="0" err="1" smtClean="0"/>
              <a:t>high</a:t>
            </a:r>
            <a:r>
              <a:rPr lang="hu-HU" sz="2400" dirty="0" smtClean="0"/>
              <a:t> </a:t>
            </a:r>
            <a:r>
              <a:rPr lang="hu-HU" sz="2400" dirty="0" err="1" smtClean="0"/>
              <a:t>PageRanks</a:t>
            </a:r>
            <a:r>
              <a:rPr lang="hu-HU" sz="2400" dirty="0" smtClean="0"/>
              <a:t>, </a:t>
            </a:r>
            <a:r>
              <a:rPr lang="hu-HU" sz="2400" dirty="0" err="1" smtClean="0"/>
              <a:t>while</a:t>
            </a:r>
            <a:r>
              <a:rPr lang="hu-HU" sz="2400" dirty="0" smtClean="0"/>
              <a:t> </a:t>
            </a:r>
            <a:r>
              <a:rPr lang="hu-HU" sz="2400" dirty="0" err="1" smtClean="0"/>
              <a:t>unrelated</a:t>
            </a:r>
            <a:r>
              <a:rPr lang="hu-HU" sz="2400" dirty="0" smtClean="0"/>
              <a:t> </a:t>
            </a:r>
            <a:r>
              <a:rPr lang="hu-HU" sz="2400" dirty="0" err="1" smtClean="0"/>
              <a:t>pages</a:t>
            </a:r>
            <a:r>
              <a:rPr lang="hu-HU" sz="2400" dirty="0" smtClean="0"/>
              <a:t>, </a:t>
            </a:r>
            <a:r>
              <a:rPr lang="hu-HU" sz="2400" dirty="0" err="1" smtClean="0"/>
              <a:t>e.g</a:t>
            </a:r>
            <a:r>
              <a:rPr lang="hu-HU" sz="2400" dirty="0" smtClean="0"/>
              <a:t>., </a:t>
            </a:r>
            <a:r>
              <a:rPr lang="hu-HU" sz="2400" dirty="0" err="1" smtClean="0"/>
              <a:t>diving</a:t>
            </a:r>
            <a:r>
              <a:rPr lang="hu-HU" sz="2400" dirty="0" smtClean="0"/>
              <a:t>, </a:t>
            </a:r>
            <a:r>
              <a:rPr lang="hu-HU" sz="2400" dirty="0" err="1" smtClean="0"/>
              <a:t>will</a:t>
            </a:r>
            <a:r>
              <a:rPr lang="hu-HU" sz="2400" dirty="0" smtClean="0"/>
              <a:t> </a:t>
            </a:r>
            <a:r>
              <a:rPr lang="hu-HU" sz="2400" dirty="0" err="1" smtClean="0"/>
              <a:t>probably</a:t>
            </a:r>
            <a:r>
              <a:rPr lang="hu-HU" sz="2400" dirty="0" smtClean="0"/>
              <a:t> </a:t>
            </a:r>
            <a:r>
              <a:rPr lang="hu-HU" sz="2400" dirty="0" err="1" smtClean="0"/>
              <a:t>not</a:t>
            </a:r>
            <a:r>
              <a:rPr lang="hu-HU" sz="2400" dirty="0" smtClean="0"/>
              <a:t>.</a:t>
            </a:r>
            <a:endParaRPr lang="en-U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a:xfrm>
            <a:off x="250825" y="1341438"/>
            <a:ext cx="7772400" cy="1470025"/>
          </a:xfrm>
        </p:spPr>
        <p:txBody>
          <a:bodyPr/>
          <a:lstStyle/>
          <a:p>
            <a:r>
              <a:rPr lang="hu-HU" sz="2800"/>
              <a:t/>
            </a:r>
            <a:br>
              <a:rPr lang="hu-HU" sz="2800"/>
            </a:br>
            <a:endParaRPr lang="hu-HU" sz="2800"/>
          </a:p>
        </p:txBody>
      </p:sp>
      <p:sp>
        <p:nvSpPr>
          <p:cNvPr id="88072" name="Text Box 8"/>
          <p:cNvSpPr txBox="1">
            <a:spLocks noChangeArrowheads="1"/>
          </p:cNvSpPr>
          <p:nvPr/>
        </p:nvSpPr>
        <p:spPr bwMode="auto">
          <a:xfrm>
            <a:off x="665163" y="404813"/>
            <a:ext cx="7407275" cy="519112"/>
          </a:xfrm>
          <a:prstGeom prst="rect">
            <a:avLst/>
          </a:prstGeom>
          <a:noFill/>
          <a:ln w="9525" algn="ctr">
            <a:noFill/>
            <a:miter lim="800000"/>
            <a:headEnd/>
            <a:tailEnd/>
          </a:ln>
          <a:effectLst/>
        </p:spPr>
        <p:txBody>
          <a:bodyPr wrap="none">
            <a:spAutoFit/>
          </a:bodyPr>
          <a:lstStyle/>
          <a:p>
            <a:r>
              <a:rPr lang="hu-HU" b="1"/>
              <a:t>Alkalmazás proteomikai adatok analízisére</a:t>
            </a:r>
            <a:endParaRPr lang="en-US" b="1"/>
          </a:p>
        </p:txBody>
      </p:sp>
      <p:sp>
        <p:nvSpPr>
          <p:cNvPr id="88073" name="Text Box 9"/>
          <p:cNvSpPr txBox="1">
            <a:spLocks noChangeArrowheads="1"/>
          </p:cNvSpPr>
          <p:nvPr/>
        </p:nvSpPr>
        <p:spPr bwMode="auto">
          <a:xfrm>
            <a:off x="512763" y="1247775"/>
            <a:ext cx="8452955" cy="1200329"/>
          </a:xfrm>
          <a:prstGeom prst="rect">
            <a:avLst/>
          </a:prstGeom>
          <a:noFill/>
          <a:ln w="9525" algn="ctr">
            <a:noFill/>
            <a:miter lim="800000"/>
            <a:headEnd/>
            <a:tailEnd/>
          </a:ln>
          <a:effectLst/>
        </p:spPr>
        <p:txBody>
          <a:bodyPr wrap="none">
            <a:spAutoFit/>
          </a:bodyPr>
          <a:lstStyle/>
          <a:p>
            <a:r>
              <a:rPr lang="hu-HU" sz="2400" dirty="0" err="1"/>
              <a:t>Forgber</a:t>
            </a:r>
            <a:r>
              <a:rPr lang="hu-HU" sz="2400" dirty="0"/>
              <a:t> et </a:t>
            </a:r>
            <a:r>
              <a:rPr lang="hu-HU" sz="2400" dirty="0" err="1"/>
              <a:t>al</a:t>
            </a:r>
            <a:r>
              <a:rPr lang="hu-HU" sz="2400" dirty="0"/>
              <a:t> (</a:t>
            </a:r>
            <a:r>
              <a:rPr lang="hu-HU" sz="2400" dirty="0" err="1"/>
              <a:t>PlosOne</a:t>
            </a:r>
            <a:r>
              <a:rPr lang="hu-HU" sz="2400" dirty="0"/>
              <a:t> 2009</a:t>
            </a:r>
            <a:r>
              <a:rPr lang="hu-HU" sz="2400" dirty="0" smtClean="0"/>
              <a:t>.)  </a:t>
            </a:r>
            <a:r>
              <a:rPr lang="hu-HU" sz="2400" dirty="0" err="1" smtClean="0"/>
              <a:t>in</a:t>
            </a:r>
            <a:r>
              <a:rPr lang="hu-HU" sz="2400" dirty="0" smtClean="0"/>
              <a:t> </a:t>
            </a:r>
            <a:r>
              <a:rPr lang="hu-HU" sz="2400" dirty="0" err="1" smtClean="0"/>
              <a:t>the</a:t>
            </a:r>
            <a:r>
              <a:rPr lang="hu-HU" sz="2400" dirty="0" smtClean="0"/>
              <a:t> </a:t>
            </a:r>
            <a:r>
              <a:rPr lang="hu-HU" sz="2400" dirty="0" err="1" smtClean="0"/>
              <a:t>blood</a:t>
            </a:r>
            <a:r>
              <a:rPr lang="hu-HU" sz="2400" dirty="0" smtClean="0"/>
              <a:t> </a:t>
            </a:r>
            <a:r>
              <a:rPr lang="hu-HU" sz="2400" dirty="0" err="1" smtClean="0"/>
              <a:t>serum</a:t>
            </a:r>
            <a:r>
              <a:rPr lang="hu-HU" sz="2400" dirty="0" smtClean="0"/>
              <a:t> of </a:t>
            </a:r>
          </a:p>
          <a:p>
            <a:r>
              <a:rPr lang="hu-HU" sz="2400" dirty="0" err="1" smtClean="0"/>
              <a:t>melanoma</a:t>
            </a:r>
            <a:r>
              <a:rPr lang="hu-HU" sz="2400" dirty="0" smtClean="0"/>
              <a:t> </a:t>
            </a:r>
            <a:r>
              <a:rPr lang="hu-HU" sz="2400" dirty="0" err="1" smtClean="0"/>
              <a:t>patients</a:t>
            </a:r>
            <a:r>
              <a:rPr lang="hu-HU" sz="2400" dirty="0" smtClean="0"/>
              <a:t> </a:t>
            </a:r>
            <a:r>
              <a:rPr lang="hu-HU" sz="2400" dirty="0" err="1" smtClean="0"/>
              <a:t>measured</a:t>
            </a:r>
            <a:r>
              <a:rPr lang="hu-HU" sz="2400" dirty="0" smtClean="0"/>
              <a:t> </a:t>
            </a:r>
            <a:r>
              <a:rPr lang="hu-HU" sz="2400" dirty="0" err="1" smtClean="0"/>
              <a:t>the</a:t>
            </a:r>
            <a:r>
              <a:rPr lang="hu-HU" sz="2400" dirty="0" smtClean="0"/>
              <a:t> </a:t>
            </a:r>
            <a:r>
              <a:rPr lang="hu-HU" sz="2400" dirty="0" err="1" smtClean="0"/>
              <a:t>elevated</a:t>
            </a:r>
            <a:r>
              <a:rPr lang="hu-HU" sz="2400" dirty="0" smtClean="0"/>
              <a:t> </a:t>
            </a:r>
            <a:r>
              <a:rPr lang="hu-HU" sz="2400" dirty="0" err="1" smtClean="0"/>
              <a:t>concentration</a:t>
            </a:r>
            <a:r>
              <a:rPr lang="hu-HU" sz="2400" dirty="0" smtClean="0"/>
              <a:t>  of </a:t>
            </a:r>
          </a:p>
          <a:p>
            <a:r>
              <a:rPr lang="hu-HU" sz="2400" dirty="0" err="1" smtClean="0"/>
              <a:t>the</a:t>
            </a:r>
            <a:r>
              <a:rPr lang="hu-HU" sz="2400" dirty="0" smtClean="0"/>
              <a:t> </a:t>
            </a:r>
            <a:r>
              <a:rPr lang="hu-HU" sz="2400" dirty="0" err="1" smtClean="0"/>
              <a:t>following</a:t>
            </a:r>
            <a:r>
              <a:rPr lang="hu-HU" sz="2400" dirty="0" smtClean="0"/>
              <a:t> </a:t>
            </a:r>
            <a:r>
              <a:rPr lang="hu-HU" sz="2400" dirty="0" err="1" smtClean="0"/>
              <a:t>proteins</a:t>
            </a:r>
            <a:r>
              <a:rPr lang="hu-HU" sz="2400" dirty="0" smtClean="0"/>
              <a:t>:</a:t>
            </a:r>
            <a:endParaRPr lang="en-US" sz="2400" dirty="0"/>
          </a:p>
        </p:txBody>
      </p:sp>
      <p:sp>
        <p:nvSpPr>
          <p:cNvPr id="88075" name="Rectangle 11"/>
          <p:cNvSpPr>
            <a:spLocks noChangeArrowheads="1"/>
          </p:cNvSpPr>
          <p:nvPr/>
        </p:nvSpPr>
        <p:spPr bwMode="auto">
          <a:xfrm>
            <a:off x="611188" y="2708275"/>
            <a:ext cx="3600450" cy="2530475"/>
          </a:xfrm>
          <a:prstGeom prst="rect">
            <a:avLst/>
          </a:prstGeom>
          <a:noFill/>
          <a:ln w="9525" algn="ctr">
            <a:noFill/>
            <a:miter lim="800000"/>
            <a:headEnd/>
            <a:tailEnd/>
          </a:ln>
          <a:effectLst/>
        </p:spPr>
        <p:txBody>
          <a:bodyPr>
            <a:spAutoFit/>
          </a:bodyPr>
          <a:lstStyle/>
          <a:p>
            <a:pPr algn="l"/>
            <a:r>
              <a:rPr lang="en-US" sz="2000"/>
              <a:t>Enolase 1: P06733</a:t>
            </a:r>
          </a:p>
          <a:p>
            <a:pPr algn="l"/>
            <a:r>
              <a:rPr lang="en-US" sz="2000"/>
              <a:t>Calumenin: O43852</a:t>
            </a:r>
          </a:p>
          <a:p>
            <a:pPr algn="l"/>
            <a:r>
              <a:rPr lang="en-US" sz="2000"/>
              <a:t>HSP70 protein B: P08107</a:t>
            </a:r>
          </a:p>
          <a:p>
            <a:pPr algn="l"/>
            <a:r>
              <a:rPr lang="en-US" sz="2000"/>
              <a:t>2,4-dienoyl-CoA reductase: Q9NUI1</a:t>
            </a:r>
          </a:p>
          <a:p>
            <a:pPr algn="l"/>
            <a:r>
              <a:rPr lang="en-US" sz="2000"/>
              <a:t>Aldolase A: P04075</a:t>
            </a:r>
            <a:endParaRPr lang="hu-HU" sz="2000"/>
          </a:p>
          <a:p>
            <a:pPr algn="l"/>
            <a:r>
              <a:rPr lang="en-US" sz="2000"/>
              <a:t>Fumarate hydratase: P07954</a:t>
            </a:r>
          </a:p>
          <a:p>
            <a:pPr algn="l"/>
            <a:r>
              <a:rPr lang="en-US" sz="2000"/>
              <a:t>Aldose reductase: P15121</a:t>
            </a:r>
          </a:p>
        </p:txBody>
      </p:sp>
      <p:sp>
        <p:nvSpPr>
          <p:cNvPr id="88077" name="Text Box 13"/>
          <p:cNvSpPr txBox="1">
            <a:spLocks noChangeArrowheads="1"/>
          </p:cNvSpPr>
          <p:nvPr/>
        </p:nvSpPr>
        <p:spPr bwMode="auto">
          <a:xfrm>
            <a:off x="4284663" y="2781300"/>
            <a:ext cx="3317875" cy="2225675"/>
          </a:xfrm>
          <a:prstGeom prst="rect">
            <a:avLst/>
          </a:prstGeom>
          <a:noFill/>
          <a:ln w="9525" algn="ctr">
            <a:noFill/>
            <a:miter lim="800000"/>
            <a:headEnd/>
            <a:tailEnd/>
          </a:ln>
          <a:effectLst/>
        </p:spPr>
        <p:txBody>
          <a:bodyPr wrap="none">
            <a:spAutoFit/>
          </a:bodyPr>
          <a:lstStyle/>
          <a:p>
            <a:pPr algn="l"/>
            <a:r>
              <a:rPr lang="en-US" sz="2000"/>
              <a:t>HSP70 protein 9B: Q96EY1</a:t>
            </a:r>
          </a:p>
          <a:p>
            <a:pPr algn="l"/>
            <a:r>
              <a:rPr lang="en-US" sz="2000"/>
              <a:t>Aconitase 2: P21399</a:t>
            </a:r>
          </a:p>
          <a:p>
            <a:pPr algn="l"/>
            <a:r>
              <a:rPr lang="en-US" sz="2000"/>
              <a:t>hnRNP1: P26599</a:t>
            </a:r>
          </a:p>
          <a:p>
            <a:pPr algn="l"/>
            <a:r>
              <a:rPr lang="en-US" sz="2000"/>
              <a:t>VCP: P55072</a:t>
            </a:r>
          </a:p>
          <a:p>
            <a:pPr algn="l"/>
            <a:r>
              <a:rPr lang="en-US" sz="2000"/>
              <a:t>LDH H: P07195</a:t>
            </a:r>
          </a:p>
          <a:p>
            <a:pPr algn="l"/>
            <a:r>
              <a:rPr lang="en-US" sz="2000"/>
              <a:t>LAP3: Q944P7</a:t>
            </a:r>
          </a:p>
          <a:p>
            <a:pPr algn="l"/>
            <a:endParaRPr lang="en-US" sz="2000"/>
          </a:p>
        </p:txBody>
      </p:sp>
      <p:sp>
        <p:nvSpPr>
          <p:cNvPr id="88078" name="Text Box 14"/>
          <p:cNvSpPr txBox="1">
            <a:spLocks noChangeArrowheads="1"/>
          </p:cNvSpPr>
          <p:nvPr/>
        </p:nvSpPr>
        <p:spPr bwMode="auto">
          <a:xfrm>
            <a:off x="5940425" y="5157788"/>
            <a:ext cx="2667000" cy="336550"/>
          </a:xfrm>
          <a:prstGeom prst="rect">
            <a:avLst/>
          </a:prstGeom>
          <a:noFill/>
          <a:ln w="9525" algn="ctr">
            <a:noFill/>
            <a:miter lim="800000"/>
            <a:headEnd/>
            <a:tailEnd/>
          </a:ln>
          <a:effectLst/>
        </p:spPr>
        <p:txBody>
          <a:bodyPr wrap="none">
            <a:spAutoFit/>
          </a:bodyPr>
          <a:lstStyle/>
          <a:p>
            <a:r>
              <a:rPr lang="hu-HU" sz="1600"/>
              <a:t>UniProt accession numbers</a:t>
            </a:r>
            <a:endParaRPr lang="en-US" sz="1600"/>
          </a:p>
        </p:txBody>
      </p:sp>
      <p:sp>
        <p:nvSpPr>
          <p:cNvPr id="88079" name="Line 15"/>
          <p:cNvSpPr>
            <a:spLocks noChangeShapeType="1"/>
          </p:cNvSpPr>
          <p:nvPr/>
        </p:nvSpPr>
        <p:spPr bwMode="auto">
          <a:xfrm flipH="1" flipV="1">
            <a:off x="5651500" y="4724400"/>
            <a:ext cx="1296988" cy="360363"/>
          </a:xfrm>
          <a:prstGeom prst="line">
            <a:avLst/>
          </a:prstGeom>
          <a:noFill/>
          <a:ln w="9525">
            <a:solidFill>
              <a:schemeClr val="tx1"/>
            </a:solidFill>
            <a:round/>
            <a:headEnd/>
            <a:tailEnd type="triangle" w="med" len="med"/>
          </a:ln>
          <a:effectLst/>
        </p:spPr>
        <p:txBody>
          <a:bodyPr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8073"/>
                                        </p:tgtEl>
                                        <p:attrNameLst>
                                          <p:attrName>style.visibility</p:attrName>
                                        </p:attrNameLst>
                                      </p:cBhvr>
                                      <p:to>
                                        <p:strVal val="visible"/>
                                      </p:to>
                                    </p:set>
                                    <p:anim calcmode="lin" valueType="num">
                                      <p:cBhvr additive="base">
                                        <p:cTn id="7" dur="500" fill="hold"/>
                                        <p:tgtEl>
                                          <p:spTgt spid="88073"/>
                                        </p:tgtEl>
                                        <p:attrNameLst>
                                          <p:attrName>ppt_x</p:attrName>
                                        </p:attrNameLst>
                                      </p:cBhvr>
                                      <p:tavLst>
                                        <p:tav tm="0">
                                          <p:val>
                                            <p:strVal val="#ppt_x"/>
                                          </p:val>
                                        </p:tav>
                                        <p:tav tm="100000">
                                          <p:val>
                                            <p:strVal val="#ppt_x"/>
                                          </p:val>
                                        </p:tav>
                                      </p:tavLst>
                                    </p:anim>
                                    <p:anim calcmode="lin" valueType="num">
                                      <p:cBhvr additive="base">
                                        <p:cTn id="8" dur="500" fill="hold"/>
                                        <p:tgtEl>
                                          <p:spTgt spid="8807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8075"/>
                                        </p:tgtEl>
                                        <p:attrNameLst>
                                          <p:attrName>style.visibility</p:attrName>
                                        </p:attrNameLst>
                                      </p:cBhvr>
                                      <p:to>
                                        <p:strVal val="visible"/>
                                      </p:to>
                                    </p:set>
                                    <p:anim calcmode="lin" valueType="num">
                                      <p:cBhvr additive="base">
                                        <p:cTn id="13" dur="500" fill="hold"/>
                                        <p:tgtEl>
                                          <p:spTgt spid="88075"/>
                                        </p:tgtEl>
                                        <p:attrNameLst>
                                          <p:attrName>ppt_x</p:attrName>
                                        </p:attrNameLst>
                                      </p:cBhvr>
                                      <p:tavLst>
                                        <p:tav tm="0">
                                          <p:val>
                                            <p:strVal val="#ppt_x"/>
                                          </p:val>
                                        </p:tav>
                                        <p:tav tm="100000">
                                          <p:val>
                                            <p:strVal val="#ppt_x"/>
                                          </p:val>
                                        </p:tav>
                                      </p:tavLst>
                                    </p:anim>
                                    <p:anim calcmode="lin" valueType="num">
                                      <p:cBhvr additive="base">
                                        <p:cTn id="14" dur="500" fill="hold"/>
                                        <p:tgtEl>
                                          <p:spTgt spid="8807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8077"/>
                                        </p:tgtEl>
                                        <p:attrNameLst>
                                          <p:attrName>style.visibility</p:attrName>
                                        </p:attrNameLst>
                                      </p:cBhvr>
                                      <p:to>
                                        <p:strVal val="visible"/>
                                      </p:to>
                                    </p:set>
                                    <p:anim calcmode="lin" valueType="num">
                                      <p:cBhvr additive="base">
                                        <p:cTn id="19" dur="500" fill="hold"/>
                                        <p:tgtEl>
                                          <p:spTgt spid="88077"/>
                                        </p:tgtEl>
                                        <p:attrNameLst>
                                          <p:attrName>ppt_x</p:attrName>
                                        </p:attrNameLst>
                                      </p:cBhvr>
                                      <p:tavLst>
                                        <p:tav tm="0">
                                          <p:val>
                                            <p:strVal val="#ppt_x"/>
                                          </p:val>
                                        </p:tav>
                                        <p:tav tm="100000">
                                          <p:val>
                                            <p:strVal val="#ppt_x"/>
                                          </p:val>
                                        </p:tav>
                                      </p:tavLst>
                                    </p:anim>
                                    <p:anim calcmode="lin" valueType="num">
                                      <p:cBhvr additive="base">
                                        <p:cTn id="20" dur="500" fill="hold"/>
                                        <p:tgtEl>
                                          <p:spTgt spid="880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3" grpId="0"/>
      <p:bldP spid="88075" grpId="0"/>
      <p:bldP spid="8807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ctrTitle"/>
          </p:nvPr>
        </p:nvSpPr>
        <p:spPr>
          <a:xfrm>
            <a:off x="755650" y="836613"/>
            <a:ext cx="7772400" cy="1470025"/>
          </a:xfrm>
        </p:spPr>
        <p:txBody>
          <a:bodyPr/>
          <a:lstStyle/>
          <a:p>
            <a:r>
              <a:rPr lang="hu-HU" sz="2800" dirty="0"/>
              <a:t/>
            </a:r>
            <a:br>
              <a:rPr lang="hu-HU" sz="2800" dirty="0"/>
            </a:br>
            <a:endParaRPr lang="hu-HU" sz="2800" dirty="0"/>
          </a:p>
        </p:txBody>
      </p:sp>
      <p:sp>
        <p:nvSpPr>
          <p:cNvPr id="89095" name="Text Box 7"/>
          <p:cNvSpPr txBox="1">
            <a:spLocks noChangeArrowheads="1"/>
          </p:cNvSpPr>
          <p:nvPr/>
        </p:nvSpPr>
        <p:spPr bwMode="auto">
          <a:xfrm>
            <a:off x="179388" y="333375"/>
            <a:ext cx="8964612" cy="1200329"/>
          </a:xfrm>
          <a:prstGeom prst="rect">
            <a:avLst/>
          </a:prstGeom>
          <a:noFill/>
          <a:ln w="9525" algn="ctr">
            <a:noFill/>
            <a:miter lim="800000"/>
            <a:headEnd/>
            <a:tailEnd/>
          </a:ln>
          <a:effectLst/>
        </p:spPr>
        <p:txBody>
          <a:bodyPr>
            <a:spAutoFit/>
          </a:bodyPr>
          <a:lstStyle/>
          <a:p>
            <a:pPr algn="l">
              <a:buFontTx/>
              <a:buChar char="•"/>
            </a:pPr>
            <a:r>
              <a:rPr lang="hu-HU" dirty="0" smtClean="0"/>
              <a:t> </a:t>
            </a:r>
            <a:r>
              <a:rPr lang="hu-HU" dirty="0" err="1" smtClean="0"/>
              <a:t>We</a:t>
            </a:r>
            <a:r>
              <a:rPr lang="hu-HU" dirty="0" smtClean="0"/>
              <a:t> </a:t>
            </a:r>
            <a:r>
              <a:rPr lang="hu-HU" dirty="0" err="1" smtClean="0"/>
              <a:t>considered</a:t>
            </a:r>
            <a:r>
              <a:rPr lang="hu-HU" dirty="0" smtClean="0"/>
              <a:t> </a:t>
            </a:r>
            <a:r>
              <a:rPr lang="hu-HU" dirty="0" err="1" smtClean="0"/>
              <a:t>the</a:t>
            </a:r>
            <a:r>
              <a:rPr lang="hu-HU" dirty="0" smtClean="0"/>
              <a:t> human </a:t>
            </a:r>
            <a:r>
              <a:rPr lang="hu-HU" dirty="0" err="1" smtClean="0"/>
              <a:t>interactome</a:t>
            </a:r>
            <a:r>
              <a:rPr lang="hu-HU" dirty="0" smtClean="0"/>
              <a:t>  </a:t>
            </a:r>
            <a:r>
              <a:rPr lang="hu-HU" dirty="0" err="1" smtClean="0"/>
              <a:t>deposited</a:t>
            </a:r>
            <a:r>
              <a:rPr lang="hu-HU" dirty="0" smtClean="0"/>
              <a:t> </a:t>
            </a:r>
            <a:r>
              <a:rPr lang="hu-HU" dirty="0" err="1" smtClean="0"/>
              <a:t>in</a:t>
            </a:r>
            <a:r>
              <a:rPr lang="hu-HU" dirty="0" smtClean="0"/>
              <a:t> </a:t>
            </a:r>
            <a:r>
              <a:rPr lang="hu-HU" dirty="0" err="1" smtClean="0"/>
              <a:t>the</a:t>
            </a:r>
            <a:r>
              <a:rPr lang="hu-HU" dirty="0" smtClean="0"/>
              <a:t>  38 </a:t>
            </a:r>
            <a:r>
              <a:rPr lang="hu-HU" dirty="0"/>
              <a:t>806 </a:t>
            </a:r>
            <a:r>
              <a:rPr lang="hu-HU" dirty="0" err="1" smtClean="0"/>
              <a:t>edges</a:t>
            </a:r>
            <a:r>
              <a:rPr lang="hu-HU" dirty="0" smtClean="0"/>
              <a:t>, 27 801 </a:t>
            </a:r>
            <a:r>
              <a:rPr lang="hu-HU" dirty="0" err="1" smtClean="0"/>
              <a:t>nodes</a:t>
            </a:r>
            <a:r>
              <a:rPr lang="hu-HU" dirty="0" smtClean="0"/>
              <a:t>);</a:t>
            </a:r>
            <a:endParaRPr lang="hu-HU" dirty="0"/>
          </a:p>
          <a:p>
            <a:pPr algn="l">
              <a:buFontTx/>
              <a:buChar char="•"/>
            </a:pPr>
            <a:r>
              <a:rPr lang="hu-HU" dirty="0" err="1" smtClean="0"/>
              <a:t>personalized</a:t>
            </a:r>
            <a:r>
              <a:rPr lang="hu-HU" dirty="0" smtClean="0"/>
              <a:t> </a:t>
            </a:r>
            <a:r>
              <a:rPr lang="hu-HU" dirty="0" err="1" smtClean="0"/>
              <a:t>to</a:t>
            </a:r>
            <a:r>
              <a:rPr lang="hu-HU" dirty="0" smtClean="0"/>
              <a:t> </a:t>
            </a:r>
            <a:r>
              <a:rPr lang="hu-HU" dirty="0" err="1" smtClean="0"/>
              <a:t>the</a:t>
            </a:r>
            <a:r>
              <a:rPr lang="hu-HU" dirty="0" smtClean="0"/>
              <a:t> </a:t>
            </a:r>
            <a:r>
              <a:rPr lang="hu-HU" dirty="0" err="1" smtClean="0"/>
              <a:t>measured</a:t>
            </a:r>
            <a:r>
              <a:rPr lang="hu-HU" dirty="0" smtClean="0"/>
              <a:t> </a:t>
            </a:r>
            <a:r>
              <a:rPr lang="hu-HU" dirty="0" err="1" smtClean="0"/>
              <a:t>values</a:t>
            </a:r>
            <a:r>
              <a:rPr lang="hu-HU" dirty="0" smtClean="0"/>
              <a:t> </a:t>
            </a:r>
            <a:r>
              <a:rPr lang="hu-HU" dirty="0" err="1" smtClean="0"/>
              <a:t>given</a:t>
            </a:r>
            <a:r>
              <a:rPr lang="hu-HU" dirty="0" smtClean="0"/>
              <a:t> </a:t>
            </a:r>
            <a:r>
              <a:rPr lang="hu-HU" dirty="0" err="1" smtClean="0"/>
              <a:t>in</a:t>
            </a:r>
            <a:r>
              <a:rPr lang="hu-HU" dirty="0" smtClean="0"/>
              <a:t> </a:t>
            </a:r>
            <a:r>
              <a:rPr lang="hu-HU" dirty="0" err="1" smtClean="0"/>
              <a:t>the</a:t>
            </a:r>
            <a:r>
              <a:rPr lang="hu-HU" dirty="0" smtClean="0"/>
              <a:t> </a:t>
            </a:r>
            <a:r>
              <a:rPr lang="hu-HU" dirty="0" err="1" smtClean="0"/>
              <a:t>previous</a:t>
            </a:r>
            <a:r>
              <a:rPr lang="hu-HU" dirty="0" smtClean="0"/>
              <a:t> </a:t>
            </a:r>
            <a:r>
              <a:rPr lang="hu-HU" dirty="0" err="1" smtClean="0"/>
              <a:t>page</a:t>
            </a:r>
            <a:r>
              <a:rPr lang="hu-HU" dirty="0" smtClean="0"/>
              <a:t>;</a:t>
            </a:r>
            <a:endParaRPr lang="hu-HU" dirty="0"/>
          </a:p>
          <a:p>
            <a:pPr algn="l"/>
            <a:r>
              <a:rPr lang="hu-HU" dirty="0" smtClean="0"/>
              <a:t>and </a:t>
            </a:r>
            <a:r>
              <a:rPr lang="hu-HU" dirty="0" err="1" smtClean="0"/>
              <a:t>listed</a:t>
            </a:r>
            <a:r>
              <a:rPr lang="hu-HU" dirty="0" smtClean="0"/>
              <a:t> </a:t>
            </a:r>
            <a:r>
              <a:rPr lang="hu-HU" dirty="0" err="1" smtClean="0"/>
              <a:t>the</a:t>
            </a:r>
            <a:r>
              <a:rPr lang="hu-HU" dirty="0" smtClean="0"/>
              <a:t> </a:t>
            </a:r>
            <a:r>
              <a:rPr lang="hu-HU" dirty="0" err="1" smtClean="0"/>
              <a:t>nodes</a:t>
            </a:r>
            <a:r>
              <a:rPr lang="hu-HU" dirty="0" smtClean="0"/>
              <a:t> </a:t>
            </a:r>
            <a:r>
              <a:rPr lang="hu-HU" dirty="0" err="1" smtClean="0"/>
              <a:t>with</a:t>
            </a:r>
            <a:r>
              <a:rPr lang="hu-HU" dirty="0" smtClean="0"/>
              <a:t> </a:t>
            </a:r>
            <a:r>
              <a:rPr lang="hu-HU" dirty="0" err="1" smtClean="0"/>
              <a:t>the</a:t>
            </a:r>
            <a:r>
              <a:rPr lang="hu-HU" dirty="0" smtClean="0"/>
              <a:t> </a:t>
            </a:r>
            <a:r>
              <a:rPr lang="hu-HU" dirty="0" err="1" smtClean="0"/>
              <a:t>greatest</a:t>
            </a:r>
            <a:r>
              <a:rPr lang="hu-HU" dirty="0" smtClean="0"/>
              <a:t> </a:t>
            </a:r>
            <a:r>
              <a:rPr lang="hu-HU" dirty="0" err="1" smtClean="0"/>
              <a:t>PageRank</a:t>
            </a:r>
            <a:r>
              <a:rPr lang="hu-HU" dirty="0" smtClean="0"/>
              <a:t>:</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755650" y="836613"/>
            <a:ext cx="7772400" cy="1470025"/>
          </a:xfrm>
        </p:spPr>
        <p:txBody>
          <a:bodyPr/>
          <a:lstStyle/>
          <a:p>
            <a:r>
              <a:rPr lang="hu-HU" sz="2800"/>
              <a:t/>
            </a:r>
            <a:br>
              <a:rPr lang="hu-HU" sz="2800"/>
            </a:br>
            <a:endParaRPr lang="hu-HU" sz="2800"/>
          </a:p>
        </p:txBody>
      </p:sp>
      <p:pic>
        <p:nvPicPr>
          <p:cNvPr id="71684" name="Picture 4" descr="The image “http://uratim.com/header_text.png” cannot be displayed, because it contains errors."/>
          <p:cNvPicPr>
            <a:picLocks noChangeAspect="1" noChangeArrowheads="1"/>
          </p:cNvPicPr>
          <p:nvPr/>
        </p:nvPicPr>
        <p:blipFill>
          <a:blip r:embed="rId2"/>
          <a:srcRect/>
          <a:stretch>
            <a:fillRect/>
          </a:stretch>
        </p:blipFill>
        <p:spPr bwMode="auto">
          <a:xfrm>
            <a:off x="0" y="5445125"/>
            <a:ext cx="2051050" cy="508000"/>
          </a:xfrm>
          <a:prstGeom prst="rect">
            <a:avLst/>
          </a:prstGeom>
          <a:noFill/>
        </p:spPr>
      </p:pic>
      <p:sp>
        <p:nvSpPr>
          <p:cNvPr id="71685" name="Line 5"/>
          <p:cNvSpPr>
            <a:spLocks noChangeShapeType="1"/>
          </p:cNvSpPr>
          <p:nvPr/>
        </p:nvSpPr>
        <p:spPr bwMode="auto">
          <a:xfrm>
            <a:off x="0" y="5734050"/>
            <a:ext cx="2051050" cy="0"/>
          </a:xfrm>
          <a:prstGeom prst="line">
            <a:avLst/>
          </a:prstGeom>
          <a:noFill/>
          <a:ln w="38100">
            <a:solidFill>
              <a:srgbClr val="FF0000"/>
            </a:solidFill>
            <a:round/>
            <a:headEnd/>
            <a:tailEnd/>
          </a:ln>
          <a:effectLst/>
        </p:spPr>
        <p:txBody>
          <a:bodyPr/>
          <a:lstStyle/>
          <a:p>
            <a:endParaRPr lang="en-US"/>
          </a:p>
        </p:txBody>
      </p:sp>
      <p:pic>
        <p:nvPicPr>
          <p:cNvPr id="72536" name="Picture 856"/>
          <p:cNvPicPr>
            <a:picLocks noChangeAspect="1" noChangeArrowheads="1"/>
          </p:cNvPicPr>
          <p:nvPr/>
        </p:nvPicPr>
        <p:blipFill>
          <a:blip r:embed="rId3"/>
          <a:srcRect/>
          <a:stretch>
            <a:fillRect/>
          </a:stretch>
        </p:blipFill>
        <p:spPr bwMode="auto">
          <a:xfrm>
            <a:off x="0" y="0"/>
            <a:ext cx="9144000" cy="616585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755650" y="836613"/>
            <a:ext cx="7772400" cy="1470025"/>
          </a:xfrm>
        </p:spPr>
        <p:txBody>
          <a:bodyPr/>
          <a:lstStyle/>
          <a:p>
            <a:r>
              <a:rPr lang="hu-HU" sz="2800"/>
              <a:t/>
            </a:r>
            <a:br>
              <a:rPr lang="hu-HU" sz="2800"/>
            </a:br>
            <a:endParaRPr lang="hu-HU" sz="2800"/>
          </a:p>
        </p:txBody>
      </p:sp>
      <p:pic>
        <p:nvPicPr>
          <p:cNvPr id="73731" name="Picture 3" descr="The image “http://pitgroup.org/resources/banner1.gif” cannot be displayed, because it contains errors."/>
          <p:cNvPicPr>
            <a:picLocks noChangeAspect="1" noChangeArrowheads="1"/>
          </p:cNvPicPr>
          <p:nvPr/>
        </p:nvPicPr>
        <p:blipFill>
          <a:blip r:embed="rId2"/>
          <a:srcRect/>
          <a:stretch>
            <a:fillRect/>
          </a:stretch>
        </p:blipFill>
        <p:spPr bwMode="auto">
          <a:xfrm>
            <a:off x="0" y="5826125"/>
            <a:ext cx="2843213" cy="1031875"/>
          </a:xfrm>
          <a:prstGeom prst="rect">
            <a:avLst/>
          </a:prstGeom>
          <a:noFill/>
        </p:spPr>
      </p:pic>
      <p:pic>
        <p:nvPicPr>
          <p:cNvPr id="73732" name="Picture 4" descr="The image “http://uratim.com/header_text.png” cannot be displayed, because it contains errors."/>
          <p:cNvPicPr>
            <a:picLocks noChangeAspect="1" noChangeArrowheads="1"/>
          </p:cNvPicPr>
          <p:nvPr/>
        </p:nvPicPr>
        <p:blipFill>
          <a:blip r:embed="rId3"/>
          <a:srcRect/>
          <a:stretch>
            <a:fillRect/>
          </a:stretch>
        </p:blipFill>
        <p:spPr bwMode="auto">
          <a:xfrm>
            <a:off x="0" y="5445125"/>
            <a:ext cx="2051050" cy="508000"/>
          </a:xfrm>
          <a:prstGeom prst="rect">
            <a:avLst/>
          </a:prstGeom>
          <a:noFill/>
        </p:spPr>
      </p:pic>
      <p:sp>
        <p:nvSpPr>
          <p:cNvPr id="73733" name="Line 5"/>
          <p:cNvSpPr>
            <a:spLocks noChangeShapeType="1"/>
          </p:cNvSpPr>
          <p:nvPr/>
        </p:nvSpPr>
        <p:spPr bwMode="auto">
          <a:xfrm>
            <a:off x="0" y="5734050"/>
            <a:ext cx="2051050" cy="0"/>
          </a:xfrm>
          <a:prstGeom prst="line">
            <a:avLst/>
          </a:prstGeom>
          <a:noFill/>
          <a:ln w="38100">
            <a:solidFill>
              <a:srgbClr val="FF0000"/>
            </a:solidFill>
            <a:round/>
            <a:headEnd/>
            <a:tailEnd/>
          </a:ln>
          <a:effectLst/>
        </p:spPr>
        <p:txBody>
          <a:bodyPr/>
          <a:lstStyle/>
          <a:p>
            <a:endParaRPr lang="en-US"/>
          </a:p>
        </p:txBody>
      </p:sp>
      <p:pic>
        <p:nvPicPr>
          <p:cNvPr id="73737" name="Picture 9" descr="file:///C:/Vince/eloadasok/mbkegy09/korny2.png"/>
          <p:cNvPicPr>
            <a:picLocks noChangeAspect="1" noChangeArrowheads="1"/>
          </p:cNvPicPr>
          <p:nvPr/>
        </p:nvPicPr>
        <p:blipFill>
          <a:blip r:embed="rId4"/>
          <a:srcRect/>
          <a:stretch>
            <a:fillRect/>
          </a:stretch>
        </p:blipFill>
        <p:spPr bwMode="auto">
          <a:xfrm>
            <a:off x="0" y="0"/>
            <a:ext cx="9144000" cy="7137400"/>
          </a:xfrm>
          <a:prstGeom prst="rect">
            <a:avLst/>
          </a:prstGeom>
          <a:noFill/>
        </p:spPr>
      </p:pic>
      <p:sp>
        <p:nvSpPr>
          <p:cNvPr id="73738" name="Text Box 10"/>
          <p:cNvSpPr txBox="1">
            <a:spLocks noChangeArrowheads="1"/>
          </p:cNvSpPr>
          <p:nvPr/>
        </p:nvSpPr>
        <p:spPr bwMode="auto">
          <a:xfrm>
            <a:off x="1476375" y="6597650"/>
            <a:ext cx="5250155" cy="369332"/>
          </a:xfrm>
          <a:prstGeom prst="rect">
            <a:avLst/>
          </a:prstGeom>
          <a:noFill/>
          <a:ln w="9525" algn="ctr">
            <a:noFill/>
            <a:miter lim="800000"/>
            <a:headEnd/>
            <a:tailEnd/>
          </a:ln>
          <a:effectLst/>
        </p:spPr>
        <p:txBody>
          <a:bodyPr wrap="none">
            <a:spAutoFit/>
          </a:bodyPr>
          <a:lstStyle/>
          <a:p>
            <a:r>
              <a:rPr lang="hu-HU" dirty="0"/>
              <a:t>2356 </a:t>
            </a:r>
            <a:r>
              <a:rPr lang="hu-HU" dirty="0" err="1" smtClean="0"/>
              <a:t>vertices</a:t>
            </a:r>
            <a:r>
              <a:rPr lang="hu-HU" dirty="0" smtClean="0"/>
              <a:t> </a:t>
            </a:r>
            <a:r>
              <a:rPr lang="hu-HU" dirty="0"/>
              <a:t>13694 </a:t>
            </a:r>
            <a:r>
              <a:rPr lang="hu-HU" dirty="0" err="1" smtClean="0"/>
              <a:t>edges</a:t>
            </a:r>
            <a:r>
              <a:rPr lang="hu-HU" dirty="0" smtClean="0"/>
              <a:t>, radius-2 </a:t>
            </a:r>
            <a:r>
              <a:rPr lang="hu-HU" dirty="0" err="1" smtClean="0"/>
              <a:t>environment</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Relative PageRank</a:t>
            </a:r>
          </a:p>
        </p:txBody>
      </p:sp>
      <p:sp>
        <p:nvSpPr>
          <p:cNvPr id="25603" name="Rectangle 3"/>
          <p:cNvSpPr>
            <a:spLocks noGrp="1" noChangeArrowheads="1"/>
          </p:cNvSpPr>
          <p:nvPr>
            <p:ph type="body" idx="1"/>
          </p:nvPr>
        </p:nvSpPr>
        <p:spPr/>
        <p:txBody>
          <a:bodyPr/>
          <a:lstStyle/>
          <a:p>
            <a:r>
              <a:rPr lang="en-US"/>
              <a:t>PageRank in undirected graphs are approximately proportional to the degree;</a:t>
            </a:r>
          </a:p>
          <a:p>
            <a:r>
              <a:rPr lang="en-US"/>
              <a:t>Consider the quotient PageRank(v)/deg(v) </a:t>
            </a:r>
          </a:p>
          <a:p>
            <a:r>
              <a:rPr lang="en-US" b="1"/>
              <a:t>This is approximately constant for any vertex in an undirected graph.</a:t>
            </a:r>
            <a:r>
              <a:rPr lang="en-US"/>
              <a:t> </a:t>
            </a:r>
          </a:p>
          <a:p>
            <a:r>
              <a:rPr lang="en-US"/>
              <a:t>Its large value is </a:t>
            </a:r>
            <a:r>
              <a:rPr lang="en-US" b="1"/>
              <a:t>independent from the hub property</a:t>
            </a:r>
            <a:r>
              <a:rPr lang="en-US"/>
              <a:t>, it depends only on the intrinsic graph/network properties.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0" y="428604"/>
            <a:ext cx="11435618" cy="64293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755650" y="836613"/>
            <a:ext cx="7772400" cy="1470025"/>
          </a:xfrm>
        </p:spPr>
        <p:txBody>
          <a:bodyPr/>
          <a:lstStyle/>
          <a:p>
            <a:r>
              <a:rPr lang="en-US" sz="2800"/>
              <a:t/>
            </a:r>
            <a:br>
              <a:rPr lang="en-US" sz="2800"/>
            </a:br>
            <a:endParaRPr lang="en-US" sz="2800"/>
          </a:p>
        </p:txBody>
      </p:sp>
      <p:pic>
        <p:nvPicPr>
          <p:cNvPr id="23555" name="Picture 3" descr="The image “http://pitgroup.org/resources/banner1.gif” cannot be displayed, because it contains errors."/>
          <p:cNvPicPr>
            <a:picLocks noChangeAspect="1" noChangeArrowheads="1"/>
          </p:cNvPicPr>
          <p:nvPr/>
        </p:nvPicPr>
        <p:blipFill>
          <a:blip r:embed="rId2"/>
          <a:srcRect/>
          <a:stretch>
            <a:fillRect/>
          </a:stretch>
        </p:blipFill>
        <p:spPr bwMode="auto">
          <a:xfrm>
            <a:off x="0" y="5826125"/>
            <a:ext cx="2843213" cy="1031875"/>
          </a:xfrm>
          <a:prstGeom prst="rect">
            <a:avLst/>
          </a:prstGeom>
          <a:noFill/>
        </p:spPr>
      </p:pic>
      <p:sp>
        <p:nvSpPr>
          <p:cNvPr id="23556" name="Text Box 4"/>
          <p:cNvSpPr txBox="1">
            <a:spLocks noChangeArrowheads="1"/>
          </p:cNvSpPr>
          <p:nvPr/>
        </p:nvSpPr>
        <p:spPr bwMode="auto">
          <a:xfrm>
            <a:off x="611188" y="188913"/>
            <a:ext cx="8269287" cy="1552575"/>
          </a:xfrm>
          <a:prstGeom prst="rect">
            <a:avLst/>
          </a:prstGeom>
          <a:solidFill>
            <a:srgbClr val="FF99FF"/>
          </a:solidFill>
          <a:ln w="9525" algn="ctr">
            <a:noFill/>
            <a:miter lim="800000"/>
            <a:headEnd/>
            <a:tailEnd/>
          </a:ln>
          <a:effectLst/>
        </p:spPr>
        <p:txBody>
          <a:bodyPr wrap="none">
            <a:spAutoFit/>
          </a:bodyPr>
          <a:lstStyle/>
          <a:p>
            <a:r>
              <a:rPr lang="hu-HU" sz="2400">
                <a:solidFill>
                  <a:schemeClr val="tx2"/>
                </a:solidFill>
              </a:rPr>
              <a:t>In undirected graphs (e.g., physical interaction graphs) the</a:t>
            </a:r>
          </a:p>
          <a:p>
            <a:r>
              <a:rPr lang="hu-HU" sz="2400">
                <a:solidFill>
                  <a:schemeClr val="tx2"/>
                </a:solidFill>
              </a:rPr>
              <a:t> PageRank of a node v is approximately proportional to the </a:t>
            </a:r>
          </a:p>
          <a:p>
            <a:r>
              <a:rPr lang="hu-HU" sz="2400">
                <a:solidFill>
                  <a:schemeClr val="tx2"/>
                </a:solidFill>
              </a:rPr>
              <a:t>degree of node v, therefore it will not give much information </a:t>
            </a:r>
          </a:p>
          <a:p>
            <a:r>
              <a:rPr lang="hu-HU" sz="2400">
                <a:solidFill>
                  <a:schemeClr val="tx2"/>
                </a:solidFill>
              </a:rPr>
              <a:t>relative to simple degree counting.</a:t>
            </a:r>
            <a:endParaRPr lang="en-US" sz="2400">
              <a:solidFill>
                <a:schemeClr val="tx2"/>
              </a:solidFill>
            </a:endParaRPr>
          </a:p>
        </p:txBody>
      </p:sp>
      <p:sp>
        <p:nvSpPr>
          <p:cNvPr id="23557" name="Text Box 5"/>
          <p:cNvSpPr txBox="1">
            <a:spLocks noChangeArrowheads="1"/>
          </p:cNvSpPr>
          <p:nvPr/>
        </p:nvSpPr>
        <p:spPr bwMode="auto">
          <a:xfrm>
            <a:off x="90488" y="1773238"/>
            <a:ext cx="9017000" cy="946150"/>
          </a:xfrm>
          <a:prstGeom prst="rect">
            <a:avLst/>
          </a:prstGeom>
          <a:noFill/>
          <a:ln w="9525" algn="ctr">
            <a:noFill/>
            <a:miter lim="800000"/>
            <a:headEnd/>
            <a:tailEnd/>
          </a:ln>
          <a:effectLst/>
        </p:spPr>
        <p:txBody>
          <a:bodyPr wrap="none">
            <a:spAutoFit/>
          </a:bodyPr>
          <a:lstStyle/>
          <a:p>
            <a:pPr algn="ctr"/>
            <a:r>
              <a:rPr lang="hu-HU" sz="2800">
                <a:solidFill>
                  <a:schemeClr val="tx2"/>
                </a:solidFill>
              </a:rPr>
              <a:t>Metabolic graphs are directed graphs, so it is interesting</a:t>
            </a:r>
          </a:p>
          <a:p>
            <a:pPr algn="ctr"/>
            <a:r>
              <a:rPr lang="hu-HU" sz="2800">
                <a:solidFill>
                  <a:schemeClr val="tx2"/>
                </a:solidFill>
              </a:rPr>
              <a:t>to compute PageRank for them.</a:t>
            </a:r>
            <a:endParaRPr lang="en-US" sz="2800">
              <a:solidFill>
                <a:schemeClr val="tx2"/>
              </a:solidFill>
            </a:endParaRPr>
          </a:p>
        </p:txBody>
      </p:sp>
      <p:sp>
        <p:nvSpPr>
          <p:cNvPr id="23558" name="Text Box 6"/>
          <p:cNvSpPr txBox="1">
            <a:spLocks noChangeArrowheads="1"/>
          </p:cNvSpPr>
          <p:nvPr/>
        </p:nvSpPr>
        <p:spPr bwMode="auto">
          <a:xfrm>
            <a:off x="2982913" y="5876925"/>
            <a:ext cx="5983287" cy="519113"/>
          </a:xfrm>
          <a:prstGeom prst="rect">
            <a:avLst/>
          </a:prstGeom>
          <a:noFill/>
          <a:ln w="9525" algn="ctr">
            <a:noFill/>
            <a:miter lim="800000"/>
            <a:headEnd/>
            <a:tailEnd/>
          </a:ln>
          <a:effectLst/>
        </p:spPr>
        <p:txBody>
          <a:bodyPr wrap="none">
            <a:spAutoFit/>
          </a:bodyPr>
          <a:lstStyle/>
          <a:p>
            <a:pPr algn="ctr"/>
            <a:r>
              <a:rPr lang="hu-HU" sz="2800">
                <a:solidFill>
                  <a:schemeClr val="tx2"/>
                </a:solidFill>
              </a:rPr>
              <a:t>Example:Mtb’s mycolic acid pathway</a:t>
            </a:r>
            <a:endParaRPr lang="en-US" sz="2800">
              <a:solidFill>
                <a:schemeClr val="tx2"/>
              </a:solidFill>
            </a:endParaRPr>
          </a:p>
        </p:txBody>
      </p:sp>
      <p:sp>
        <p:nvSpPr>
          <p:cNvPr id="23559" name="Text Box 7"/>
          <p:cNvSpPr txBox="1">
            <a:spLocks noChangeArrowheads="1"/>
          </p:cNvSpPr>
          <p:nvPr/>
        </p:nvSpPr>
        <p:spPr bwMode="auto">
          <a:xfrm>
            <a:off x="323850" y="2924175"/>
            <a:ext cx="7689850" cy="1800225"/>
          </a:xfrm>
          <a:prstGeom prst="rect">
            <a:avLst/>
          </a:prstGeom>
          <a:solidFill>
            <a:srgbClr val="FFCC00"/>
          </a:solidFill>
          <a:ln w="9525" algn="ctr">
            <a:noFill/>
            <a:miter lim="800000"/>
            <a:headEnd/>
            <a:tailEnd/>
          </a:ln>
          <a:effectLst/>
        </p:spPr>
        <p:txBody>
          <a:bodyPr wrap="none">
            <a:spAutoFit/>
          </a:bodyPr>
          <a:lstStyle/>
          <a:p>
            <a:r>
              <a:rPr lang="hu-HU" sz="2800">
                <a:solidFill>
                  <a:schemeClr val="tx2"/>
                </a:solidFill>
              </a:rPr>
              <a:t>Usually large-degree nodes have </a:t>
            </a:r>
          </a:p>
          <a:p>
            <a:r>
              <a:rPr lang="hu-HU" sz="2800">
                <a:solidFill>
                  <a:schemeClr val="tx2"/>
                </a:solidFill>
              </a:rPr>
              <a:t>large PageRank. Consequently it is especially</a:t>
            </a:r>
          </a:p>
          <a:p>
            <a:r>
              <a:rPr lang="hu-HU" sz="2800">
                <a:solidFill>
                  <a:schemeClr val="tx2"/>
                </a:solidFill>
              </a:rPr>
              <a:t>interesting to find low-degree vertices with high </a:t>
            </a:r>
          </a:p>
          <a:p>
            <a:r>
              <a:rPr lang="hu-HU" sz="2800">
                <a:solidFill>
                  <a:schemeClr val="tx2"/>
                </a:solidFill>
              </a:rPr>
              <a:t>PageRank.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500" fill="hold"/>
                                        <p:tgtEl>
                                          <p:spTgt spid="23556"/>
                                        </p:tgtEl>
                                        <p:attrNameLst>
                                          <p:attrName>ppt_x</p:attrName>
                                        </p:attrNameLst>
                                      </p:cBhvr>
                                      <p:tavLst>
                                        <p:tav tm="0">
                                          <p:val>
                                            <p:strVal val="#ppt_x"/>
                                          </p:val>
                                        </p:tav>
                                        <p:tav tm="100000">
                                          <p:val>
                                            <p:strVal val="#ppt_x"/>
                                          </p:val>
                                        </p:tav>
                                      </p:tavLst>
                                    </p:anim>
                                    <p:anim calcmode="lin" valueType="num">
                                      <p:cBhvr additive="base">
                                        <p:cTn id="8" dur="500" fill="hold"/>
                                        <p:tgtEl>
                                          <p:spTgt spid="2355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23557"/>
                                        </p:tgtEl>
                                        <p:attrNameLst>
                                          <p:attrName>style.visibility</p:attrName>
                                        </p:attrNameLst>
                                      </p:cBhvr>
                                      <p:to>
                                        <p:strVal val="visible"/>
                                      </p:to>
                                    </p:set>
                                    <p:animEffect transition="in" filter="diamond(in)">
                                      <p:cBhvr>
                                        <p:cTn id="13" dur="2000"/>
                                        <p:tgtEl>
                                          <p:spTgt spid="2355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3559"/>
                                        </p:tgtEl>
                                        <p:attrNameLst>
                                          <p:attrName>style.visibility</p:attrName>
                                        </p:attrNameLst>
                                      </p:cBhvr>
                                      <p:to>
                                        <p:strVal val="visible"/>
                                      </p:to>
                                    </p:set>
                                    <p:anim calcmode="lin" valueType="num">
                                      <p:cBhvr additive="base">
                                        <p:cTn id="18" dur="500" fill="hold"/>
                                        <p:tgtEl>
                                          <p:spTgt spid="23559"/>
                                        </p:tgtEl>
                                        <p:attrNameLst>
                                          <p:attrName>ppt_x</p:attrName>
                                        </p:attrNameLst>
                                      </p:cBhvr>
                                      <p:tavLst>
                                        <p:tav tm="0">
                                          <p:val>
                                            <p:strVal val="#ppt_x"/>
                                          </p:val>
                                        </p:tav>
                                        <p:tav tm="100000">
                                          <p:val>
                                            <p:strVal val="#ppt_x"/>
                                          </p:val>
                                        </p:tav>
                                      </p:tavLst>
                                    </p:anim>
                                    <p:anim calcmode="lin" valueType="num">
                                      <p:cBhvr additive="base">
                                        <p:cTn id="19" dur="500" fill="hold"/>
                                        <p:tgtEl>
                                          <p:spTgt spid="2355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23558"/>
                                        </p:tgtEl>
                                        <p:attrNameLst>
                                          <p:attrName>style.visibility</p:attrName>
                                        </p:attrNameLst>
                                      </p:cBhvr>
                                      <p:to>
                                        <p:strVal val="visible"/>
                                      </p:to>
                                    </p:set>
                                    <p:animEffect transition="in" filter="diamond(in)">
                                      <p:cBhvr>
                                        <p:cTn id="24" dur="20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P spid="23557" grpId="0"/>
      <p:bldP spid="23558" grpId="0"/>
      <p:bldP spid="2355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755650" y="836613"/>
            <a:ext cx="7772400" cy="1470025"/>
          </a:xfrm>
        </p:spPr>
        <p:txBody>
          <a:bodyPr/>
          <a:lstStyle/>
          <a:p>
            <a:r>
              <a:rPr lang="en-US" sz="2800"/>
              <a:t/>
            </a:r>
            <a:br>
              <a:rPr lang="en-US" sz="2800"/>
            </a:br>
            <a:endParaRPr lang="en-US" sz="2800"/>
          </a:p>
        </p:txBody>
      </p:sp>
      <p:pic>
        <p:nvPicPr>
          <p:cNvPr id="24579" name="Picture 3" descr="The image “http://pitgroup.org/resources/banner1.gif” cannot be displayed, because it contains errors."/>
          <p:cNvPicPr>
            <a:picLocks noChangeAspect="1" noChangeArrowheads="1"/>
          </p:cNvPicPr>
          <p:nvPr/>
        </p:nvPicPr>
        <p:blipFill>
          <a:blip r:embed="rId2"/>
          <a:srcRect/>
          <a:stretch>
            <a:fillRect/>
          </a:stretch>
        </p:blipFill>
        <p:spPr bwMode="auto">
          <a:xfrm>
            <a:off x="0" y="5826125"/>
            <a:ext cx="2843213" cy="1031875"/>
          </a:xfrm>
          <a:prstGeom prst="rect">
            <a:avLst/>
          </a:prstGeom>
          <a:noFill/>
        </p:spPr>
      </p:pic>
      <p:pic>
        <p:nvPicPr>
          <p:cNvPr id="24580" name="Picture 4" descr="The image “http://uratim.com/header_text.png” cannot be displayed, because it contains errors."/>
          <p:cNvPicPr>
            <a:picLocks noChangeAspect="1" noChangeArrowheads="1"/>
          </p:cNvPicPr>
          <p:nvPr/>
        </p:nvPicPr>
        <p:blipFill>
          <a:blip r:embed="rId3"/>
          <a:srcRect/>
          <a:stretch>
            <a:fillRect/>
          </a:stretch>
        </p:blipFill>
        <p:spPr bwMode="auto">
          <a:xfrm>
            <a:off x="0" y="5445125"/>
            <a:ext cx="2051050" cy="508000"/>
          </a:xfrm>
          <a:prstGeom prst="rect">
            <a:avLst/>
          </a:prstGeom>
          <a:noFill/>
        </p:spPr>
      </p:pic>
      <p:sp>
        <p:nvSpPr>
          <p:cNvPr id="24581" name="Line 5"/>
          <p:cNvSpPr>
            <a:spLocks noChangeShapeType="1"/>
          </p:cNvSpPr>
          <p:nvPr/>
        </p:nvSpPr>
        <p:spPr bwMode="auto">
          <a:xfrm>
            <a:off x="0" y="5734050"/>
            <a:ext cx="2051050" cy="0"/>
          </a:xfrm>
          <a:prstGeom prst="line">
            <a:avLst/>
          </a:prstGeom>
          <a:noFill/>
          <a:ln w="38100">
            <a:solidFill>
              <a:srgbClr val="FF0000"/>
            </a:solidFill>
            <a:round/>
            <a:headEnd/>
            <a:tailEnd/>
          </a:ln>
          <a:effectLst/>
        </p:spPr>
        <p:txBody>
          <a:bodyPr/>
          <a:lstStyle/>
          <a:p>
            <a:endParaRPr lang="en-US"/>
          </a:p>
        </p:txBody>
      </p:sp>
      <p:pic>
        <p:nvPicPr>
          <p:cNvPr id="24582" name="Picture 6" descr="file:///C:/Documents%20and%20Settings/GV/Application%20Data/SSH/temp/Mycolic_Acid_Pathway_withpagerank.png"/>
          <p:cNvPicPr>
            <a:picLocks noChangeAspect="1" noChangeArrowheads="1"/>
          </p:cNvPicPr>
          <p:nvPr/>
        </p:nvPicPr>
        <p:blipFill>
          <a:blip r:embed="rId4" cstate="print"/>
          <a:srcRect/>
          <a:stretch>
            <a:fillRect/>
          </a:stretch>
        </p:blipFill>
        <p:spPr bwMode="auto">
          <a:xfrm>
            <a:off x="0" y="0"/>
            <a:ext cx="8648700" cy="6897688"/>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Relative PageRank</a:t>
            </a:r>
          </a:p>
        </p:txBody>
      </p:sp>
      <p:sp>
        <p:nvSpPr>
          <p:cNvPr id="25603" name="Rectangle 3"/>
          <p:cNvSpPr>
            <a:spLocks noGrp="1" noChangeArrowheads="1"/>
          </p:cNvSpPr>
          <p:nvPr>
            <p:ph type="body" idx="1"/>
          </p:nvPr>
        </p:nvSpPr>
        <p:spPr/>
        <p:txBody>
          <a:bodyPr/>
          <a:lstStyle/>
          <a:p>
            <a:r>
              <a:rPr lang="en-US"/>
              <a:t>PageRank in undirected graphs are approximately proportional to the degree;</a:t>
            </a:r>
          </a:p>
          <a:p>
            <a:r>
              <a:rPr lang="en-US"/>
              <a:t>Consider the quotient PageRank(v)/deg(v) </a:t>
            </a:r>
          </a:p>
          <a:p>
            <a:r>
              <a:rPr lang="en-US" b="1"/>
              <a:t>This is approximately constant for any vertex in an undirected graph.</a:t>
            </a:r>
            <a:r>
              <a:rPr lang="en-US"/>
              <a:t> </a:t>
            </a:r>
          </a:p>
          <a:p>
            <a:r>
              <a:rPr lang="en-US"/>
              <a:t>Its large value is </a:t>
            </a:r>
            <a:r>
              <a:rPr lang="en-US" b="1"/>
              <a:t>independent from the hub property</a:t>
            </a:r>
            <a:r>
              <a:rPr lang="en-US"/>
              <a:t>, it depends only on the intrinsic graph/network properties.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4000"/>
              <a:t>The quotient for the mycolic acids pathway:</a:t>
            </a:r>
          </a:p>
        </p:txBody>
      </p:sp>
      <p:graphicFrame>
        <p:nvGraphicFramePr>
          <p:cNvPr id="26627" name="Group 3"/>
          <p:cNvGraphicFramePr>
            <a:graphicFrameLocks noGrp="1"/>
          </p:cNvGraphicFramePr>
          <p:nvPr>
            <p:ph idx="1"/>
          </p:nvPr>
        </p:nvGraphicFramePr>
        <p:xfrm>
          <a:off x="755650" y="1484313"/>
          <a:ext cx="7931150" cy="5239385"/>
        </p:xfrm>
        <a:graphic>
          <a:graphicData uri="http://schemas.openxmlformats.org/drawingml/2006/table">
            <a:tbl>
              <a:tblPr/>
              <a:tblGrid>
                <a:gridCol w="2193925"/>
                <a:gridCol w="1611313"/>
                <a:gridCol w="1614487"/>
                <a:gridCol w="2511425"/>
              </a:tblGrid>
              <a:tr h="12160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sz="1000" b="1" i="1" u="none" strike="noStrike" cap="none" normalizeH="0" baseline="0" smtClean="0">
                          <a:ln>
                            <a:noFill/>
                          </a:ln>
                          <a:solidFill>
                            <a:srgbClr val="800000"/>
                          </a:solidFill>
                          <a:effectLst/>
                          <a:latin typeface="Arial" charset="0"/>
                          <a:cs typeface="Arial" charset="0"/>
                        </a:rPr>
                        <a:t> </a:t>
                      </a:r>
                      <a:endParaRPr kumimoji="0" lang="hu-HU"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8080"/>
                      </a:solidFill>
                      <a:prstDash val="solid"/>
                      <a:round/>
                      <a:headEnd type="none" w="med" len="med"/>
                      <a:tailEnd type="none" w="med" len="med"/>
                    </a:lnL>
                    <a:lnR>
                      <a:noFill/>
                    </a:lnR>
                    <a:lnT w="25400" cap="flat" cmpd="sng" algn="ctr">
                      <a:solidFill>
                        <a:srgbClr val="008080"/>
                      </a:solidFill>
                      <a:prstDash val="solid"/>
                      <a:round/>
                      <a:headEnd type="none" w="med" len="med"/>
                      <a:tailEnd type="none" w="med" len="med"/>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sz="1000" b="1" i="1" u="none" strike="noStrike" cap="none" normalizeH="0" baseline="0" smtClean="0">
                          <a:ln>
                            <a:noFill/>
                          </a:ln>
                          <a:solidFill>
                            <a:srgbClr val="800000"/>
                          </a:solidFill>
                          <a:effectLst/>
                          <a:latin typeface="Arial" charset="0"/>
                          <a:cs typeface="Arial" charset="0"/>
                        </a:rPr>
                        <a:t> </a:t>
                      </a:r>
                      <a:endParaRPr kumimoji="0" lang="hu-HU"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25400" cap="flat" cmpd="sng" algn="ctr">
                      <a:solidFill>
                        <a:srgbClr val="008080"/>
                      </a:solidFill>
                      <a:prstDash val="solid"/>
                      <a:round/>
                      <a:headEnd type="none" w="med" len="med"/>
                      <a:tailEnd type="none" w="med" len="med"/>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sz="1000" b="1" i="1" u="none" strike="noStrike" cap="none" normalizeH="0" baseline="0" smtClean="0">
                          <a:ln>
                            <a:noFill/>
                          </a:ln>
                          <a:solidFill>
                            <a:srgbClr val="800000"/>
                          </a:solidFill>
                          <a:effectLst/>
                          <a:latin typeface="Arial" charset="0"/>
                          <a:cs typeface="Arial" charset="0"/>
                        </a:rPr>
                        <a:t> </a:t>
                      </a:r>
                      <a:endParaRPr kumimoji="0" lang="hu-HU"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25400" cap="flat" cmpd="sng" algn="ctr">
                      <a:solidFill>
                        <a:srgbClr val="008080"/>
                      </a:solidFill>
                      <a:prstDash val="solid"/>
                      <a:round/>
                      <a:headEnd type="none" w="med" len="med"/>
                      <a:tailEnd type="none" w="med" len="med"/>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sz="1000" b="1" i="1" u="none" strike="noStrike" cap="none" normalizeH="0" baseline="0" smtClean="0">
                          <a:ln>
                            <a:noFill/>
                          </a:ln>
                          <a:solidFill>
                            <a:srgbClr val="800000"/>
                          </a:solidFill>
                          <a:effectLst/>
                          <a:latin typeface="Arial" charset="0"/>
                          <a:cs typeface="Arial" charset="0"/>
                        </a:rPr>
                        <a:t> </a:t>
                      </a:r>
                      <a:endParaRPr kumimoji="0" lang="hu-HU"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w="12700" cap="flat" cmpd="sng" algn="ctr">
                      <a:solidFill>
                        <a:srgbClr val="008080"/>
                      </a:solidFill>
                      <a:prstDash val="solid"/>
                      <a:round/>
                      <a:headEnd type="none" w="med" len="med"/>
                      <a:tailEnd type="none" w="med" len="med"/>
                    </a:lnR>
                    <a:lnT w="25400" cap="flat" cmpd="sng" algn="ctr">
                      <a:solidFill>
                        <a:srgbClr val="008080"/>
                      </a:solidFill>
                      <a:prstDash val="solid"/>
                      <a:round/>
                      <a:headEnd type="none" w="med" len="med"/>
                      <a:tailEnd type="none" w="med" len="med"/>
                    </a:lnT>
                    <a:lnB>
                      <a:noFill/>
                    </a:lnB>
                    <a:lnTlToBr>
                      <a:noFill/>
                    </a:lnTlToBr>
                    <a:lnBlToTr>
                      <a:noFill/>
                    </a:lnBlToTr>
                    <a:solidFill>
                      <a:srgbClr val="C0C0C0"/>
                    </a:solidFill>
                  </a:tcPr>
                </a:tc>
              </a:tr>
              <a:tr h="3222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sz="1600" b="1" i="1" u="none" strike="noStrike" cap="none" normalizeH="0" baseline="0" smtClean="0">
                          <a:ln>
                            <a:noFill/>
                          </a:ln>
                          <a:solidFill>
                            <a:srgbClr val="800000"/>
                          </a:solidFill>
                          <a:effectLst/>
                          <a:latin typeface="Arial" charset="0"/>
                          <a:cs typeface="Arial" charset="0"/>
                        </a:rPr>
                        <a:t> Node ID      </a:t>
                      </a:r>
                      <a:endParaRPr kumimoji="0" lang="hu-HU" sz="16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808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sz="1600" b="1" i="1" u="none" strike="noStrike" cap="none" normalizeH="0" baseline="0" smtClean="0">
                          <a:ln>
                            <a:noFill/>
                          </a:ln>
                          <a:solidFill>
                            <a:srgbClr val="800000"/>
                          </a:solidFill>
                          <a:effectLst/>
                          <a:latin typeface="Arial" charset="0"/>
                          <a:cs typeface="Arial" charset="0"/>
                        </a:rPr>
                        <a:t>PageRank     </a:t>
                      </a:r>
                      <a:endParaRPr kumimoji="0" lang="hu-HU"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sz="1600" b="1" i="1" u="none" strike="noStrike" cap="none" normalizeH="0" baseline="0" smtClean="0">
                          <a:ln>
                            <a:noFill/>
                          </a:ln>
                          <a:solidFill>
                            <a:srgbClr val="800000"/>
                          </a:solidFill>
                          <a:effectLst/>
                          <a:latin typeface="Arial" charset="0"/>
                          <a:cs typeface="Arial" charset="0"/>
                        </a:rPr>
                        <a:t> In-Degree    </a:t>
                      </a:r>
                      <a:endParaRPr kumimoji="0" lang="hu-HU"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sz="1600" b="1" i="1" u="none" strike="noStrike" cap="none" normalizeH="0" baseline="0" smtClean="0">
                          <a:ln>
                            <a:noFill/>
                          </a:ln>
                          <a:solidFill>
                            <a:srgbClr val="800000"/>
                          </a:solidFill>
                          <a:effectLst/>
                          <a:latin typeface="Arial" charset="0"/>
                          <a:cs typeface="Arial" charset="0"/>
                        </a:rPr>
                        <a:t>PageRank/In-Degree</a:t>
                      </a:r>
                      <a:endParaRPr kumimoji="0" lang="hu-HU"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w="12700" cap="flat" cmpd="sng" algn="ctr">
                      <a:solidFill>
                        <a:srgbClr val="00808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250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sz="1600" b="1" i="1" u="none" strike="noStrike" cap="none" normalizeH="0" baseline="0" smtClean="0">
                          <a:ln>
                            <a:noFill/>
                          </a:ln>
                          <a:solidFill>
                            <a:srgbClr val="000000"/>
                          </a:solidFill>
                          <a:effectLst/>
                          <a:latin typeface="Arial" charset="0"/>
                          <a:cs typeface="Arial" charset="0"/>
                        </a:rPr>
                        <a:t> </a:t>
                      </a:r>
                      <a:endParaRPr kumimoji="0" lang="hu-HU" sz="16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808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993366"/>
                          </a:solidFill>
                          <a:effectLst/>
                          <a:latin typeface="Arial" charset="0"/>
                          <a:cs typeface="Arial" charset="0"/>
                        </a:rPr>
                        <a:t>scaled</a:t>
                      </a:r>
                      <a:endParaRPr kumimoji="0" lang="hu-HU"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smtClean="0">
                          <a:ln>
                            <a:noFill/>
                          </a:ln>
                          <a:solidFill>
                            <a:srgbClr val="000000"/>
                          </a:solidFill>
                          <a:effectLst/>
                          <a:latin typeface="Arial" charset="0"/>
                          <a:cs typeface="Arial" charset="0"/>
                        </a:rPr>
                        <a:t> </a:t>
                      </a:r>
                      <a:endParaRPr kumimoji="0" lang="hu-HU"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smtClean="0">
                          <a:ln>
                            <a:noFill/>
                          </a:ln>
                          <a:solidFill>
                            <a:srgbClr val="000000"/>
                          </a:solidFill>
                          <a:effectLst/>
                          <a:latin typeface="Arial" charset="0"/>
                          <a:cs typeface="Arial" charset="0"/>
                        </a:rPr>
                        <a:t> </a:t>
                      </a:r>
                      <a:endParaRPr kumimoji="0" lang="hu-HU"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w="12700" cap="flat" cmpd="sng" algn="ctr">
                      <a:solidFill>
                        <a:srgbClr val="0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250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0000"/>
                          </a:solidFill>
                          <a:effectLst/>
                          <a:latin typeface="Arial" charset="0"/>
                          <a:cs typeface="Arial" charset="0"/>
                        </a:rPr>
                        <a:t>inhA      isoniazid t.                                   </a:t>
                      </a:r>
                      <a:endParaRPr kumimoji="0" lang="hu-HU" sz="16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8080"/>
                      </a:solidFill>
                      <a:prstDash val="solid"/>
                      <a:round/>
                      <a:headEnd type="none" w="med" len="med"/>
                      <a:tailEnd type="none" w="med" len="med"/>
                    </a:lnL>
                    <a:lnR>
                      <a:noFill/>
                    </a:lnR>
                    <a:lnT>
                      <a:noFill/>
                    </a:lnT>
                    <a:lnB>
                      <a:noFill/>
                    </a:lnB>
                    <a:lnTlToBr>
                      <a:noFill/>
                    </a:lnTlToBr>
                    <a:lnBlToTr>
                      <a:noFill/>
                    </a:lnBlToTr>
                    <a:solidFill>
                      <a:srgbClr val="C0C0C0"/>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0000"/>
                          </a:solidFill>
                          <a:effectLst/>
                          <a:latin typeface="Arial" charset="0"/>
                          <a:cs typeface="Arial" charset="0"/>
                        </a:rPr>
                        <a:t>13.0</a:t>
                      </a:r>
                      <a:endParaRPr kumimoji="0" lang="hu-HU"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C0C0C0"/>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0000"/>
                          </a:solidFill>
                          <a:effectLst/>
                          <a:latin typeface="Arial" charset="0"/>
                          <a:cs typeface="Arial" charset="0"/>
                        </a:rPr>
                        <a:t>1</a:t>
                      </a:r>
                      <a:endParaRPr kumimoji="0" lang="hu-HU"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C0C0C0"/>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0000"/>
                          </a:solidFill>
                          <a:effectLst/>
                          <a:latin typeface="Arial" charset="0"/>
                          <a:cs typeface="Arial" charset="0"/>
                        </a:rPr>
                        <a:t>13.0</a:t>
                      </a:r>
                      <a:endParaRPr kumimoji="0" lang="hu-HU"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w="12700" cap="flat" cmpd="sng" algn="ctr">
                      <a:solidFill>
                        <a:srgbClr val="008080"/>
                      </a:solidFill>
                      <a:prstDash val="solid"/>
                      <a:round/>
                      <a:headEnd type="none" w="med" len="med"/>
                      <a:tailEnd type="none" w="med" len="med"/>
                    </a:lnR>
                    <a:lnT>
                      <a:noFill/>
                    </a:lnT>
                    <a:lnB>
                      <a:noFill/>
                    </a:lnB>
                    <a:lnTlToBr>
                      <a:noFill/>
                    </a:lnTlToBr>
                    <a:lnBlToTr>
                      <a:noFill/>
                    </a:lnBlToTr>
                    <a:solidFill>
                      <a:srgbClr val="C0C0C0"/>
                    </a:solidFill>
                  </a:tcPr>
                </a:tc>
              </a:tr>
              <a:tr h="250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0000"/>
                          </a:solidFill>
                          <a:effectLst/>
                          <a:latin typeface="Arial" charset="0"/>
                          <a:cs typeface="Arial" charset="0"/>
                        </a:rPr>
                        <a:t>fabH</a:t>
                      </a:r>
                      <a:endParaRPr kumimoji="0" lang="hu-HU" sz="16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808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0000"/>
                          </a:solidFill>
                          <a:effectLst/>
                          <a:latin typeface="Arial" charset="0"/>
                          <a:cs typeface="Arial" charset="0"/>
                        </a:rPr>
                        <a:t>14.7</a:t>
                      </a:r>
                      <a:endParaRPr kumimoji="0" lang="hu-HU"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0000"/>
                          </a:solidFill>
                          <a:effectLst/>
                          <a:latin typeface="Arial" charset="0"/>
                          <a:cs typeface="Arial" charset="0"/>
                        </a:rPr>
                        <a:t>2</a:t>
                      </a:r>
                      <a:endParaRPr kumimoji="0" lang="hu-HU"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0000"/>
                          </a:solidFill>
                          <a:effectLst/>
                          <a:latin typeface="Arial" charset="0"/>
                          <a:cs typeface="Arial" charset="0"/>
                        </a:rPr>
                        <a:t>7.3</a:t>
                      </a:r>
                      <a:endParaRPr kumimoji="0" lang="hu-HU"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w="12700" cap="flat" cmpd="sng" algn="ctr">
                      <a:solidFill>
                        <a:srgbClr val="008080"/>
                      </a:solidFill>
                      <a:prstDash val="solid"/>
                      <a:round/>
                      <a:headEnd type="none" w="med" len="med"/>
                      <a:tailEnd type="none" w="med" len="med"/>
                    </a:lnR>
                    <a:lnT>
                      <a:noFill/>
                    </a:lnT>
                    <a:lnB>
                      <a:noFill/>
                    </a:lnB>
                    <a:lnTlToBr>
                      <a:noFill/>
                    </a:lnTlToBr>
                    <a:lnBlToTr>
                      <a:noFill/>
                    </a:lnBlToTr>
                    <a:solidFill>
                      <a:srgbClr val="FFFFFF"/>
                    </a:solidFill>
                  </a:tcPr>
                </a:tc>
              </a:tr>
              <a:tr h="250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0000"/>
                          </a:solidFill>
                          <a:effectLst/>
                          <a:latin typeface="Arial" charset="0"/>
                          <a:cs typeface="Arial" charset="0"/>
                        </a:rPr>
                        <a:t>kasB kasA</a:t>
                      </a:r>
                      <a:endParaRPr kumimoji="0" lang="hu-HU" sz="16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8080"/>
                      </a:solidFill>
                      <a:prstDash val="solid"/>
                      <a:round/>
                      <a:headEnd type="none" w="med" len="med"/>
                      <a:tailEnd type="none" w="med" len="med"/>
                    </a:lnL>
                    <a:lnR>
                      <a:noFill/>
                    </a:lnR>
                    <a:lnT>
                      <a:noFill/>
                    </a:lnT>
                    <a:lnB>
                      <a:noFill/>
                    </a:lnB>
                    <a:lnTlToBr>
                      <a:noFill/>
                    </a:lnTlToBr>
                    <a:lnBlToTr>
                      <a:noFill/>
                    </a:lnBlToTr>
                    <a:solidFill>
                      <a:srgbClr val="C0C0C0"/>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0000"/>
                          </a:solidFill>
                          <a:effectLst/>
                          <a:latin typeface="Arial" charset="0"/>
                          <a:cs typeface="Arial" charset="0"/>
                        </a:rPr>
                        <a:t>11.8</a:t>
                      </a:r>
                      <a:endParaRPr kumimoji="0" lang="hu-HU"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C0C0C0"/>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0000"/>
                          </a:solidFill>
                          <a:effectLst/>
                          <a:latin typeface="Arial" charset="0"/>
                          <a:cs typeface="Arial" charset="0"/>
                        </a:rPr>
                        <a:t>2</a:t>
                      </a:r>
                      <a:endParaRPr kumimoji="0" lang="hu-HU"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C0C0C0"/>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0000"/>
                          </a:solidFill>
                          <a:effectLst/>
                          <a:latin typeface="Arial" charset="0"/>
                          <a:cs typeface="Arial" charset="0"/>
                        </a:rPr>
                        <a:t>5.9</a:t>
                      </a:r>
                      <a:endParaRPr kumimoji="0" lang="hu-HU"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w="12700" cap="flat" cmpd="sng" algn="ctr">
                      <a:solidFill>
                        <a:srgbClr val="008080"/>
                      </a:solidFill>
                      <a:prstDash val="solid"/>
                      <a:round/>
                      <a:headEnd type="none" w="med" len="med"/>
                      <a:tailEnd type="none" w="med" len="med"/>
                    </a:lnR>
                    <a:lnT>
                      <a:noFill/>
                    </a:lnT>
                    <a:lnB>
                      <a:noFill/>
                    </a:lnB>
                    <a:lnTlToBr>
                      <a:noFill/>
                    </a:lnTlToBr>
                    <a:lnBlToTr>
                      <a:noFill/>
                    </a:lnBlToTr>
                    <a:solidFill>
                      <a:srgbClr val="C0C0C0"/>
                    </a:solidFill>
                  </a:tcPr>
                </a:tc>
              </a:tr>
              <a:tr h="250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0000"/>
                          </a:solidFill>
                          <a:effectLst/>
                          <a:latin typeface="Arial" charset="0"/>
                          <a:cs typeface="Arial" charset="0"/>
                        </a:rPr>
                        <a:t>UNK1</a:t>
                      </a:r>
                      <a:endParaRPr kumimoji="0" lang="hu-HU" sz="16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808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0000"/>
                          </a:solidFill>
                          <a:effectLst/>
                          <a:latin typeface="Arial" charset="0"/>
                          <a:cs typeface="Arial" charset="0"/>
                        </a:rPr>
                        <a:t>14.1</a:t>
                      </a:r>
                      <a:endParaRPr kumimoji="0" lang="hu-HU"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0000"/>
                          </a:solidFill>
                          <a:effectLst/>
                          <a:latin typeface="Arial" charset="0"/>
                          <a:cs typeface="Arial" charset="0"/>
                        </a:rPr>
                        <a:t>3</a:t>
                      </a:r>
                      <a:endParaRPr kumimoji="0" lang="hu-HU"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0000"/>
                          </a:solidFill>
                          <a:effectLst/>
                          <a:latin typeface="Arial" charset="0"/>
                          <a:cs typeface="Arial" charset="0"/>
                        </a:rPr>
                        <a:t>4.7</a:t>
                      </a:r>
                      <a:endParaRPr kumimoji="0" lang="hu-HU"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w="12700" cap="flat" cmpd="sng" algn="ctr">
                      <a:solidFill>
                        <a:srgbClr val="008080"/>
                      </a:solidFill>
                      <a:prstDash val="solid"/>
                      <a:round/>
                      <a:headEnd type="none" w="med" len="med"/>
                      <a:tailEnd type="none" w="med" len="med"/>
                    </a:lnR>
                    <a:lnT>
                      <a:noFill/>
                    </a:lnT>
                    <a:lnB>
                      <a:noFill/>
                    </a:lnB>
                    <a:lnTlToBr>
                      <a:noFill/>
                    </a:lnTlToBr>
                    <a:lnBlToTr>
                      <a:noFill/>
                    </a:lnBlToTr>
                    <a:solidFill>
                      <a:srgbClr val="FFFFFF"/>
                    </a:solidFill>
                  </a:tcPr>
                </a:tc>
              </a:tr>
              <a:tr h="250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0000"/>
                          </a:solidFill>
                          <a:effectLst/>
                          <a:latin typeface="Arial" charset="0"/>
                          <a:cs typeface="Arial" charset="0"/>
                        </a:rPr>
                        <a:t>fabD</a:t>
                      </a:r>
                      <a:endParaRPr kumimoji="0" lang="hu-HU" sz="16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8080"/>
                      </a:solidFill>
                      <a:prstDash val="solid"/>
                      <a:round/>
                      <a:headEnd type="none" w="med" len="med"/>
                      <a:tailEnd type="none" w="med" len="med"/>
                    </a:lnL>
                    <a:lnR>
                      <a:noFill/>
                    </a:lnR>
                    <a:lnT>
                      <a:noFill/>
                    </a:lnT>
                    <a:lnB>
                      <a:noFill/>
                    </a:lnB>
                    <a:lnTlToBr>
                      <a:noFill/>
                    </a:lnTlToBr>
                    <a:lnBlToTr>
                      <a:noFill/>
                    </a:lnBlToTr>
                    <a:solidFill>
                      <a:srgbClr val="C0C0C0"/>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0000"/>
                          </a:solidFill>
                          <a:effectLst/>
                          <a:latin typeface="Arial" charset="0"/>
                          <a:cs typeface="Arial" charset="0"/>
                        </a:rPr>
                        <a:t>33.2</a:t>
                      </a:r>
                      <a:endParaRPr kumimoji="0" lang="hu-HU"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C0C0C0"/>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0000"/>
                          </a:solidFill>
                          <a:effectLst/>
                          <a:latin typeface="Arial" charset="0"/>
                          <a:cs typeface="Arial" charset="0"/>
                        </a:rPr>
                        <a:t>8</a:t>
                      </a:r>
                      <a:endParaRPr kumimoji="0" lang="hu-HU"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C0C0C0"/>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0000"/>
                          </a:solidFill>
                          <a:effectLst/>
                          <a:latin typeface="Arial" charset="0"/>
                          <a:cs typeface="Arial" charset="0"/>
                        </a:rPr>
                        <a:t>4.2</a:t>
                      </a:r>
                      <a:endParaRPr kumimoji="0" lang="hu-HU"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w="12700" cap="flat" cmpd="sng" algn="ctr">
                      <a:solidFill>
                        <a:srgbClr val="008080"/>
                      </a:solidFill>
                      <a:prstDash val="solid"/>
                      <a:round/>
                      <a:headEnd type="none" w="med" len="med"/>
                      <a:tailEnd type="none" w="med" len="med"/>
                    </a:lnR>
                    <a:lnT>
                      <a:noFill/>
                    </a:lnT>
                    <a:lnB>
                      <a:noFill/>
                    </a:lnB>
                    <a:lnTlToBr>
                      <a:noFill/>
                    </a:lnTlToBr>
                    <a:lnBlToTr>
                      <a:noFill/>
                    </a:lnBlToTr>
                    <a:solidFill>
                      <a:srgbClr val="C0C0C0"/>
                    </a:solidFill>
                  </a:tcPr>
                </a:tc>
              </a:tr>
              <a:tr h="250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0000"/>
                          </a:solidFill>
                          <a:effectLst/>
                          <a:latin typeface="Arial" charset="0"/>
                          <a:cs typeface="Arial" charset="0"/>
                        </a:rPr>
                        <a:t>pks13</a:t>
                      </a:r>
                      <a:endParaRPr kumimoji="0" lang="hu-HU" sz="16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808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0000"/>
                          </a:solidFill>
                          <a:effectLst/>
                          <a:latin typeface="Arial" charset="0"/>
                          <a:cs typeface="Arial" charset="0"/>
                        </a:rPr>
                        <a:t>7.7</a:t>
                      </a:r>
                      <a:endParaRPr kumimoji="0" lang="hu-HU"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0000"/>
                          </a:solidFill>
                          <a:effectLst/>
                          <a:latin typeface="Arial" charset="0"/>
                          <a:cs typeface="Arial" charset="0"/>
                        </a:rPr>
                        <a:t>2</a:t>
                      </a:r>
                      <a:endParaRPr kumimoji="0" lang="hu-HU"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0000"/>
                          </a:solidFill>
                          <a:effectLst/>
                          <a:latin typeface="Arial" charset="0"/>
                          <a:cs typeface="Arial" charset="0"/>
                        </a:rPr>
                        <a:t>3.9</a:t>
                      </a:r>
                      <a:endParaRPr kumimoji="0" lang="hu-HU"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w="12700" cap="flat" cmpd="sng" algn="ctr">
                      <a:solidFill>
                        <a:srgbClr val="008080"/>
                      </a:solidFill>
                      <a:prstDash val="solid"/>
                      <a:round/>
                      <a:headEnd type="none" w="med" len="med"/>
                      <a:tailEnd type="none" w="med" len="med"/>
                    </a:lnR>
                    <a:lnT>
                      <a:noFill/>
                    </a:lnT>
                    <a:lnB>
                      <a:noFill/>
                    </a:lnB>
                    <a:lnTlToBr>
                      <a:noFill/>
                    </a:lnTlToBr>
                    <a:lnBlToTr>
                      <a:noFill/>
                    </a:lnBlToTr>
                    <a:solidFill>
                      <a:srgbClr val="FFFFFF"/>
                    </a:solidFill>
                  </a:tcPr>
                </a:tc>
              </a:tr>
              <a:tr h="250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0000"/>
                          </a:solidFill>
                          <a:effectLst/>
                          <a:latin typeface="Arial" charset="0"/>
                          <a:cs typeface="Arial" charset="0"/>
                        </a:rPr>
                        <a:t>fas</a:t>
                      </a:r>
                      <a:endParaRPr kumimoji="0" lang="hu-HU" sz="16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8080"/>
                      </a:solidFill>
                      <a:prstDash val="solid"/>
                      <a:round/>
                      <a:headEnd type="none" w="med" len="med"/>
                      <a:tailEnd type="none" w="med" len="med"/>
                    </a:lnL>
                    <a:lnR>
                      <a:noFill/>
                    </a:lnR>
                    <a:lnT>
                      <a:noFill/>
                    </a:lnT>
                    <a:lnB>
                      <a:noFill/>
                    </a:lnB>
                    <a:lnTlToBr>
                      <a:noFill/>
                    </a:lnTlToBr>
                    <a:lnBlToTr>
                      <a:noFill/>
                    </a:lnBlToTr>
                    <a:solidFill>
                      <a:srgbClr val="C0C0C0"/>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0000"/>
                          </a:solidFill>
                          <a:effectLst/>
                          <a:latin typeface="Arial" charset="0"/>
                          <a:cs typeface="Arial" charset="0"/>
                        </a:rPr>
                        <a:t>7.6</a:t>
                      </a:r>
                      <a:endParaRPr kumimoji="0" lang="hu-HU"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C0C0C0"/>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0000"/>
                          </a:solidFill>
                          <a:effectLst/>
                          <a:latin typeface="Arial" charset="0"/>
                          <a:cs typeface="Arial" charset="0"/>
                        </a:rPr>
                        <a:t>2</a:t>
                      </a:r>
                      <a:endParaRPr kumimoji="0" lang="hu-HU"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C0C0C0"/>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0000"/>
                          </a:solidFill>
                          <a:effectLst/>
                          <a:latin typeface="Arial" charset="0"/>
                          <a:cs typeface="Arial" charset="0"/>
                        </a:rPr>
                        <a:t>3.8</a:t>
                      </a:r>
                      <a:endParaRPr kumimoji="0" lang="hu-HU"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w="12700" cap="flat" cmpd="sng" algn="ctr">
                      <a:solidFill>
                        <a:srgbClr val="008080"/>
                      </a:solidFill>
                      <a:prstDash val="solid"/>
                      <a:round/>
                      <a:headEnd type="none" w="med" len="med"/>
                      <a:tailEnd type="none" w="med" len="med"/>
                    </a:lnR>
                    <a:lnT>
                      <a:noFill/>
                    </a:lnT>
                    <a:lnB>
                      <a:noFill/>
                    </a:lnB>
                    <a:lnTlToBr>
                      <a:noFill/>
                    </a:lnTlToBr>
                    <a:lnBlToTr>
                      <a:noFill/>
                    </a:lnBlToTr>
                    <a:solidFill>
                      <a:srgbClr val="C0C0C0"/>
                    </a:solidFill>
                  </a:tcPr>
                </a:tc>
              </a:tr>
              <a:tr h="3206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0000"/>
                          </a:solidFill>
                          <a:effectLst/>
                          <a:latin typeface="Arial" charset="0"/>
                          <a:cs typeface="Arial" charset="0"/>
                        </a:rPr>
                        <a:t>accD5,accD4,accA3</a:t>
                      </a:r>
                      <a:endParaRPr kumimoji="0" lang="hu-HU" sz="16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808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0000"/>
                          </a:solidFill>
                          <a:effectLst/>
                          <a:latin typeface="Arial" charset="0"/>
                          <a:cs typeface="Arial" charset="0"/>
                        </a:rPr>
                        <a:t>12.4</a:t>
                      </a:r>
                      <a:endParaRPr kumimoji="0" lang="hu-HU"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0000"/>
                          </a:solidFill>
                          <a:effectLst/>
                          <a:latin typeface="Arial" charset="0"/>
                          <a:cs typeface="Arial" charset="0"/>
                        </a:rPr>
                        <a:t>4</a:t>
                      </a:r>
                      <a:endParaRPr kumimoji="0" lang="hu-HU"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0000"/>
                          </a:solidFill>
                          <a:effectLst/>
                          <a:latin typeface="Arial" charset="0"/>
                          <a:cs typeface="Arial" charset="0"/>
                        </a:rPr>
                        <a:t>3.1</a:t>
                      </a:r>
                      <a:endParaRPr kumimoji="0" lang="hu-HU"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w="12700" cap="flat" cmpd="sng" algn="ctr">
                      <a:solidFill>
                        <a:srgbClr val="008080"/>
                      </a:solidFill>
                      <a:prstDash val="solid"/>
                      <a:round/>
                      <a:headEnd type="none" w="med" len="med"/>
                      <a:tailEnd type="none" w="med" len="med"/>
                    </a:lnR>
                    <a:lnT>
                      <a:noFill/>
                    </a:lnT>
                    <a:lnB>
                      <a:noFill/>
                    </a:lnB>
                    <a:lnTlToBr>
                      <a:noFill/>
                    </a:lnTlToBr>
                    <a:lnBlToTr>
                      <a:noFill/>
                    </a:lnBlToTr>
                    <a:solidFill>
                      <a:srgbClr val="FFFFFF"/>
                    </a:solidFill>
                  </a:tcPr>
                </a:tc>
              </a:tr>
              <a:tr h="250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0000"/>
                          </a:solidFill>
                          <a:effectLst/>
                          <a:latin typeface="Arial" charset="0"/>
                          <a:cs typeface="Arial" charset="0"/>
                        </a:rPr>
                        <a:t>acpS</a:t>
                      </a:r>
                      <a:endParaRPr kumimoji="0" lang="hu-HU" sz="16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8080"/>
                      </a:solidFill>
                      <a:prstDash val="solid"/>
                      <a:round/>
                      <a:headEnd type="none" w="med" len="med"/>
                      <a:tailEnd type="none" w="med" len="med"/>
                    </a:lnL>
                    <a:lnR>
                      <a:noFill/>
                    </a:lnR>
                    <a:lnT>
                      <a:noFill/>
                    </a:lnT>
                    <a:lnB>
                      <a:noFill/>
                    </a:lnB>
                    <a:lnTlToBr>
                      <a:noFill/>
                    </a:lnTlToBr>
                    <a:lnBlToTr>
                      <a:noFill/>
                    </a:lnBlToTr>
                    <a:solidFill>
                      <a:srgbClr val="C0C0C0"/>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0000"/>
                          </a:solidFill>
                          <a:effectLst/>
                          <a:latin typeface="Arial" charset="0"/>
                          <a:cs typeface="Arial" charset="0"/>
                        </a:rPr>
                        <a:t>23.3</a:t>
                      </a:r>
                      <a:endParaRPr kumimoji="0" lang="hu-HU"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C0C0C0"/>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0000"/>
                          </a:solidFill>
                          <a:effectLst/>
                          <a:latin typeface="Arial" charset="0"/>
                          <a:cs typeface="Arial" charset="0"/>
                        </a:rPr>
                        <a:t>9</a:t>
                      </a:r>
                      <a:endParaRPr kumimoji="0" lang="hu-HU"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C0C0C0"/>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0000"/>
                          </a:solidFill>
                          <a:effectLst/>
                          <a:latin typeface="Arial" charset="0"/>
                          <a:cs typeface="Arial" charset="0"/>
                        </a:rPr>
                        <a:t>2.6</a:t>
                      </a:r>
                      <a:endParaRPr kumimoji="0" lang="hu-HU"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w="12700" cap="flat" cmpd="sng" algn="ctr">
                      <a:solidFill>
                        <a:srgbClr val="008080"/>
                      </a:solidFill>
                      <a:prstDash val="solid"/>
                      <a:round/>
                      <a:headEnd type="none" w="med" len="med"/>
                      <a:tailEnd type="none" w="med" len="med"/>
                    </a:lnR>
                    <a:lnT>
                      <a:noFill/>
                    </a:lnT>
                    <a:lnB>
                      <a:noFill/>
                    </a:lnB>
                    <a:lnTlToBr>
                      <a:noFill/>
                    </a:lnTlToBr>
                    <a:lnBlToTr>
                      <a:noFill/>
                    </a:lnBlToTr>
                    <a:solidFill>
                      <a:srgbClr val="C0C0C0"/>
                    </a:solidFill>
                  </a:tcPr>
                </a:tc>
              </a:tr>
              <a:tr h="250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0000"/>
                          </a:solidFill>
                          <a:effectLst/>
                          <a:latin typeface="Arial" charset="0"/>
                          <a:cs typeface="Arial" charset="0"/>
                        </a:rPr>
                        <a:t>fas</a:t>
                      </a:r>
                      <a:endParaRPr kumimoji="0" lang="hu-HU" sz="16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8080"/>
                      </a:solidFill>
                      <a:prstDash val="solid"/>
                      <a:round/>
                      <a:headEnd type="none" w="med" len="med"/>
                      <a:tailEnd type="none" w="med" len="med"/>
                    </a:lnL>
                    <a:lnR>
                      <a:noFill/>
                    </a:lnR>
                    <a:lnT>
                      <a:noFill/>
                    </a:lnT>
                    <a:lnB cap="flat">
                      <a:noFill/>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0000"/>
                          </a:solidFill>
                          <a:effectLst/>
                          <a:latin typeface="Arial" charset="0"/>
                          <a:cs typeface="Arial" charset="0"/>
                        </a:rPr>
                        <a:t>23.3</a:t>
                      </a:r>
                      <a:endParaRPr kumimoji="0" lang="hu-HU"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cap="flat">
                      <a:noFill/>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0000"/>
                          </a:solidFill>
                          <a:effectLst/>
                          <a:latin typeface="Arial" charset="0"/>
                          <a:cs typeface="Arial" charset="0"/>
                        </a:rPr>
                        <a:t>9</a:t>
                      </a:r>
                      <a:endParaRPr kumimoji="0" lang="hu-HU"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cap="flat">
                      <a:noFill/>
                    </a:lnB>
                    <a:lnTlToBr>
                      <a:noFill/>
                    </a:lnTlToBr>
                    <a:lnBlToTr>
                      <a:noFill/>
                    </a:lnBlToTr>
                    <a:solidFill>
                      <a:srgbClr val="FFFFFF"/>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smtClean="0">
                          <a:ln>
                            <a:noFill/>
                          </a:ln>
                          <a:solidFill>
                            <a:srgbClr val="000000"/>
                          </a:solidFill>
                          <a:effectLst/>
                          <a:latin typeface="Arial" charset="0"/>
                          <a:cs typeface="Arial" charset="0"/>
                        </a:rPr>
                        <a:t>2.6</a:t>
                      </a:r>
                      <a:endParaRPr kumimoji="0" lang="hu-HU" sz="1600" b="0" i="0" u="none" strike="noStrike" cap="none" normalizeH="0" baseline="0" smtClean="0">
                        <a:ln>
                          <a:noFill/>
                        </a:ln>
                        <a:solidFill>
                          <a:schemeClr val="tx1"/>
                        </a:solidFill>
                        <a:effectLst/>
                        <a:latin typeface="Arial" charset="0"/>
                        <a:cs typeface="Arial" charset="0"/>
                      </a:endParaRPr>
                    </a:p>
                  </a:txBody>
                  <a:tcPr anchor="b" horzOverflow="overflow">
                    <a:lnL>
                      <a:noFill/>
                    </a:lnL>
                    <a:lnR w="12700" cap="flat" cmpd="sng" algn="ctr">
                      <a:solidFill>
                        <a:srgbClr val="008080"/>
                      </a:solidFill>
                      <a:prstDash val="solid"/>
                      <a:round/>
                      <a:headEnd type="none" w="med" len="med"/>
                      <a:tailEnd type="none" w="med" len="med"/>
                    </a:lnR>
                    <a:lnT>
                      <a:noFill/>
                    </a:lnT>
                    <a:lnB cap="flat">
                      <a:noFill/>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755650" y="836613"/>
            <a:ext cx="7772400" cy="1470025"/>
          </a:xfrm>
        </p:spPr>
        <p:txBody>
          <a:bodyPr/>
          <a:lstStyle/>
          <a:p>
            <a:r>
              <a:rPr lang="en-US" sz="2800"/>
              <a:t/>
            </a:r>
            <a:br>
              <a:rPr lang="en-US" sz="2800"/>
            </a:br>
            <a:endParaRPr lang="en-US" sz="2800"/>
          </a:p>
        </p:txBody>
      </p:sp>
      <p:pic>
        <p:nvPicPr>
          <p:cNvPr id="27651" name="Picture 3" descr="The image “http://pitgroup.org/resources/banner1.gif” cannot be displayed, because it contains errors."/>
          <p:cNvPicPr>
            <a:picLocks noChangeAspect="1" noChangeArrowheads="1"/>
          </p:cNvPicPr>
          <p:nvPr/>
        </p:nvPicPr>
        <p:blipFill>
          <a:blip r:embed="rId2"/>
          <a:srcRect/>
          <a:stretch>
            <a:fillRect/>
          </a:stretch>
        </p:blipFill>
        <p:spPr bwMode="auto">
          <a:xfrm>
            <a:off x="0" y="5826125"/>
            <a:ext cx="2843213" cy="1031875"/>
          </a:xfrm>
          <a:prstGeom prst="rect">
            <a:avLst/>
          </a:prstGeom>
          <a:noFill/>
        </p:spPr>
      </p:pic>
      <p:pic>
        <p:nvPicPr>
          <p:cNvPr id="27652" name="Picture 4" descr="The image “http://uratim.com/header_text.png” cannot be displayed, because it contains errors."/>
          <p:cNvPicPr>
            <a:picLocks noChangeAspect="1" noChangeArrowheads="1"/>
          </p:cNvPicPr>
          <p:nvPr/>
        </p:nvPicPr>
        <p:blipFill>
          <a:blip r:embed="rId3"/>
          <a:srcRect/>
          <a:stretch>
            <a:fillRect/>
          </a:stretch>
        </p:blipFill>
        <p:spPr bwMode="auto">
          <a:xfrm>
            <a:off x="0" y="5445125"/>
            <a:ext cx="2051050" cy="508000"/>
          </a:xfrm>
          <a:prstGeom prst="rect">
            <a:avLst/>
          </a:prstGeom>
          <a:noFill/>
        </p:spPr>
      </p:pic>
      <p:sp>
        <p:nvSpPr>
          <p:cNvPr id="27653" name="Line 5"/>
          <p:cNvSpPr>
            <a:spLocks noChangeShapeType="1"/>
          </p:cNvSpPr>
          <p:nvPr/>
        </p:nvSpPr>
        <p:spPr bwMode="auto">
          <a:xfrm>
            <a:off x="0" y="5734050"/>
            <a:ext cx="2051050" cy="0"/>
          </a:xfrm>
          <a:prstGeom prst="line">
            <a:avLst/>
          </a:prstGeom>
          <a:noFill/>
          <a:ln w="38100">
            <a:solidFill>
              <a:srgbClr val="FF0000"/>
            </a:solidFill>
            <a:round/>
            <a:headEnd/>
            <a:tailEnd/>
          </a:ln>
          <a:effectLst/>
        </p:spPr>
        <p:txBody>
          <a:bodyPr/>
          <a:lstStyle/>
          <a:p>
            <a:endParaRPr lang="en-US"/>
          </a:p>
        </p:txBody>
      </p:sp>
      <p:pic>
        <p:nvPicPr>
          <p:cNvPr id="27654" name="Picture 6" descr="file:///C:/Documents%20and%20Settings/GV/Application%20Data/SSH/temp/Mycolic_Acid_Pathway_withpagerank.png"/>
          <p:cNvPicPr>
            <a:picLocks noChangeAspect="1" noChangeArrowheads="1"/>
          </p:cNvPicPr>
          <p:nvPr/>
        </p:nvPicPr>
        <p:blipFill>
          <a:blip r:embed="rId4" cstate="print"/>
          <a:srcRect/>
          <a:stretch>
            <a:fillRect/>
          </a:stretch>
        </p:blipFill>
        <p:spPr bwMode="auto">
          <a:xfrm>
            <a:off x="0" y="0"/>
            <a:ext cx="8648700" cy="6897688"/>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We prepared the same analysis</a:t>
            </a:r>
          </a:p>
        </p:txBody>
      </p:sp>
      <p:sp>
        <p:nvSpPr>
          <p:cNvPr id="28675" name="Rectangle 3"/>
          <p:cNvSpPr>
            <a:spLocks noGrp="1" noChangeArrowheads="1"/>
          </p:cNvSpPr>
          <p:nvPr>
            <p:ph type="body" idx="1"/>
          </p:nvPr>
        </p:nvSpPr>
        <p:spPr/>
        <p:txBody>
          <a:bodyPr/>
          <a:lstStyle/>
          <a:p>
            <a:r>
              <a:rPr lang="en-US" i="1"/>
              <a:t>for the whole Mycobacterium tuberculosis, </a:t>
            </a:r>
          </a:p>
          <a:p>
            <a:r>
              <a:rPr lang="en-US" i="1"/>
              <a:t>Plasmodium falciparum </a:t>
            </a:r>
          </a:p>
          <a:p>
            <a:r>
              <a:rPr lang="en-US" i="1"/>
              <a:t>and MRSA Staphylococcus </a:t>
            </a:r>
          </a:p>
          <a:p>
            <a:pPr>
              <a:buFontTx/>
              <a:buNone/>
            </a:pPr>
            <a:endParaRPr lang="en-US" i="1"/>
          </a:p>
          <a:p>
            <a:pPr>
              <a:buFontTx/>
              <a:buNone/>
            </a:pPr>
            <a:r>
              <a:rPr lang="en-US" i="1"/>
              <a:t>networks. </a:t>
            </a:r>
          </a:p>
          <a:p>
            <a:pPr>
              <a:buFontTx/>
              <a:buNone/>
            </a:pPr>
            <a:r>
              <a:rPr lang="en-US" i="1"/>
              <a:t>We have found several known and lots of (still) unknown, non-hub important nodes, possible novel drug targets.</a:t>
            </a:r>
          </a:p>
          <a:p>
            <a:pPr>
              <a:buFontTx/>
              <a:buNone/>
            </a:pPr>
            <a:endParaRPr lang="en-US"/>
          </a:p>
          <a:p>
            <a:pPr>
              <a:buFontTx/>
              <a:buNone/>
            </a:pP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4000" i="1"/>
              <a:t>Plasmodium falciparum</a:t>
            </a:r>
            <a:r>
              <a:rPr lang="en-US" sz="4000"/>
              <a:t> high scores</a:t>
            </a:r>
          </a:p>
        </p:txBody>
      </p:sp>
      <p:graphicFrame>
        <p:nvGraphicFramePr>
          <p:cNvPr id="29699" name="Group 3"/>
          <p:cNvGraphicFramePr>
            <a:graphicFrameLocks noGrp="1"/>
          </p:cNvGraphicFramePr>
          <p:nvPr>
            <p:ph idx="1"/>
          </p:nvPr>
        </p:nvGraphicFramePr>
        <p:xfrm>
          <a:off x="457200" y="1600200"/>
          <a:ext cx="8229600" cy="4719956"/>
        </p:xfrm>
        <a:graphic>
          <a:graphicData uri="http://schemas.openxmlformats.org/drawingml/2006/table">
            <a:tbl>
              <a:tblPr/>
              <a:tblGrid>
                <a:gridCol w="1044575"/>
                <a:gridCol w="990600"/>
                <a:gridCol w="922338"/>
                <a:gridCol w="1217612"/>
                <a:gridCol w="4054475"/>
              </a:tblGrid>
              <a:tr h="10064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sz="1200" b="1" i="1" u="none" strike="noStrike" cap="none" normalizeH="0" baseline="0" smtClean="0">
                          <a:ln>
                            <a:noFill/>
                          </a:ln>
                          <a:solidFill>
                            <a:srgbClr val="800000"/>
                          </a:solidFill>
                          <a:effectLst/>
                          <a:latin typeface="Arial" charset="0"/>
                          <a:cs typeface="Arial" charset="0"/>
                        </a:rPr>
                        <a:t>reaction ID</a:t>
                      </a:r>
                      <a:endParaRPr kumimoji="0" lang="hu-HU" sz="1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8080"/>
                      </a:solidFill>
                      <a:prstDash val="solid"/>
                      <a:round/>
                      <a:headEnd type="none" w="med" len="med"/>
                      <a:tailEnd type="none" w="med" len="med"/>
                    </a:lnL>
                    <a:lnR>
                      <a:noFill/>
                    </a:lnR>
                    <a:lnT w="25400" cap="flat" cmpd="sng" algn="ctr">
                      <a:solidFill>
                        <a:srgbClr val="00808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sz="1200" b="1" i="1" u="none" strike="noStrike" cap="none" normalizeH="0" baseline="0" smtClean="0">
                          <a:ln>
                            <a:noFill/>
                          </a:ln>
                          <a:solidFill>
                            <a:srgbClr val="800000"/>
                          </a:solidFill>
                          <a:effectLst/>
                          <a:latin typeface="Arial" charset="0"/>
                          <a:cs typeface="Arial" charset="0"/>
                        </a:rPr>
                        <a:t>PageRank </a:t>
                      </a:r>
                      <a:br>
                        <a:rPr kumimoji="0" lang="hu-HU" sz="1200" b="1" i="1" u="none" strike="noStrike" cap="none" normalizeH="0" baseline="0" smtClean="0">
                          <a:ln>
                            <a:noFill/>
                          </a:ln>
                          <a:solidFill>
                            <a:srgbClr val="800000"/>
                          </a:solidFill>
                          <a:effectLst/>
                          <a:latin typeface="Arial" charset="0"/>
                          <a:cs typeface="Arial" charset="0"/>
                        </a:rPr>
                      </a:br>
                      <a:endParaRPr kumimoji="0" lang="hu-HU" sz="12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25400" cap="flat" cmpd="sng" algn="ctr">
                      <a:solidFill>
                        <a:srgbClr val="00808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sz="1200" b="1" i="1" u="none" strike="noStrike" cap="none" normalizeH="0" baseline="0" smtClean="0">
                          <a:ln>
                            <a:noFill/>
                          </a:ln>
                          <a:solidFill>
                            <a:srgbClr val="800000"/>
                          </a:solidFill>
                          <a:effectLst/>
                          <a:latin typeface="Arial" charset="0"/>
                          <a:cs typeface="Arial" charset="0"/>
                        </a:rPr>
                        <a:t>in-degree</a:t>
                      </a:r>
                      <a:endParaRPr kumimoji="0" lang="hu-HU" sz="12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25400" cap="flat" cmpd="sng" algn="ctr">
                      <a:solidFill>
                        <a:srgbClr val="00808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sz="1200" b="1" i="1" u="none" strike="noStrike" cap="none" normalizeH="0" baseline="0" smtClean="0">
                          <a:ln>
                            <a:noFill/>
                          </a:ln>
                          <a:solidFill>
                            <a:srgbClr val="800000"/>
                          </a:solidFill>
                          <a:effectLst/>
                          <a:latin typeface="Arial" charset="0"/>
                          <a:cs typeface="Arial" charset="0"/>
                        </a:rPr>
                        <a:t>PR/in-degree</a:t>
                      </a:r>
                      <a:endParaRPr kumimoji="0" lang="hu-HU" sz="12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25400" cap="flat" cmpd="sng" algn="ctr">
                      <a:solidFill>
                        <a:srgbClr val="00808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sz="1200" b="1" i="1" u="none" strike="noStrike" cap="none" normalizeH="0" baseline="0" smtClean="0">
                          <a:ln>
                            <a:noFill/>
                          </a:ln>
                          <a:solidFill>
                            <a:srgbClr val="800000"/>
                          </a:solidFill>
                          <a:effectLst/>
                          <a:latin typeface="Arial" charset="0"/>
                          <a:cs typeface="Arial" charset="0"/>
                        </a:rPr>
                        <a:t>protein correspondence</a:t>
                      </a:r>
                      <a:endParaRPr kumimoji="0" lang="hu-HU" sz="1200" b="0" i="0" u="none" strike="noStrike" cap="none" normalizeH="0" baseline="0" smtClean="0">
                        <a:ln>
                          <a:noFill/>
                        </a:ln>
                        <a:solidFill>
                          <a:schemeClr val="tx1"/>
                        </a:solidFill>
                        <a:effectLst/>
                        <a:latin typeface="Arial" charset="0"/>
                        <a:cs typeface="Arial" charset="0"/>
                      </a:endParaRPr>
                    </a:p>
                  </a:txBody>
                  <a:tcPr anchor="b" horzOverflow="overflow">
                    <a:lnL>
                      <a:noFill/>
                    </a:lnL>
                    <a:lnR w="12700" cap="flat" cmpd="sng" algn="ctr">
                      <a:solidFill>
                        <a:srgbClr val="008080"/>
                      </a:solidFill>
                      <a:prstDash val="solid"/>
                      <a:round/>
                      <a:headEnd type="none" w="med" len="med"/>
                      <a:tailEnd type="none" w="med" len="med"/>
                    </a:lnR>
                    <a:lnT w="25400" cap="flat" cmpd="sng" algn="ctr">
                      <a:solidFill>
                        <a:srgbClr val="00808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7270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rgbClr val="000000"/>
                          </a:solidFill>
                          <a:effectLst/>
                          <a:latin typeface="Arial" charset="0"/>
                          <a:cs typeface="Arial" charset="0"/>
                        </a:rPr>
                        <a:t>R01940</a:t>
                      </a:r>
                      <a:endParaRPr kumimoji="0" lang="hu-HU"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808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rgbClr val="000000"/>
                          </a:solidFill>
                          <a:effectLst/>
                          <a:latin typeface="Arial" charset="0"/>
                          <a:cs typeface="Arial" charset="0"/>
                        </a:rPr>
                        <a:t>3.78</a:t>
                      </a:r>
                      <a:endParaRPr kumimoji="0" lang="hu-HU"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rgbClr val="000000"/>
                          </a:solidFill>
                          <a:effectLst/>
                          <a:latin typeface="Arial" charset="0"/>
                          <a:cs typeface="Arial" charset="0"/>
                        </a:rPr>
                        <a:t>1</a:t>
                      </a:r>
                      <a:endParaRPr kumimoji="0" lang="hu-HU"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rgbClr val="000000"/>
                          </a:solidFill>
                          <a:effectLst/>
                          <a:latin typeface="Arial" charset="0"/>
                          <a:cs typeface="Arial" charset="0"/>
                        </a:rPr>
                        <a:t>3.78</a:t>
                      </a:r>
                      <a:endParaRPr kumimoji="0" lang="hu-HU"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C0C0C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rgbClr val="000000"/>
                          </a:solidFill>
                          <a:effectLst/>
                          <a:latin typeface="Arial" charset="0"/>
                          <a:cs typeface="Arial" charset="0"/>
                        </a:rPr>
                        <a:t>2-oxoglutarate dehydrogenase (OGDH) EC 1.2.4.2</a:t>
                      </a:r>
                      <a:endParaRPr kumimoji="0" lang="hu-HU"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w="12700" cap="flat" cmpd="sng" algn="ctr">
                      <a:solidFill>
                        <a:srgbClr val="0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C0C0C0"/>
                    </a:solidFill>
                  </a:tcPr>
                </a:tc>
              </a:tr>
              <a:tr h="7270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rgbClr val="000000"/>
                          </a:solidFill>
                          <a:effectLst/>
                          <a:latin typeface="Arial" charset="0"/>
                          <a:cs typeface="Arial" charset="0"/>
                        </a:rPr>
                        <a:t>R00174</a:t>
                      </a:r>
                      <a:endParaRPr kumimoji="0" lang="hu-HU"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808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rgbClr val="000000"/>
                          </a:solidFill>
                          <a:effectLst/>
                          <a:latin typeface="Arial" charset="0"/>
                          <a:cs typeface="Arial" charset="0"/>
                        </a:rPr>
                        <a:t>7.31</a:t>
                      </a:r>
                      <a:endParaRPr kumimoji="0" lang="hu-HU"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rgbClr val="000000"/>
                          </a:solidFill>
                          <a:effectLst/>
                          <a:latin typeface="Arial" charset="0"/>
                          <a:cs typeface="Arial" charset="0"/>
                        </a:rPr>
                        <a:t>2</a:t>
                      </a:r>
                      <a:endParaRPr kumimoji="0" lang="hu-HU"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rgbClr val="000000"/>
                          </a:solidFill>
                          <a:effectLst/>
                          <a:latin typeface="Arial" charset="0"/>
                          <a:cs typeface="Arial" charset="0"/>
                        </a:rPr>
                        <a:t>3.66</a:t>
                      </a:r>
                      <a:endParaRPr kumimoji="0" lang="hu-HU"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rgbClr val="000000"/>
                          </a:solidFill>
                          <a:effectLst/>
                          <a:latin typeface="Arial" charset="0"/>
                          <a:cs typeface="Arial" charset="0"/>
                        </a:rPr>
                        <a:t>pyridoxal kinase-like protein, putative (EC:2.7.1.35)</a:t>
                      </a:r>
                      <a:endParaRPr kumimoji="0" lang="hu-HU"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w="12700" cap="flat" cmpd="sng" algn="ctr">
                      <a:solidFill>
                        <a:srgbClr val="008080"/>
                      </a:solidFill>
                      <a:prstDash val="solid"/>
                      <a:round/>
                      <a:headEnd type="none" w="med" len="med"/>
                      <a:tailEnd type="none" w="med" len="med"/>
                    </a:lnR>
                    <a:lnT>
                      <a:noFill/>
                    </a:lnT>
                    <a:lnB>
                      <a:noFill/>
                    </a:lnB>
                    <a:lnTlToBr>
                      <a:noFill/>
                    </a:lnTlToBr>
                    <a:lnBlToTr>
                      <a:noFill/>
                    </a:lnBlToTr>
                    <a:solidFill>
                      <a:srgbClr val="FFFFFF"/>
                    </a:solidFill>
                  </a:tcPr>
                </a:tc>
              </a:tr>
              <a:tr h="4460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rgbClr val="000000"/>
                          </a:solidFill>
                          <a:effectLst/>
                          <a:latin typeface="Arial" charset="0"/>
                          <a:cs typeface="Arial" charset="0"/>
                        </a:rPr>
                        <a:t>R00173</a:t>
                      </a:r>
                      <a:endParaRPr kumimoji="0" lang="hu-HU"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8080"/>
                      </a:solidFill>
                      <a:prstDash val="solid"/>
                      <a:round/>
                      <a:headEnd type="none" w="med" len="med"/>
                      <a:tailEnd type="none" w="med" len="med"/>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rgbClr val="000000"/>
                          </a:solidFill>
                          <a:effectLst/>
                          <a:latin typeface="Arial" charset="0"/>
                          <a:cs typeface="Arial" charset="0"/>
                        </a:rPr>
                        <a:t>7.31</a:t>
                      </a:r>
                      <a:endParaRPr kumimoji="0" lang="hu-HU"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rgbClr val="000000"/>
                          </a:solidFill>
                          <a:effectLst/>
                          <a:latin typeface="Arial" charset="0"/>
                          <a:cs typeface="Arial" charset="0"/>
                        </a:rPr>
                        <a:t>2</a:t>
                      </a:r>
                      <a:endParaRPr kumimoji="0" lang="hu-HU"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rgbClr val="000000"/>
                          </a:solidFill>
                          <a:effectLst/>
                          <a:latin typeface="Arial" charset="0"/>
                          <a:cs typeface="Arial" charset="0"/>
                        </a:rPr>
                        <a:t>3.66</a:t>
                      </a:r>
                      <a:endParaRPr kumimoji="0" lang="hu-HU"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C0C0C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rgbClr val="000000"/>
                          </a:solidFill>
                          <a:effectLst/>
                          <a:latin typeface="Arial" charset="0"/>
                          <a:cs typeface="Arial" charset="0"/>
                        </a:rPr>
                        <a:t>pyridoxal phosphate phosphatase</a:t>
                      </a:r>
                      <a:endParaRPr kumimoji="0" lang="hu-HU"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w="12700" cap="flat" cmpd="sng" algn="ctr">
                      <a:solidFill>
                        <a:srgbClr val="008080"/>
                      </a:solidFill>
                      <a:prstDash val="solid"/>
                      <a:round/>
                      <a:headEnd type="none" w="med" len="med"/>
                      <a:tailEnd type="none" w="med" len="med"/>
                    </a:lnR>
                    <a:lnT>
                      <a:noFill/>
                    </a:lnT>
                    <a:lnB>
                      <a:noFill/>
                    </a:lnB>
                    <a:lnTlToBr>
                      <a:noFill/>
                    </a:lnTlToBr>
                    <a:lnBlToTr>
                      <a:noFill/>
                    </a:lnBlToTr>
                    <a:solidFill>
                      <a:srgbClr val="C0C0C0"/>
                    </a:solidFill>
                  </a:tcPr>
                </a:tc>
              </a:tr>
              <a:tr h="7270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rgbClr val="000000"/>
                          </a:solidFill>
                          <a:effectLst/>
                          <a:latin typeface="Arial" charset="0"/>
                          <a:cs typeface="Arial" charset="0"/>
                        </a:rPr>
                        <a:t>R08193</a:t>
                      </a:r>
                      <a:endParaRPr kumimoji="0" lang="hu-HU"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808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rgbClr val="000000"/>
                          </a:solidFill>
                          <a:effectLst/>
                          <a:latin typeface="Arial" charset="0"/>
                          <a:cs typeface="Arial" charset="0"/>
                        </a:rPr>
                        <a:t>3.33</a:t>
                      </a:r>
                      <a:endParaRPr kumimoji="0" lang="hu-HU"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rgbClr val="000000"/>
                          </a:solidFill>
                          <a:effectLst/>
                          <a:latin typeface="Arial" charset="0"/>
                          <a:cs typeface="Arial" charset="0"/>
                        </a:rPr>
                        <a:t>1</a:t>
                      </a:r>
                      <a:endParaRPr kumimoji="0" lang="hu-HU"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rgbClr val="000000"/>
                          </a:solidFill>
                          <a:effectLst/>
                          <a:latin typeface="Arial" charset="0"/>
                          <a:cs typeface="Arial" charset="0"/>
                        </a:rPr>
                        <a:t>3.33</a:t>
                      </a:r>
                      <a:endParaRPr kumimoji="0" lang="hu-HU"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rgbClr val="000000"/>
                          </a:solidFill>
                          <a:effectLst/>
                          <a:latin typeface="Arial" charset="0"/>
                          <a:cs typeface="Arial" charset="0"/>
                        </a:rPr>
                        <a:t>N-acetyl glucosamine phosphate mutase, putative</a:t>
                      </a:r>
                      <a:endParaRPr kumimoji="0" lang="hu-HU"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w="12700" cap="flat" cmpd="sng" algn="ctr">
                      <a:solidFill>
                        <a:srgbClr val="008080"/>
                      </a:solidFill>
                      <a:prstDash val="solid"/>
                      <a:round/>
                      <a:headEnd type="none" w="med" len="med"/>
                      <a:tailEnd type="none" w="med" len="med"/>
                    </a:lnR>
                    <a:lnT>
                      <a:noFill/>
                    </a:lnT>
                    <a:lnB>
                      <a:noFill/>
                    </a:lnB>
                    <a:lnTlToBr>
                      <a:noFill/>
                    </a:lnTlToBr>
                    <a:lnBlToTr>
                      <a:noFill/>
                    </a:lnBlToTr>
                    <a:solidFill>
                      <a:srgbClr val="FFFFFF"/>
                    </a:solidFill>
                  </a:tcPr>
                </a:tc>
              </a:tr>
              <a:tr h="4460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rgbClr val="000000"/>
                          </a:solidFill>
                          <a:effectLst/>
                          <a:latin typeface="Arial" charset="0"/>
                          <a:cs typeface="Arial" charset="0"/>
                        </a:rPr>
                        <a:t>R07384</a:t>
                      </a:r>
                      <a:endParaRPr kumimoji="0" lang="hu-HU"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8080"/>
                      </a:solidFill>
                      <a:prstDash val="solid"/>
                      <a:round/>
                      <a:headEnd type="none" w="med" len="med"/>
                      <a:tailEnd type="none" w="med" len="med"/>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rgbClr val="000000"/>
                          </a:solidFill>
                          <a:effectLst/>
                          <a:latin typeface="Arial" charset="0"/>
                          <a:cs typeface="Arial" charset="0"/>
                        </a:rPr>
                        <a:t>3.33</a:t>
                      </a:r>
                      <a:endParaRPr kumimoji="0" lang="hu-HU"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rgbClr val="000000"/>
                          </a:solidFill>
                          <a:effectLst/>
                          <a:latin typeface="Arial" charset="0"/>
                          <a:cs typeface="Arial" charset="0"/>
                        </a:rPr>
                        <a:t>1</a:t>
                      </a:r>
                      <a:endParaRPr kumimoji="0" lang="hu-HU"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rgbClr val="000000"/>
                          </a:solidFill>
                          <a:effectLst/>
                          <a:latin typeface="Arial" charset="0"/>
                          <a:cs typeface="Arial" charset="0"/>
                        </a:rPr>
                        <a:t>3.33</a:t>
                      </a:r>
                      <a:endParaRPr kumimoji="0" lang="hu-HU"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a:noFill/>
                    </a:lnB>
                    <a:lnTlToBr>
                      <a:noFill/>
                    </a:lnTlToBr>
                    <a:lnBlToTr>
                      <a:noFill/>
                    </a:lnBlToTr>
                    <a:solidFill>
                      <a:srgbClr val="C0C0C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rgbClr val="000000"/>
                          </a:solidFill>
                          <a:effectLst/>
                          <a:latin typeface="Arial" charset="0"/>
                          <a:cs typeface="Arial" charset="0"/>
                        </a:rPr>
                        <a:t>ethanolaminephosphotransferase, putative</a:t>
                      </a:r>
                      <a:endParaRPr kumimoji="0" lang="hu-HU"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w="12700" cap="flat" cmpd="sng" algn="ctr">
                      <a:solidFill>
                        <a:srgbClr val="008080"/>
                      </a:solidFill>
                      <a:prstDash val="solid"/>
                      <a:round/>
                      <a:headEnd type="none" w="med" len="med"/>
                      <a:tailEnd type="none" w="med" len="med"/>
                    </a:lnR>
                    <a:lnT>
                      <a:noFill/>
                    </a:lnT>
                    <a:lnB>
                      <a:noFill/>
                    </a:lnB>
                    <a:lnTlToBr>
                      <a:noFill/>
                    </a:lnTlToBr>
                    <a:lnBlToTr>
                      <a:noFill/>
                    </a:lnBlToTr>
                    <a:solidFill>
                      <a:srgbClr val="C0C0C0"/>
                    </a:solidFill>
                  </a:tcPr>
                </a:tc>
              </a:tr>
              <a:tr h="4460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rgbClr val="000000"/>
                          </a:solidFill>
                          <a:effectLst/>
                          <a:latin typeface="Arial" charset="0"/>
                          <a:cs typeface="Arial" charset="0"/>
                        </a:rPr>
                        <a:t>R07381</a:t>
                      </a:r>
                      <a:endParaRPr kumimoji="0" lang="hu-HU"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8080"/>
                      </a:solidFill>
                      <a:prstDash val="solid"/>
                      <a:round/>
                      <a:headEnd type="none" w="med" len="med"/>
                      <a:tailEnd type="none" w="med" len="med"/>
                    </a:lnL>
                    <a:lnR>
                      <a:noFill/>
                    </a:lnR>
                    <a:lnT>
                      <a:noFill/>
                    </a:lnT>
                    <a:lnB w="25400" cap="flat" cmpd="sng" algn="ctr">
                      <a:solidFill>
                        <a:srgbClr val="00808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rgbClr val="000000"/>
                          </a:solidFill>
                          <a:effectLst/>
                          <a:latin typeface="Arial" charset="0"/>
                          <a:cs typeface="Arial" charset="0"/>
                        </a:rPr>
                        <a:t>3.33</a:t>
                      </a:r>
                      <a:endParaRPr kumimoji="0" lang="hu-HU"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w="25400" cap="flat" cmpd="sng" algn="ctr">
                      <a:solidFill>
                        <a:srgbClr val="00808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rgbClr val="000000"/>
                          </a:solidFill>
                          <a:effectLst/>
                          <a:latin typeface="Arial" charset="0"/>
                          <a:cs typeface="Arial" charset="0"/>
                        </a:rPr>
                        <a:t>1</a:t>
                      </a:r>
                      <a:endParaRPr kumimoji="0" lang="hu-HU"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w="25400" cap="flat" cmpd="sng" algn="ctr">
                      <a:solidFill>
                        <a:srgbClr val="00808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rgbClr val="000000"/>
                          </a:solidFill>
                          <a:effectLst/>
                          <a:latin typeface="Arial" charset="0"/>
                          <a:cs typeface="Arial" charset="0"/>
                        </a:rPr>
                        <a:t>3.33</a:t>
                      </a:r>
                      <a:endParaRPr kumimoji="0" lang="hu-HU"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a:noFill/>
                    </a:lnT>
                    <a:lnB w="25400" cap="flat" cmpd="sng" algn="ctr">
                      <a:solidFill>
                        <a:srgbClr val="00808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smtClean="0">
                          <a:ln>
                            <a:noFill/>
                          </a:ln>
                          <a:solidFill>
                            <a:srgbClr val="000000"/>
                          </a:solidFill>
                          <a:effectLst/>
                          <a:latin typeface="Arial" charset="0"/>
                          <a:cs typeface="Arial" charset="0"/>
                        </a:rPr>
                        <a:t>PI_PLC  phospholipase C</a:t>
                      </a:r>
                      <a:endParaRPr kumimoji="0" lang="hu-HU" sz="1800" b="0" i="0" u="none" strike="noStrike" cap="none" normalizeH="0" baseline="0" smtClean="0">
                        <a:ln>
                          <a:noFill/>
                        </a:ln>
                        <a:solidFill>
                          <a:schemeClr val="tx1"/>
                        </a:solidFill>
                        <a:effectLst/>
                        <a:latin typeface="Arial" charset="0"/>
                        <a:cs typeface="Arial" charset="0"/>
                      </a:endParaRPr>
                    </a:p>
                  </a:txBody>
                  <a:tcPr anchor="b" horzOverflow="overflow">
                    <a:lnL>
                      <a:noFill/>
                    </a:lnL>
                    <a:lnR w="12700" cap="flat" cmpd="sng" algn="ctr">
                      <a:solidFill>
                        <a:srgbClr val="008080"/>
                      </a:solidFill>
                      <a:prstDash val="solid"/>
                      <a:round/>
                      <a:headEnd type="none" w="med" len="med"/>
                      <a:tailEnd type="none" w="med" len="med"/>
                    </a:lnR>
                    <a:lnT>
                      <a:noFill/>
                    </a:lnT>
                    <a:lnB w="25400" cap="flat" cmpd="sng" algn="ctr">
                      <a:solidFill>
                        <a:srgbClr val="008080"/>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Plasmodium falciparum</a:t>
            </a:r>
          </a:p>
        </p:txBody>
      </p:sp>
      <p:sp>
        <p:nvSpPr>
          <p:cNvPr id="30723" name="Rectangle 3"/>
          <p:cNvSpPr>
            <a:spLocks noGrp="1" noChangeArrowheads="1"/>
          </p:cNvSpPr>
          <p:nvPr>
            <p:ph type="body" idx="1"/>
          </p:nvPr>
        </p:nvSpPr>
        <p:spPr/>
        <p:txBody>
          <a:bodyPr/>
          <a:lstStyle/>
          <a:p>
            <a:pPr>
              <a:lnSpc>
                <a:spcPct val="80000"/>
              </a:lnSpc>
            </a:pPr>
            <a:r>
              <a:rPr lang="en-US" sz="2000"/>
              <a:t>The highest scoring reaction is R01940 (EC:1.2.4.2, 2-oxoglutarate dehydrogenase (OGDH) E1 component). The related pathways include vitamin B metabolism, a recently suggested target, and relates to alpha-ketoacid dehydrogenase multienzyme complexes, with specificity for </a:t>
            </a:r>
            <a:r>
              <a:rPr lang="en-US" sz="2000" i="1"/>
              <a:t>Plasmodium falciparum</a:t>
            </a:r>
            <a:r>
              <a:rPr lang="en-US" sz="2000"/>
              <a:t>. Glutamate dehydrogenase, catalyzing a closely related reaction, was suggested also as new drug target recently.</a:t>
            </a:r>
          </a:p>
          <a:p>
            <a:pPr>
              <a:lnSpc>
                <a:spcPct val="80000"/>
              </a:lnSpc>
            </a:pPr>
            <a:r>
              <a:rPr lang="en-US" sz="2000"/>
              <a:t>Reactions of the second and third largest score (R00174 and R00173, resp.) are corresponded to pyridoxal kinases (EC:2.7.1.35) that are shown to be targets of Roscovitine. It is reported  that inhibiting pyridoxal 5-phosphate-dependent enzymes kills the parasite efficiently.</a:t>
            </a:r>
          </a:p>
          <a:p>
            <a:pPr>
              <a:lnSpc>
                <a:spcPct val="80000"/>
              </a:lnSpc>
            </a:pPr>
            <a:r>
              <a:rPr lang="en-US" sz="2000"/>
              <a:t>The fifth largest scoring reaction, R07384, corresponded to putative ethanolaminephosphotransferase, is reported very recently to be essential in </a:t>
            </a:r>
            <a:r>
              <a:rPr lang="en-US" sz="2000" i="1"/>
              <a:t>Plasmodium berghei</a:t>
            </a:r>
            <a:r>
              <a:rPr lang="en-US" sz="2000"/>
              <a:t>.</a:t>
            </a:r>
          </a:p>
          <a:p>
            <a:pPr>
              <a:lnSpc>
                <a:spcPct val="80000"/>
              </a:lnSpc>
            </a:pPr>
            <a:r>
              <a:rPr lang="en-US" sz="2000"/>
              <a:t>The sixth largest scoring reaction, R07384, corresponding to PI_PLC phospholipase C, is a well studied plasmodium target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Co-citation</a:t>
            </a:r>
            <a:r>
              <a:rPr lang="hu-HU" dirty="0" smtClean="0"/>
              <a:t> of </a:t>
            </a:r>
            <a:r>
              <a:rPr lang="hu-HU" dirty="0" err="1" smtClean="0"/>
              <a:t>two</a:t>
            </a:r>
            <a:r>
              <a:rPr lang="hu-HU" dirty="0" smtClean="0"/>
              <a:t> </a:t>
            </a:r>
            <a:r>
              <a:rPr lang="hu-HU" dirty="0" err="1" smtClean="0"/>
              <a:t>publications</a:t>
            </a:r>
            <a:r>
              <a:rPr lang="hu-HU" dirty="0" smtClean="0"/>
              <a:t>:</a:t>
            </a:r>
            <a:endParaRPr lang="en-US" dirty="0"/>
          </a:p>
        </p:txBody>
      </p:sp>
      <p:sp>
        <p:nvSpPr>
          <p:cNvPr id="3" name="Tartalom helye 2"/>
          <p:cNvSpPr>
            <a:spLocks noGrp="1"/>
          </p:cNvSpPr>
          <p:nvPr>
            <p:ph idx="1"/>
          </p:nvPr>
        </p:nvSpPr>
        <p:spPr/>
        <p:txBody>
          <a:bodyPr/>
          <a:lstStyle/>
          <a:p>
            <a:r>
              <a:rPr lang="hu-HU" dirty="0" smtClean="0"/>
              <a:t>The </a:t>
            </a:r>
            <a:r>
              <a:rPr lang="hu-HU" dirty="0" err="1" smtClean="0"/>
              <a:t>number</a:t>
            </a:r>
            <a:r>
              <a:rPr lang="hu-HU" dirty="0" smtClean="0"/>
              <a:t> of </a:t>
            </a:r>
            <a:r>
              <a:rPr lang="hu-HU" dirty="0" err="1" smtClean="0"/>
              <a:t>publications</a:t>
            </a:r>
            <a:r>
              <a:rPr lang="hu-HU" dirty="0" smtClean="0"/>
              <a:t> </a:t>
            </a:r>
            <a:r>
              <a:rPr lang="hu-HU" dirty="0" err="1" smtClean="0"/>
              <a:t>that</a:t>
            </a:r>
            <a:r>
              <a:rPr lang="hu-HU" dirty="0" smtClean="0"/>
              <a:t> </a:t>
            </a:r>
            <a:r>
              <a:rPr lang="hu-HU" dirty="0" err="1" smtClean="0"/>
              <a:t>cite</a:t>
            </a:r>
            <a:r>
              <a:rPr lang="hu-HU" dirty="0" smtClean="0"/>
              <a:t> </a:t>
            </a:r>
            <a:r>
              <a:rPr lang="hu-HU" dirty="0" err="1" smtClean="0"/>
              <a:t>both</a:t>
            </a:r>
            <a:r>
              <a:rPr lang="hu-HU" dirty="0" smtClean="0"/>
              <a:t> </a:t>
            </a:r>
            <a:r>
              <a:rPr lang="hu-HU" dirty="0" err="1" smtClean="0"/>
              <a:t>of</a:t>
            </a:r>
            <a:r>
              <a:rPr lang="hu-HU" dirty="0" smtClean="0"/>
              <a:t> </a:t>
            </a:r>
            <a:r>
              <a:rPr lang="hu-HU" dirty="0" err="1" smtClean="0"/>
              <a:t>them</a:t>
            </a:r>
            <a:r>
              <a:rPr lang="hu-HU" dirty="0" smtClean="0"/>
              <a:t>;</a:t>
            </a:r>
          </a:p>
          <a:p>
            <a:r>
              <a:rPr lang="hu-HU" dirty="0" err="1" smtClean="0"/>
              <a:t>Without</a:t>
            </a:r>
            <a:r>
              <a:rPr lang="hu-HU" dirty="0" smtClean="0"/>
              <a:t> </a:t>
            </a:r>
            <a:r>
              <a:rPr lang="hu-HU" dirty="0" err="1" smtClean="0"/>
              <a:t>knowing</a:t>
            </a:r>
            <a:r>
              <a:rPr lang="hu-HU" dirty="0" smtClean="0"/>
              <a:t> </a:t>
            </a:r>
            <a:r>
              <a:rPr lang="hu-HU" dirty="0" err="1" smtClean="0"/>
              <a:t>the</a:t>
            </a:r>
            <a:r>
              <a:rPr lang="hu-HU" dirty="0" smtClean="0"/>
              <a:t> </a:t>
            </a:r>
            <a:r>
              <a:rPr lang="hu-HU" dirty="0" err="1" smtClean="0"/>
              <a:t>topic</a:t>
            </a:r>
            <a:r>
              <a:rPr lang="hu-HU" dirty="0" smtClean="0"/>
              <a:t> of </a:t>
            </a:r>
            <a:r>
              <a:rPr lang="hu-HU" dirty="0" err="1" smtClean="0"/>
              <a:t>the</a:t>
            </a:r>
            <a:r>
              <a:rPr lang="hu-HU" dirty="0" smtClean="0"/>
              <a:t> </a:t>
            </a:r>
            <a:r>
              <a:rPr lang="hu-HU" dirty="0" err="1" smtClean="0"/>
              <a:t>two</a:t>
            </a:r>
            <a:r>
              <a:rPr lang="hu-HU" dirty="0" smtClean="0"/>
              <a:t> </a:t>
            </a:r>
            <a:r>
              <a:rPr lang="hu-HU" dirty="0" err="1" smtClean="0"/>
              <a:t>publications</a:t>
            </a:r>
            <a:r>
              <a:rPr lang="hu-HU" dirty="0" smtClean="0"/>
              <a:t>, </a:t>
            </a:r>
            <a:r>
              <a:rPr lang="hu-HU" dirty="0" err="1" smtClean="0"/>
              <a:t>if</a:t>
            </a:r>
            <a:r>
              <a:rPr lang="hu-HU" dirty="0" smtClean="0"/>
              <a:t> </a:t>
            </a:r>
            <a:r>
              <a:rPr lang="hu-HU" dirty="0" err="1" smtClean="0"/>
              <a:t>their</a:t>
            </a:r>
            <a:r>
              <a:rPr lang="hu-HU" dirty="0" smtClean="0"/>
              <a:t> </a:t>
            </a:r>
            <a:r>
              <a:rPr lang="hu-HU" dirty="0" err="1" smtClean="0"/>
              <a:t>co-citation</a:t>
            </a:r>
            <a:r>
              <a:rPr lang="hu-HU" dirty="0" smtClean="0"/>
              <a:t> is </a:t>
            </a:r>
            <a:r>
              <a:rPr lang="hu-HU" dirty="0" err="1" smtClean="0"/>
              <a:t>high-</a:t>
            </a:r>
            <a:endParaRPr lang="hu-HU" dirty="0" smtClean="0"/>
          </a:p>
          <a:p>
            <a:pPr>
              <a:buNone/>
            </a:pPr>
            <a:r>
              <a:rPr lang="hu-HU" dirty="0" err="1" smtClean="0"/>
              <a:t>probably</a:t>
            </a:r>
            <a:r>
              <a:rPr lang="hu-HU" dirty="0" smtClean="0"/>
              <a:t> </a:t>
            </a:r>
            <a:r>
              <a:rPr lang="hu-HU" dirty="0" err="1" smtClean="0"/>
              <a:t>their</a:t>
            </a:r>
            <a:r>
              <a:rPr lang="hu-HU" dirty="0" smtClean="0"/>
              <a:t> </a:t>
            </a:r>
            <a:r>
              <a:rPr lang="hu-HU" dirty="0" err="1" smtClean="0"/>
              <a:t>topic</a:t>
            </a:r>
            <a:r>
              <a:rPr lang="hu-HU" dirty="0" smtClean="0"/>
              <a:t> is </a:t>
            </a:r>
            <a:r>
              <a:rPr lang="hu-HU" dirty="0" err="1" smtClean="0"/>
              <a:t>related</a:t>
            </a:r>
            <a:r>
              <a:rPr lang="hu-HU" dirty="0" smtClean="0"/>
              <a:t>.</a:t>
            </a:r>
          </a:p>
          <a:p>
            <a:pPr>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Impact</a:t>
            </a:r>
            <a:r>
              <a:rPr lang="hu-HU" dirty="0" smtClean="0"/>
              <a:t> </a:t>
            </a:r>
            <a:r>
              <a:rPr lang="hu-HU" dirty="0" err="1" smtClean="0"/>
              <a:t>factor</a:t>
            </a:r>
            <a:r>
              <a:rPr lang="hu-HU" dirty="0" smtClean="0"/>
              <a:t> of </a:t>
            </a:r>
            <a:r>
              <a:rPr lang="hu-HU" dirty="0" err="1" smtClean="0"/>
              <a:t>scientific</a:t>
            </a:r>
            <a:r>
              <a:rPr lang="hu-HU" dirty="0" smtClean="0"/>
              <a:t> </a:t>
            </a:r>
            <a:r>
              <a:rPr lang="hu-HU" dirty="0" err="1" smtClean="0"/>
              <a:t>journals</a:t>
            </a:r>
            <a:endParaRPr lang="en-US" dirty="0"/>
          </a:p>
        </p:txBody>
      </p:sp>
      <p:sp>
        <p:nvSpPr>
          <p:cNvPr id="3" name="Tartalom helye 2"/>
          <p:cNvSpPr>
            <a:spLocks noGrp="1"/>
          </p:cNvSpPr>
          <p:nvPr>
            <p:ph idx="1"/>
          </p:nvPr>
        </p:nvSpPr>
        <p:spPr/>
        <p:txBody>
          <a:bodyPr/>
          <a:lstStyle/>
          <a:p>
            <a:r>
              <a:rPr lang="hu-HU" dirty="0" err="1" smtClean="0"/>
              <a:t>Let</a:t>
            </a:r>
            <a:r>
              <a:rPr lang="hu-HU" dirty="0" smtClean="0"/>
              <a:t> A be a </a:t>
            </a:r>
            <a:r>
              <a:rPr lang="hu-HU" dirty="0" err="1" smtClean="0"/>
              <a:t>journal</a:t>
            </a:r>
            <a:r>
              <a:rPr lang="hu-HU" dirty="0" smtClean="0"/>
              <a:t>. The IF </a:t>
            </a:r>
            <a:r>
              <a:rPr lang="hu-HU" dirty="0" err="1" smtClean="0"/>
              <a:t>for</a:t>
            </a:r>
            <a:r>
              <a:rPr lang="hu-HU" dirty="0" smtClean="0"/>
              <a:t> </a:t>
            </a:r>
            <a:r>
              <a:rPr lang="hu-HU" dirty="0" err="1" smtClean="0"/>
              <a:t>year</a:t>
            </a:r>
            <a:r>
              <a:rPr lang="hu-HU" dirty="0" smtClean="0"/>
              <a:t> 2012 is </a:t>
            </a:r>
            <a:r>
              <a:rPr lang="hu-HU" dirty="0" err="1" smtClean="0"/>
              <a:t>defined</a:t>
            </a:r>
            <a:r>
              <a:rPr lang="hu-HU" dirty="0" smtClean="0"/>
              <a:t> </a:t>
            </a:r>
            <a:r>
              <a:rPr lang="hu-HU" dirty="0" err="1" smtClean="0"/>
              <a:t>as</a:t>
            </a:r>
            <a:r>
              <a:rPr lang="hu-HU" dirty="0" smtClean="0"/>
              <a:t> </a:t>
            </a:r>
            <a:r>
              <a:rPr lang="hu-HU" dirty="0" err="1" smtClean="0"/>
              <a:t>follows</a:t>
            </a:r>
            <a:r>
              <a:rPr lang="hu-HU" dirty="0" smtClean="0"/>
              <a:t>:</a:t>
            </a:r>
            <a:endParaRPr lang="hu-HU" dirty="0" smtClean="0"/>
          </a:p>
          <a:p>
            <a:r>
              <a:rPr lang="hu-HU" dirty="0" err="1" smtClean="0"/>
              <a:t>Let</a:t>
            </a:r>
            <a:r>
              <a:rPr lang="hu-HU" dirty="0" smtClean="0"/>
              <a:t> </a:t>
            </a:r>
            <a:r>
              <a:rPr lang="hu-HU" dirty="0" err="1" smtClean="0"/>
              <a:t>citation</a:t>
            </a:r>
            <a:r>
              <a:rPr lang="hu-HU" dirty="0" smtClean="0"/>
              <a:t>(A) be </a:t>
            </a:r>
            <a:r>
              <a:rPr lang="hu-HU" dirty="0" err="1" smtClean="0"/>
              <a:t>the</a:t>
            </a:r>
            <a:r>
              <a:rPr lang="hu-HU" dirty="0" smtClean="0"/>
              <a:t> </a:t>
            </a:r>
            <a:r>
              <a:rPr lang="hu-HU" dirty="0" err="1" smtClean="0"/>
              <a:t>number</a:t>
            </a:r>
            <a:r>
              <a:rPr lang="hu-HU" dirty="0" smtClean="0"/>
              <a:t> of </a:t>
            </a:r>
            <a:r>
              <a:rPr lang="hu-HU" dirty="0" err="1" smtClean="0"/>
              <a:t>citations</a:t>
            </a:r>
            <a:r>
              <a:rPr lang="hu-HU" dirty="0" smtClean="0"/>
              <a:t> </a:t>
            </a:r>
            <a:r>
              <a:rPr lang="hu-HU" dirty="0" err="1" smtClean="0"/>
              <a:t>to</a:t>
            </a:r>
            <a:r>
              <a:rPr lang="hu-HU" dirty="0" smtClean="0"/>
              <a:t> </a:t>
            </a:r>
            <a:r>
              <a:rPr lang="hu-HU" dirty="0" err="1" smtClean="0"/>
              <a:t>the</a:t>
            </a:r>
            <a:r>
              <a:rPr lang="hu-HU" dirty="0" smtClean="0"/>
              <a:t> </a:t>
            </a:r>
            <a:r>
              <a:rPr lang="hu-HU" dirty="0" err="1" smtClean="0"/>
              <a:t>papers</a:t>
            </a:r>
            <a:r>
              <a:rPr lang="hu-HU" dirty="0" smtClean="0"/>
              <a:t> </a:t>
            </a:r>
            <a:r>
              <a:rPr lang="hu-HU" dirty="0" err="1" smtClean="0"/>
              <a:t>published</a:t>
            </a:r>
            <a:r>
              <a:rPr lang="hu-HU" dirty="0" smtClean="0"/>
              <a:t> </a:t>
            </a:r>
            <a:r>
              <a:rPr lang="hu-HU" dirty="0" err="1" smtClean="0"/>
              <a:t>in</a:t>
            </a:r>
            <a:r>
              <a:rPr lang="hu-HU" dirty="0" smtClean="0"/>
              <a:t> A </a:t>
            </a:r>
            <a:r>
              <a:rPr lang="hu-HU" dirty="0" err="1" smtClean="0"/>
              <a:t>in</a:t>
            </a:r>
            <a:r>
              <a:rPr lang="hu-HU" dirty="0" smtClean="0"/>
              <a:t> </a:t>
            </a:r>
            <a:r>
              <a:rPr lang="hu-HU" dirty="0" err="1" smtClean="0"/>
              <a:t>the</a:t>
            </a:r>
            <a:r>
              <a:rPr lang="hu-HU" dirty="0" smtClean="0"/>
              <a:t> </a:t>
            </a:r>
            <a:r>
              <a:rPr lang="hu-HU" dirty="0" err="1" smtClean="0"/>
              <a:t>two</a:t>
            </a:r>
            <a:r>
              <a:rPr lang="hu-HU" dirty="0" smtClean="0"/>
              <a:t> </a:t>
            </a:r>
            <a:r>
              <a:rPr lang="hu-HU" dirty="0" err="1" smtClean="0"/>
              <a:t>years</a:t>
            </a:r>
            <a:r>
              <a:rPr lang="hu-HU" dirty="0" smtClean="0"/>
              <a:t> (2010-11) </a:t>
            </a:r>
            <a:r>
              <a:rPr lang="hu-HU" dirty="0" err="1" smtClean="0"/>
              <a:t>received</a:t>
            </a:r>
            <a:r>
              <a:rPr lang="hu-HU" dirty="0" smtClean="0"/>
              <a:t> </a:t>
            </a:r>
            <a:r>
              <a:rPr lang="hu-HU" dirty="0" err="1" smtClean="0"/>
              <a:t>in</a:t>
            </a:r>
            <a:r>
              <a:rPr lang="hu-HU" dirty="0" smtClean="0"/>
              <a:t> </a:t>
            </a:r>
            <a:r>
              <a:rPr lang="hu-HU" dirty="0" err="1" smtClean="0"/>
              <a:t>the</a:t>
            </a:r>
            <a:r>
              <a:rPr lang="hu-HU" dirty="0" smtClean="0"/>
              <a:t> </a:t>
            </a:r>
            <a:r>
              <a:rPr lang="hu-HU" dirty="0" err="1" smtClean="0"/>
              <a:t>last</a:t>
            </a:r>
            <a:r>
              <a:rPr lang="hu-HU" dirty="0" smtClean="0"/>
              <a:t> </a:t>
            </a:r>
            <a:r>
              <a:rPr lang="hu-HU" dirty="0" err="1" smtClean="0"/>
              <a:t>full</a:t>
            </a:r>
            <a:r>
              <a:rPr lang="hu-HU" dirty="0" smtClean="0"/>
              <a:t> </a:t>
            </a:r>
            <a:r>
              <a:rPr lang="hu-HU" dirty="0" err="1" smtClean="0"/>
              <a:t>calendar</a:t>
            </a:r>
            <a:r>
              <a:rPr lang="hu-HU" dirty="0" smtClean="0"/>
              <a:t> </a:t>
            </a:r>
            <a:r>
              <a:rPr lang="hu-HU" dirty="0" err="1" smtClean="0"/>
              <a:t>year</a:t>
            </a:r>
            <a:r>
              <a:rPr lang="hu-HU" dirty="0" smtClean="0"/>
              <a:t> (2012);</a:t>
            </a:r>
            <a:endParaRPr lang="hu-HU" dirty="0" smtClean="0"/>
          </a:p>
          <a:p>
            <a:r>
              <a:rPr lang="hu-HU" dirty="0" err="1" smtClean="0"/>
              <a:t>Let</a:t>
            </a:r>
            <a:r>
              <a:rPr lang="hu-HU" dirty="0" smtClean="0"/>
              <a:t> n(A) be </a:t>
            </a:r>
            <a:r>
              <a:rPr lang="hu-HU" dirty="0" err="1" smtClean="0"/>
              <a:t>the</a:t>
            </a:r>
            <a:r>
              <a:rPr lang="hu-HU" dirty="0" smtClean="0"/>
              <a:t> </a:t>
            </a:r>
            <a:r>
              <a:rPr lang="hu-HU" dirty="0" err="1" smtClean="0"/>
              <a:t>number</a:t>
            </a:r>
            <a:r>
              <a:rPr lang="hu-HU" dirty="0" smtClean="0"/>
              <a:t> of </a:t>
            </a:r>
            <a:r>
              <a:rPr lang="hu-HU" dirty="0" err="1" smtClean="0"/>
              <a:t>papers</a:t>
            </a:r>
            <a:r>
              <a:rPr lang="hu-HU" dirty="0" smtClean="0"/>
              <a:t> </a:t>
            </a:r>
            <a:r>
              <a:rPr lang="hu-HU" dirty="0" err="1" smtClean="0"/>
              <a:t>published</a:t>
            </a:r>
            <a:r>
              <a:rPr lang="hu-HU" dirty="0" smtClean="0"/>
              <a:t> </a:t>
            </a:r>
            <a:r>
              <a:rPr lang="hu-HU" dirty="0" err="1" smtClean="0"/>
              <a:t>in</a:t>
            </a:r>
            <a:r>
              <a:rPr lang="hu-HU" dirty="0" smtClean="0"/>
              <a:t> A </a:t>
            </a:r>
            <a:r>
              <a:rPr lang="hu-HU" dirty="0" err="1" smtClean="0"/>
              <a:t>in</a:t>
            </a:r>
            <a:r>
              <a:rPr lang="hu-HU" dirty="0" smtClean="0"/>
              <a:t> 2010-12;</a:t>
            </a:r>
            <a:endParaRPr lang="hu-HU" dirty="0" smtClean="0"/>
          </a:p>
          <a:p>
            <a:r>
              <a:rPr lang="hu-HU" dirty="0" smtClean="0"/>
              <a:t>IF(A)= </a:t>
            </a:r>
            <a:r>
              <a:rPr lang="hu-HU" dirty="0" err="1" smtClean="0"/>
              <a:t>citation</a:t>
            </a:r>
            <a:r>
              <a:rPr lang="hu-HU" dirty="0" smtClean="0"/>
              <a:t>(</a:t>
            </a:r>
            <a:r>
              <a:rPr lang="hu-HU" dirty="0" err="1" smtClean="0"/>
              <a:t>A</a:t>
            </a:r>
            <a:r>
              <a:rPr lang="hu-HU" dirty="0" smtClean="0"/>
              <a:t>)/n(A).</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H-index</a:t>
            </a:r>
            <a:endParaRPr lang="en-US" dirty="0"/>
          </a:p>
        </p:txBody>
      </p:sp>
      <p:sp>
        <p:nvSpPr>
          <p:cNvPr id="3" name="Tartalom helye 2"/>
          <p:cNvSpPr>
            <a:spLocks noGrp="1"/>
          </p:cNvSpPr>
          <p:nvPr>
            <p:ph idx="1"/>
          </p:nvPr>
        </p:nvSpPr>
        <p:spPr/>
        <p:txBody>
          <a:bodyPr/>
          <a:lstStyle/>
          <a:p>
            <a:r>
              <a:rPr lang="hu-HU" dirty="0" smtClean="0"/>
              <a:t>A </a:t>
            </a:r>
            <a:r>
              <a:rPr lang="hu-HU" dirty="0" err="1" smtClean="0"/>
              <a:t>scientist</a:t>
            </a:r>
            <a:r>
              <a:rPr lang="hu-HU" dirty="0" smtClean="0"/>
              <a:t> has H-index n, </a:t>
            </a:r>
            <a:r>
              <a:rPr lang="hu-HU" dirty="0" err="1" smtClean="0"/>
              <a:t>if</a:t>
            </a:r>
            <a:r>
              <a:rPr lang="hu-HU" dirty="0" smtClean="0"/>
              <a:t> </a:t>
            </a:r>
            <a:r>
              <a:rPr lang="hu-HU" dirty="0" err="1" smtClean="0"/>
              <a:t>n</a:t>
            </a:r>
            <a:r>
              <a:rPr lang="hu-HU" dirty="0" smtClean="0"/>
              <a:t> is </a:t>
            </a:r>
            <a:r>
              <a:rPr lang="hu-HU" dirty="0" err="1" smtClean="0"/>
              <a:t>the</a:t>
            </a:r>
            <a:r>
              <a:rPr lang="hu-HU" dirty="0" smtClean="0"/>
              <a:t> </a:t>
            </a:r>
            <a:r>
              <a:rPr lang="hu-HU" dirty="0" err="1" smtClean="0"/>
              <a:t>largest</a:t>
            </a:r>
            <a:r>
              <a:rPr lang="hu-HU" dirty="0" smtClean="0"/>
              <a:t> </a:t>
            </a:r>
            <a:r>
              <a:rPr lang="hu-HU" dirty="0" err="1" smtClean="0"/>
              <a:t>number</a:t>
            </a:r>
            <a:r>
              <a:rPr lang="hu-HU" dirty="0" smtClean="0"/>
              <a:t> </a:t>
            </a:r>
            <a:r>
              <a:rPr lang="hu-HU" dirty="0" err="1" smtClean="0"/>
              <a:t>that</a:t>
            </a:r>
            <a:r>
              <a:rPr lang="hu-HU" dirty="0" smtClean="0"/>
              <a:t> (s)he has n </a:t>
            </a:r>
            <a:r>
              <a:rPr lang="hu-HU" dirty="0" err="1" smtClean="0"/>
              <a:t>papers</a:t>
            </a:r>
            <a:r>
              <a:rPr lang="hu-HU" dirty="0" smtClean="0"/>
              <a:t>, </a:t>
            </a:r>
            <a:r>
              <a:rPr lang="hu-HU" dirty="0" err="1" smtClean="0"/>
              <a:t>each</a:t>
            </a:r>
            <a:r>
              <a:rPr lang="hu-HU" dirty="0" smtClean="0"/>
              <a:t> </a:t>
            </a:r>
            <a:r>
              <a:rPr lang="hu-HU" dirty="0" err="1" smtClean="0"/>
              <a:t>with</a:t>
            </a:r>
            <a:r>
              <a:rPr lang="hu-HU" dirty="0" smtClean="0"/>
              <a:t> </a:t>
            </a:r>
            <a:r>
              <a:rPr lang="hu-HU" dirty="0" err="1" smtClean="0"/>
              <a:t>at</a:t>
            </a:r>
            <a:r>
              <a:rPr lang="hu-HU" dirty="0" smtClean="0"/>
              <a:t> </a:t>
            </a:r>
            <a:r>
              <a:rPr lang="hu-HU" dirty="0" err="1" smtClean="0"/>
              <a:t>least</a:t>
            </a:r>
            <a:r>
              <a:rPr lang="hu-HU" dirty="0" smtClean="0"/>
              <a:t> </a:t>
            </a:r>
            <a:r>
              <a:rPr lang="hu-HU" dirty="0" err="1" smtClean="0"/>
              <a:t>n</a:t>
            </a:r>
            <a:r>
              <a:rPr lang="hu-HU" dirty="0" smtClean="0"/>
              <a:t> </a:t>
            </a:r>
            <a:r>
              <a:rPr lang="hu-HU" dirty="0" err="1" smtClean="0"/>
              <a:t>citations</a:t>
            </a:r>
            <a:r>
              <a:rPr lang="hu-HU" dirty="0" smtClean="0"/>
              <a:t>.</a:t>
            </a:r>
          </a:p>
          <a:p>
            <a:r>
              <a:rPr lang="hu-HU" dirty="0" smtClean="0"/>
              <a:t>Paul Erdős has h-index 101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785850" y="0"/>
            <a:ext cx="11101371" cy="62414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Erdős </a:t>
            </a:r>
            <a:r>
              <a:rPr lang="hu-HU" dirty="0" err="1" smtClean="0"/>
              <a:t>number</a:t>
            </a:r>
            <a:endParaRPr lang="en-US" dirty="0"/>
          </a:p>
        </p:txBody>
      </p:sp>
      <p:sp>
        <p:nvSpPr>
          <p:cNvPr id="3" name="Tartalom helye 2"/>
          <p:cNvSpPr>
            <a:spLocks noGrp="1"/>
          </p:cNvSpPr>
          <p:nvPr>
            <p:ph idx="1"/>
          </p:nvPr>
        </p:nvSpPr>
        <p:spPr/>
        <p:txBody>
          <a:bodyPr/>
          <a:lstStyle/>
          <a:p>
            <a:r>
              <a:rPr lang="hu-HU" dirty="0" smtClean="0"/>
              <a:t>Erdős has an Erdős </a:t>
            </a:r>
            <a:r>
              <a:rPr lang="hu-HU" dirty="0" err="1" smtClean="0"/>
              <a:t>number</a:t>
            </a:r>
            <a:r>
              <a:rPr lang="hu-HU" dirty="0" smtClean="0"/>
              <a:t> of 0.</a:t>
            </a:r>
          </a:p>
          <a:p>
            <a:r>
              <a:rPr lang="hu-HU" dirty="0" err="1" smtClean="0"/>
              <a:t>Consider</a:t>
            </a:r>
            <a:r>
              <a:rPr lang="hu-HU" dirty="0" smtClean="0"/>
              <a:t> a </a:t>
            </a:r>
            <a:r>
              <a:rPr lang="hu-HU" dirty="0" err="1" smtClean="0"/>
              <a:t>graph</a:t>
            </a:r>
            <a:r>
              <a:rPr lang="hu-HU" dirty="0" smtClean="0"/>
              <a:t>: </a:t>
            </a:r>
            <a:r>
              <a:rPr lang="hu-HU" dirty="0" err="1" smtClean="0"/>
              <a:t>vertices</a:t>
            </a:r>
            <a:r>
              <a:rPr lang="hu-HU" dirty="0" smtClean="0"/>
              <a:t> </a:t>
            </a:r>
            <a:r>
              <a:rPr lang="hu-HU" dirty="0" err="1" smtClean="0"/>
              <a:t>scientists</a:t>
            </a:r>
            <a:r>
              <a:rPr lang="hu-HU" dirty="0" smtClean="0"/>
              <a:t>, </a:t>
            </a:r>
            <a:r>
              <a:rPr lang="hu-HU" dirty="0" err="1" smtClean="0"/>
              <a:t>two</a:t>
            </a:r>
            <a:r>
              <a:rPr lang="hu-HU" dirty="0" smtClean="0"/>
              <a:t> </a:t>
            </a:r>
            <a:r>
              <a:rPr lang="hu-HU" dirty="0" err="1" smtClean="0"/>
              <a:t>scientists</a:t>
            </a:r>
            <a:r>
              <a:rPr lang="hu-HU" dirty="0" smtClean="0"/>
              <a:t> </a:t>
            </a:r>
            <a:r>
              <a:rPr lang="hu-HU" dirty="0" err="1" smtClean="0"/>
              <a:t>are</a:t>
            </a:r>
            <a:r>
              <a:rPr lang="hu-HU" dirty="0" smtClean="0"/>
              <a:t> </a:t>
            </a:r>
            <a:r>
              <a:rPr lang="hu-HU" dirty="0" err="1" smtClean="0"/>
              <a:t>connected</a:t>
            </a:r>
            <a:r>
              <a:rPr lang="hu-HU" dirty="0" smtClean="0"/>
              <a:t> </a:t>
            </a:r>
            <a:r>
              <a:rPr lang="hu-HU" dirty="0" err="1" smtClean="0"/>
              <a:t>by</a:t>
            </a:r>
            <a:r>
              <a:rPr lang="hu-HU" dirty="0" smtClean="0"/>
              <a:t> an </a:t>
            </a:r>
            <a:r>
              <a:rPr lang="hu-HU" dirty="0" err="1" smtClean="0"/>
              <a:t>edge</a:t>
            </a:r>
            <a:r>
              <a:rPr lang="hu-HU" dirty="0" smtClean="0"/>
              <a:t> </a:t>
            </a:r>
            <a:r>
              <a:rPr lang="hu-HU" dirty="0" err="1" smtClean="0"/>
              <a:t>if</a:t>
            </a:r>
            <a:r>
              <a:rPr lang="hu-HU" dirty="0" smtClean="0"/>
              <a:t> </a:t>
            </a:r>
            <a:r>
              <a:rPr lang="hu-HU" dirty="0" err="1" smtClean="0"/>
              <a:t>they</a:t>
            </a:r>
            <a:r>
              <a:rPr lang="hu-HU" dirty="0" smtClean="0"/>
              <a:t> </a:t>
            </a:r>
            <a:r>
              <a:rPr lang="hu-HU" dirty="0" err="1" smtClean="0"/>
              <a:t>co-authored</a:t>
            </a:r>
            <a:r>
              <a:rPr lang="hu-HU" dirty="0" smtClean="0"/>
              <a:t> a </a:t>
            </a:r>
            <a:r>
              <a:rPr lang="hu-HU" dirty="0" err="1" smtClean="0"/>
              <a:t>scientific</a:t>
            </a:r>
            <a:r>
              <a:rPr lang="hu-HU" dirty="0" smtClean="0"/>
              <a:t> </a:t>
            </a:r>
            <a:r>
              <a:rPr lang="hu-HU" dirty="0" err="1" smtClean="0"/>
              <a:t>paper</a:t>
            </a:r>
            <a:r>
              <a:rPr lang="hu-HU" dirty="0" smtClean="0"/>
              <a:t>.</a:t>
            </a:r>
          </a:p>
          <a:p>
            <a:r>
              <a:rPr lang="hu-HU" dirty="0" smtClean="0"/>
              <a:t>The Erdős </a:t>
            </a:r>
            <a:r>
              <a:rPr lang="hu-HU" dirty="0" err="1" smtClean="0"/>
              <a:t>number</a:t>
            </a:r>
            <a:r>
              <a:rPr lang="hu-HU" dirty="0" smtClean="0"/>
              <a:t> of a </a:t>
            </a:r>
            <a:r>
              <a:rPr lang="hu-HU" dirty="0" err="1" smtClean="0"/>
              <a:t>scientist</a:t>
            </a:r>
            <a:r>
              <a:rPr lang="hu-HU" dirty="0" smtClean="0"/>
              <a:t> is </a:t>
            </a:r>
            <a:r>
              <a:rPr lang="hu-HU" dirty="0" err="1" smtClean="0"/>
              <a:t>the</a:t>
            </a:r>
            <a:r>
              <a:rPr lang="hu-HU" dirty="0" smtClean="0"/>
              <a:t> </a:t>
            </a:r>
            <a:r>
              <a:rPr lang="hu-HU" dirty="0" err="1" smtClean="0"/>
              <a:t>distance</a:t>
            </a:r>
            <a:r>
              <a:rPr lang="hu-HU" dirty="0" smtClean="0"/>
              <a:t> of </a:t>
            </a:r>
            <a:r>
              <a:rPr lang="hu-HU" dirty="0" err="1" smtClean="0"/>
              <a:t>the</a:t>
            </a:r>
            <a:r>
              <a:rPr lang="hu-HU" dirty="0" smtClean="0"/>
              <a:t> </a:t>
            </a:r>
            <a:r>
              <a:rPr lang="hu-HU" dirty="0" err="1" smtClean="0"/>
              <a:t>scientist</a:t>
            </a:r>
            <a:r>
              <a:rPr lang="hu-HU" dirty="0" smtClean="0"/>
              <a:t> </a:t>
            </a:r>
            <a:r>
              <a:rPr lang="hu-HU" dirty="0" err="1" smtClean="0"/>
              <a:t>on</a:t>
            </a:r>
            <a:r>
              <a:rPr lang="hu-HU" dirty="0" smtClean="0"/>
              <a:t> </a:t>
            </a:r>
            <a:r>
              <a:rPr lang="hu-HU" dirty="0" err="1" smtClean="0"/>
              <a:t>this</a:t>
            </a:r>
            <a:r>
              <a:rPr lang="hu-HU" dirty="0" smtClean="0"/>
              <a:t> </a:t>
            </a:r>
            <a:r>
              <a:rPr lang="hu-HU" dirty="0" err="1" smtClean="0"/>
              <a:t>graph</a:t>
            </a:r>
            <a:r>
              <a:rPr lang="hu-HU" dirty="0" smtClean="0"/>
              <a:t> </a:t>
            </a:r>
            <a:r>
              <a:rPr lang="hu-HU" dirty="0" err="1" smtClean="0"/>
              <a:t>from</a:t>
            </a:r>
            <a:r>
              <a:rPr lang="hu-HU" dirty="0" smtClean="0"/>
              <a:t> Erdős.</a:t>
            </a:r>
            <a:endParaRPr lang="en-US" dirty="0"/>
          </a:p>
        </p:txBody>
      </p:sp>
    </p:spTree>
  </p:cSld>
  <p:clrMapOvr>
    <a:masterClrMapping/>
  </p:clrMapOvr>
</p:sld>
</file>

<file path=ppt/theme/theme1.xml><?xml version="1.0" encoding="utf-8"?>
<a:theme xmlns:a="http://schemas.openxmlformats.org/drawingml/2006/main" name="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2876</TotalTime>
  <Words>1760</Words>
  <Application>Microsoft Office PowerPoint</Application>
  <PresentationFormat>Diavetítés a képernyőre (4:3 oldalarány)</PresentationFormat>
  <Paragraphs>323</Paragraphs>
  <Slides>47</Slides>
  <Notes>0</Notes>
  <HiddenSlides>0</HiddenSlides>
  <MMClips>0</MMClips>
  <ScaleCrop>false</ScaleCrop>
  <HeadingPairs>
    <vt:vector size="4" baseType="variant">
      <vt:variant>
        <vt:lpstr>Téma</vt:lpstr>
      </vt:variant>
      <vt:variant>
        <vt:i4>1</vt:i4>
      </vt:variant>
      <vt:variant>
        <vt:lpstr>Diacímek</vt:lpstr>
      </vt:variant>
      <vt:variant>
        <vt:i4>47</vt:i4>
      </vt:variant>
    </vt:vector>
  </HeadingPairs>
  <TitlesOfParts>
    <vt:vector size="48" baseType="lpstr">
      <vt:lpstr>Alapértelmezett terv</vt:lpstr>
      <vt:lpstr>Graphs in bioinformatics</vt:lpstr>
      <vt:lpstr>Scientometrics and graphs</vt:lpstr>
      <vt:lpstr>Citation</vt:lpstr>
      <vt:lpstr>4. dia</vt:lpstr>
      <vt:lpstr>Co-citation of two publications:</vt:lpstr>
      <vt:lpstr>Impact factor of scientific journals</vt:lpstr>
      <vt:lpstr>H-index</vt:lpstr>
      <vt:lpstr>8. dia</vt:lpstr>
      <vt:lpstr>Erdős number</vt:lpstr>
      <vt:lpstr>Graphs in biology </vt:lpstr>
      <vt:lpstr>Boehringer  „Metabolic pathways” poster </vt:lpstr>
      <vt:lpstr>Target proteins</vt:lpstr>
      <vt:lpstr>Humans have</vt:lpstr>
      <vt:lpstr>The number of pharmaceutical target proteins</vt:lpstr>
      <vt:lpstr>Very few proteins are targeted</vt:lpstr>
      <vt:lpstr>Protein-protein interaction network analysis</vt:lpstr>
      <vt:lpstr>17. dia</vt:lpstr>
      <vt:lpstr>18. dia</vt:lpstr>
      <vt:lpstr>So, we have a nice, large network...</vt:lpstr>
      <vt:lpstr>There are very good solutions  for finding important nodes in a network</vt:lpstr>
      <vt:lpstr>Diversion: How a web search engine (like Google search) works?</vt:lpstr>
      <vt:lpstr>22. dia</vt:lpstr>
      <vt:lpstr>Common error:</vt:lpstr>
      <vt:lpstr> </vt:lpstr>
      <vt:lpstr> </vt:lpstr>
      <vt:lpstr> </vt:lpstr>
      <vt:lpstr>Importance is inherited from the referrer  The limit distribution exists  It is easy to compute  The resulting PageRank was used in the first version of the Google search engine in ordering the hits of the search.  </vt:lpstr>
      <vt:lpstr>A considerable advantage:</vt:lpstr>
      <vt:lpstr>Mtb protein-protein interaction network united with the metabolic network (detail)</vt:lpstr>
      <vt:lpstr>Two examples from the metabolic graph of the Mycobacterium tuberculosis</vt:lpstr>
      <vt:lpstr>31. dia</vt:lpstr>
      <vt:lpstr>The metabolic network of Mtb (CytoScape,  spring embedded layout)</vt:lpstr>
      <vt:lpstr>Good and bad visualizations of graphs</vt:lpstr>
      <vt:lpstr>Personalized PageRank</vt:lpstr>
      <vt:lpstr> </vt:lpstr>
      <vt:lpstr> </vt:lpstr>
      <vt:lpstr> </vt:lpstr>
      <vt:lpstr> </vt:lpstr>
      <vt:lpstr>Relative PageRank</vt:lpstr>
      <vt:lpstr> </vt:lpstr>
      <vt:lpstr> </vt:lpstr>
      <vt:lpstr>Relative PageRank</vt:lpstr>
      <vt:lpstr>The quotient for the mycolic acids pathway:</vt:lpstr>
      <vt:lpstr> </vt:lpstr>
      <vt:lpstr>We prepared the same analysis</vt:lpstr>
      <vt:lpstr>Plasmodium falciparum high scores</vt:lpstr>
      <vt:lpstr>Plasmodium falciparum</vt:lpstr>
    </vt:vector>
  </TitlesOfParts>
  <Company>elte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 THE IDENTIFICATION OF NEW COMBINATORIAL BIOMARKERS IN ALZHEIMER’S DISEASE</dc:title>
  <dc:creator>gv</dc:creator>
  <cp:lastModifiedBy>grolmusz</cp:lastModifiedBy>
  <cp:revision>29</cp:revision>
  <dcterms:created xsi:type="dcterms:W3CDTF">2012-05-27T19:53:24Z</dcterms:created>
  <dcterms:modified xsi:type="dcterms:W3CDTF">2013-11-30T20:16:26Z</dcterms:modified>
</cp:coreProperties>
</file>