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</p:sldMasterIdLst>
  <p:notesMasterIdLst>
    <p:notesMasterId r:id="rId35"/>
  </p:notesMasterIdLst>
  <p:handoutMasterIdLst>
    <p:handoutMasterId r:id="rId36"/>
  </p:handoutMasterIdLst>
  <p:sldIdLst>
    <p:sldId id="256" r:id="rId2"/>
    <p:sldId id="434" r:id="rId3"/>
    <p:sldId id="435" r:id="rId4"/>
    <p:sldId id="436" r:id="rId5"/>
    <p:sldId id="437" r:id="rId6"/>
    <p:sldId id="433" r:id="rId7"/>
    <p:sldId id="419" r:id="rId8"/>
    <p:sldId id="420" r:id="rId9"/>
    <p:sldId id="424" r:id="rId10"/>
    <p:sldId id="421" r:id="rId11"/>
    <p:sldId id="422" r:id="rId12"/>
    <p:sldId id="423" r:id="rId13"/>
    <p:sldId id="441" r:id="rId14"/>
    <p:sldId id="316" r:id="rId15"/>
    <p:sldId id="362" r:id="rId16"/>
    <p:sldId id="429" r:id="rId17"/>
    <p:sldId id="430" r:id="rId18"/>
    <p:sldId id="427" r:id="rId19"/>
    <p:sldId id="428" r:id="rId20"/>
    <p:sldId id="322" r:id="rId21"/>
    <p:sldId id="321" r:id="rId22"/>
    <p:sldId id="320" r:id="rId23"/>
    <p:sldId id="319" r:id="rId24"/>
    <p:sldId id="418" r:id="rId25"/>
    <p:sldId id="414" r:id="rId26"/>
    <p:sldId id="324" r:id="rId27"/>
    <p:sldId id="415" r:id="rId28"/>
    <p:sldId id="406" r:id="rId29"/>
    <p:sldId id="438" r:id="rId30"/>
    <p:sldId id="439" r:id="rId31"/>
    <p:sldId id="351" r:id="rId32"/>
    <p:sldId id="440" r:id="rId33"/>
    <p:sldId id="410" r:id="rId34"/>
  </p:sldIdLst>
  <p:sldSz cx="9144000" cy="6858000" type="screen4x3"/>
  <p:notesSz cx="6669088" cy="9928225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DF07"/>
    <a:srgbClr val="FFFF00"/>
    <a:srgbClr val="FF9933"/>
    <a:srgbClr val="00CC00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5" autoAdjust="0"/>
    <p:restoredTop sz="94882" autoAdjust="0"/>
  </p:normalViewPr>
  <p:slideViewPr>
    <p:cSldViewPr>
      <p:cViewPr varScale="1">
        <p:scale>
          <a:sx n="66" d="100"/>
          <a:sy n="66" d="100"/>
        </p:scale>
        <p:origin x="-12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512" y="-84"/>
      </p:cViewPr>
      <p:guideLst>
        <p:guide orient="horz" pos="3127"/>
        <p:guide pos="21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976DFDBB-28E4-4A76-AAC9-D5DADE5A295D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D789E257-9859-45DE-B2BB-8FA4BAB84BB2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9B7516-0F3B-4293-8071-AB00CCB0A5EC}" type="slidenum">
              <a:rPr lang="hu-HU"/>
              <a:pPr/>
              <a:t>14</a:t>
            </a:fld>
            <a:endParaRPr lang="hu-HU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4221BD-781C-4800-B172-4572C4CD05ED}" type="slidenum">
              <a:rPr lang="hu-HU"/>
              <a:pPr/>
              <a:t>15</a:t>
            </a:fld>
            <a:endParaRPr lang="hu-HU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Receptornál a nemdőlt betűs tagok közvetlenül rendelkezésre állnak a .pdb file-ban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BA481B-573E-4E47-AC1B-AB058B785CD0}" type="slidenum">
              <a:rPr lang="hu-HU"/>
              <a:pPr/>
              <a:t>20</a:t>
            </a:fld>
            <a:endParaRPr lang="hu-HU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szummába kell az n ATOM IS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D9D31C-ADBF-4DE7-81F8-D9E83634CA41}" type="slidenum">
              <a:rPr lang="hu-HU"/>
              <a:pPr/>
              <a:t>24</a:t>
            </a:fld>
            <a:endParaRPr lang="hu-HU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Miert k, miert nem 6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8319EE-46E8-4137-81BB-717B75744FF1}" type="slidenum">
              <a:rPr lang="hu-HU"/>
              <a:pPr/>
              <a:t>25</a:t>
            </a:fld>
            <a:endParaRPr lang="hu-HU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1C8525-AE1E-4570-9C51-1E369E415179}" type="slidenum">
              <a:rPr lang="hu-HU"/>
              <a:pPr/>
              <a:t>26</a:t>
            </a:fld>
            <a:endParaRPr lang="hu-HU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Figyeljük meg a következő slide-okon, hogy tényleg a környező 64 gridpontbeli energiaértéket fogjuk használni! ;) /I.G./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49FD93-4717-4FC4-9186-77ABE3312063}" type="slidenum">
              <a:rPr lang="hu-HU"/>
              <a:pPr/>
              <a:t>28</a:t>
            </a:fld>
            <a:endParaRPr lang="hu-HU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83155F-357C-4BC4-AE1E-DF9F805CB81F}" type="slidenum">
              <a:rPr lang="hu-HU"/>
              <a:pPr/>
              <a:t>31</a:t>
            </a:fld>
            <a:endParaRPr lang="hu-HU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27651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765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5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5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765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5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276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27662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297DB81-1F7E-4111-A396-C1E73AE80869}" type="datetime1">
              <a:rPr lang="hu-HU"/>
              <a:pPr/>
              <a:t>2013.11.06.</a:t>
            </a:fld>
            <a:endParaRPr lang="hu-HU"/>
          </a:p>
        </p:txBody>
      </p:sp>
      <p:sp>
        <p:nvSpPr>
          <p:cNvPr id="2766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endParaRPr lang="hu-HU"/>
          </a:p>
        </p:txBody>
      </p:sp>
      <p:sp>
        <p:nvSpPr>
          <p:cNvPr id="2766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EC664EFA-0DFE-4DD1-B348-083AF0C4773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6CC677-873F-4CDF-B064-86576542A50C}" type="datetime1">
              <a:rPr lang="hu-HU"/>
              <a:pPr/>
              <a:t>2013.11.06.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1FACA-AE2D-4853-8625-874E22D8EC0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999288" y="404813"/>
            <a:ext cx="1960562" cy="56880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16013" y="404813"/>
            <a:ext cx="5730875" cy="56880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F8C5E3-7FCE-42C4-9E44-D1591A1F45A6}" type="datetime1">
              <a:rPr lang="hu-HU"/>
              <a:pPr/>
              <a:t>2013.11.06.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01BC3-0AE5-4BD0-AAB4-7FD3834AFA7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6013" y="404813"/>
            <a:ext cx="7793037" cy="100806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1187450" y="1557338"/>
            <a:ext cx="3810000" cy="45354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5149850" y="1557338"/>
            <a:ext cx="3810000" cy="219075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5149850" y="3900488"/>
            <a:ext cx="3810000" cy="219233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7019925" y="6237288"/>
            <a:ext cx="1368425" cy="457200"/>
          </a:xfrm>
        </p:spPr>
        <p:txBody>
          <a:bodyPr/>
          <a:lstStyle>
            <a:lvl1pPr>
              <a:defRPr/>
            </a:lvl1pPr>
          </a:lstStyle>
          <a:p>
            <a:fld id="{75211EBC-7CE7-4FA1-9CCF-2CC88AB76133}" type="datetime1">
              <a:rPr lang="hu-HU"/>
              <a:pPr/>
              <a:t>2013.11.06.</a:t>
            </a:fld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2339975" y="6237288"/>
            <a:ext cx="467995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8459788" y="6243638"/>
            <a:ext cx="487362" cy="457200"/>
          </a:xfrm>
        </p:spPr>
        <p:txBody>
          <a:bodyPr/>
          <a:lstStyle>
            <a:lvl1pPr>
              <a:defRPr/>
            </a:lvl1pPr>
          </a:lstStyle>
          <a:p>
            <a:fld id="{24A6CF35-06E4-4D8F-B070-F789D7563A4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6013" y="404813"/>
            <a:ext cx="7793037" cy="100806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1187450" y="1557338"/>
            <a:ext cx="3810000" cy="45354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49850" y="1557338"/>
            <a:ext cx="3810000" cy="45354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7019925" y="6237288"/>
            <a:ext cx="1368425" cy="457200"/>
          </a:xfrm>
        </p:spPr>
        <p:txBody>
          <a:bodyPr/>
          <a:lstStyle>
            <a:lvl1pPr>
              <a:defRPr/>
            </a:lvl1pPr>
          </a:lstStyle>
          <a:p>
            <a:fld id="{14E5D126-9560-45DA-BAA4-CD18DACA2655}" type="datetime1">
              <a:rPr lang="hu-HU"/>
              <a:pPr/>
              <a:t>2013.11.06.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2339975" y="6237288"/>
            <a:ext cx="467995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59788" y="6243638"/>
            <a:ext cx="487362" cy="457200"/>
          </a:xfrm>
        </p:spPr>
        <p:txBody>
          <a:bodyPr/>
          <a:lstStyle>
            <a:lvl1pPr>
              <a:defRPr/>
            </a:lvl1pPr>
          </a:lstStyle>
          <a:p>
            <a:fld id="{782F9D8F-CCEE-4C3D-8E41-928A3F1CF32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4F39B8-9CA9-475B-9DA0-775309E9EF15}" type="datetime1">
              <a:rPr lang="hu-HU"/>
              <a:pPr/>
              <a:t>2013.11.06.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407D5-1F50-4CD9-A328-6CA7833B521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B0F1B7-F13C-4914-B6E4-FC09618D1D28}" type="datetime1">
              <a:rPr lang="hu-HU"/>
              <a:pPr/>
              <a:t>2013.11.06.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12E9C-C8CB-4A4F-B1BD-0962ABF27B2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87450" y="1557338"/>
            <a:ext cx="3810000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49850" y="1557338"/>
            <a:ext cx="3810000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9571BD-EFE9-4C70-BC51-B17B59346E23}" type="datetime1">
              <a:rPr lang="hu-HU"/>
              <a:pPr/>
              <a:t>2013.11.06.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FC9F2-4538-4813-A8D8-3D28E237E3D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D14FD9-9876-41FC-BD5A-974D9AD4466E}" type="datetime1">
              <a:rPr lang="hu-HU"/>
              <a:pPr/>
              <a:t>2013.11.06.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9D845-4A59-4D5D-9CDC-1A81ECE3011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AC54C5-CE92-445E-B73C-C55EA44F4454}" type="datetime1">
              <a:rPr lang="hu-HU"/>
              <a:pPr/>
              <a:t>2013.11.06.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8A445-931B-441A-839C-48B54942AB4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FB619F-D990-4563-8F58-3CCD3863FEC6}" type="datetime1">
              <a:rPr lang="hu-HU"/>
              <a:pPr/>
              <a:t>2013.11.06.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11912-13A6-4AF5-8402-66B0584DB9B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D9798E-06C8-4FDF-BE0C-0A6CB9A2E226}" type="datetime1">
              <a:rPr lang="hu-HU"/>
              <a:pPr/>
              <a:t>2013.11.06.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0DA8B-5BE3-4780-8E10-E3CD552341B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9F90E1-B71F-4F0C-BC6A-C224E2E631A9}" type="datetime1">
              <a:rPr lang="hu-HU"/>
              <a:pPr/>
              <a:t>2013.11.06.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49537-6E25-4797-80E5-D884F88B629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 b="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 b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 b="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 b="0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 b="0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 b="0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gray">
          <a:xfrm>
            <a:off x="468313" y="1484313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 b="0"/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404813"/>
            <a:ext cx="779303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66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557338"/>
            <a:ext cx="777240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266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9925" y="6237288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fld id="{C3DCCE23-6FC9-47D6-92C9-3598F29C0F9F}" type="datetime1">
              <a:rPr lang="hu-HU"/>
              <a:pPr/>
              <a:t>2013.11.06.</a:t>
            </a:fld>
            <a:endParaRPr lang="hu-HU"/>
          </a:p>
        </p:txBody>
      </p:sp>
      <p:sp>
        <p:nvSpPr>
          <p:cNvPr id="266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237288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/>
            </a:lvl1pPr>
          </a:lstStyle>
          <a:p>
            <a:endParaRPr lang="hu-HU"/>
          </a:p>
        </p:txBody>
      </p:sp>
      <p:sp>
        <p:nvSpPr>
          <p:cNvPr id="266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243638"/>
            <a:ext cx="487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 b="0"/>
            </a:lvl1pPr>
          </a:lstStyle>
          <a:p>
            <a:fld id="{AF8083E3-36BD-466E-B5ED-76D156B75DE7}" type="slidenum">
              <a:rPr lang="hu-HU"/>
              <a:pPr/>
              <a:t>‹#›</a:t>
            </a:fld>
            <a:endParaRPr lang="hu-HU"/>
          </a:p>
        </p:txBody>
      </p:sp>
      <p:pic>
        <p:nvPicPr>
          <p:cNvPr id="26641" name="Picture 17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923750" y="3522663"/>
            <a:ext cx="3751263" cy="2016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6642" name="Picture 18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39650" y="3738563"/>
            <a:ext cx="3751263" cy="2016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6643" name="Picture 19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9388" y="6237288"/>
            <a:ext cx="10795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6644" name="Text Box 20"/>
          <p:cNvSpPr txBox="1">
            <a:spLocks noChangeArrowheads="1"/>
          </p:cNvSpPr>
          <p:nvPr userDrawn="1"/>
        </p:nvSpPr>
        <p:spPr bwMode="auto">
          <a:xfrm>
            <a:off x="0" y="5949950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solidFill>
                  <a:schemeClr val="folHlink"/>
                </a:solidFill>
              </a:rPr>
              <a:t>Uratim Kft. &amp;</a:t>
            </a:r>
            <a:endParaRPr lang="en-US" i="1">
              <a:solidFill>
                <a:schemeClr val="fol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Zolpidem" TargetMode="External"/><Relationship Id="rId3" Type="http://schemas.openxmlformats.org/officeDocument/2006/relationships/hyperlink" Target="http://en.wikipedia.org/wiki/H2-receptor_antagonist" TargetMode="External"/><Relationship Id="rId7" Type="http://schemas.openxmlformats.org/officeDocument/2006/relationships/hyperlink" Target="http://en.wikipedia.org/wiki/Nonbenzodiazepines" TargetMode="External"/><Relationship Id="rId2" Type="http://schemas.openxmlformats.org/officeDocument/2006/relationships/hyperlink" Target="http://en.wikipedia.org/wiki/Cimetidi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Enfuvirtide" TargetMode="External"/><Relationship Id="rId11" Type="http://schemas.openxmlformats.org/officeDocument/2006/relationships/hyperlink" Target="http://en.wikipedia.org/wiki/Antiviral_drug" TargetMode="External"/><Relationship Id="rId5" Type="http://schemas.openxmlformats.org/officeDocument/2006/relationships/hyperlink" Target="http://en.wikipedia.org/wiki/Carbonic_anhydrase" TargetMode="External"/><Relationship Id="rId10" Type="http://schemas.openxmlformats.org/officeDocument/2006/relationships/hyperlink" Target="http://en.wikipedia.org/wiki/Zanamivir" TargetMode="External"/><Relationship Id="rId4" Type="http://schemas.openxmlformats.org/officeDocument/2006/relationships/hyperlink" Target="http://en.wikipedia.org/wiki/Dorzolamide" TargetMode="External"/><Relationship Id="rId9" Type="http://schemas.openxmlformats.org/officeDocument/2006/relationships/hyperlink" Target="http://en.wikipedia.org/wiki/Zopiclon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ustralia" TargetMode="External"/><Relationship Id="rId7" Type="http://schemas.openxmlformats.org/officeDocument/2006/relationships/hyperlink" Target="http://en.wikipedia.org/wiki/Spicy_food" TargetMode="External"/><Relationship Id="rId2" Type="http://schemas.openxmlformats.org/officeDocument/2006/relationships/hyperlink" Target="http://en.wikipedia.org/wiki/Helicobacter_pylor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Stress_(medicine)" TargetMode="External"/><Relationship Id="rId5" Type="http://schemas.openxmlformats.org/officeDocument/2006/relationships/hyperlink" Target="http://en.wikipedia.org/wiki/Barry_Marshall" TargetMode="External"/><Relationship Id="rId4" Type="http://schemas.openxmlformats.org/officeDocument/2006/relationships/hyperlink" Target="http://en.wikipedia.org/wiki/Robin_Warren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Petri_dish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eptic_ulcer" TargetMode="External"/><Relationship Id="rId7" Type="http://schemas.openxmlformats.org/officeDocument/2006/relationships/hyperlink" Target="http://en.wikipedia.org/wiki/University_of_Western_Australia" TargetMode="External"/><Relationship Id="rId2" Type="http://schemas.openxmlformats.org/officeDocument/2006/relationships/hyperlink" Target="http://en.wikipedia.org/wiki/Centers_for_Disease_Control_and_Preven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Gastritis" TargetMode="External"/><Relationship Id="rId5" Type="http://schemas.openxmlformats.org/officeDocument/2006/relationships/hyperlink" Target="http://en.wikipedia.org/wiki/Nobel_Prize_in_Physiology_or_Medicine" TargetMode="External"/><Relationship Id="rId4" Type="http://schemas.openxmlformats.org/officeDocument/2006/relationships/hyperlink" Target="http://en.wikipedia.org/wiki/Karolinska_Institute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pdb.org/pdb/101/motm.do?momID=2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db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260350"/>
            <a:ext cx="7772400" cy="1462088"/>
          </a:xfrm>
        </p:spPr>
        <p:txBody>
          <a:bodyPr/>
          <a:lstStyle/>
          <a:p>
            <a:pPr algn="ctr"/>
            <a:r>
              <a:rPr lang="hu-HU" dirty="0" err="1" smtClean="0"/>
              <a:t>Molecular</a:t>
            </a:r>
            <a:r>
              <a:rPr lang="hu-HU" dirty="0" smtClean="0"/>
              <a:t> </a:t>
            </a:r>
            <a:r>
              <a:rPr lang="hu-HU" dirty="0" err="1" smtClean="0"/>
              <a:t>docking</a:t>
            </a:r>
            <a:endParaRPr lang="hu-H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9850" y="3573463"/>
            <a:ext cx="6400800" cy="2447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800" dirty="0" smtClean="0"/>
              <a:t>Vince </a:t>
            </a:r>
            <a:r>
              <a:rPr lang="hu-HU" sz="2800" dirty="0" err="1" smtClean="0"/>
              <a:t>Grolmusz</a:t>
            </a:r>
            <a:endParaRPr lang="hu-HU" sz="2800" dirty="0"/>
          </a:p>
          <a:p>
            <a:pPr>
              <a:lnSpc>
                <a:spcPct val="80000"/>
              </a:lnSpc>
            </a:pPr>
            <a:r>
              <a:rPr lang="hu-HU" sz="2400" dirty="0"/>
              <a:t/>
            </a:r>
            <a:br>
              <a:rPr lang="hu-HU" sz="2400" dirty="0"/>
            </a:br>
            <a:endParaRPr lang="hu-H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7B81-2238-4448-BF3F-9A7847864636}" type="datetime1">
              <a:rPr lang="hu-HU"/>
              <a:pPr/>
              <a:t>2013.11.06.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D9DD-1561-4BFA-8549-EDB3DD93388D}" type="slidenum">
              <a:rPr lang="hu-HU"/>
              <a:pPr/>
              <a:t>10</a:t>
            </a:fld>
            <a:endParaRPr lang="hu-HU"/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err="1" smtClean="0"/>
              <a:t>Where</a:t>
            </a:r>
            <a:r>
              <a:rPr lang="hu-HU" sz="4000" dirty="0" smtClean="0"/>
              <a:t> </a:t>
            </a:r>
            <a:r>
              <a:rPr lang="hu-HU" sz="4000" dirty="0" err="1" smtClean="0"/>
              <a:t>can</a:t>
            </a:r>
            <a:r>
              <a:rPr lang="hu-HU" sz="4000" dirty="0" smtClean="0"/>
              <a:t> </a:t>
            </a:r>
            <a:r>
              <a:rPr lang="hu-HU" sz="4000" dirty="0" err="1" smtClean="0"/>
              <a:t>we</a:t>
            </a:r>
            <a:r>
              <a:rPr lang="hu-HU" sz="4000" dirty="0" smtClean="0"/>
              <a:t> </a:t>
            </a:r>
            <a:r>
              <a:rPr lang="hu-HU" sz="4000" dirty="0" err="1" smtClean="0"/>
              <a:t>get</a:t>
            </a:r>
            <a:r>
              <a:rPr lang="hu-HU" sz="4000" dirty="0" smtClean="0"/>
              <a:t> </a:t>
            </a:r>
            <a:r>
              <a:rPr lang="hu-HU" sz="4000" dirty="0" err="1" smtClean="0"/>
              <a:t>the</a:t>
            </a:r>
            <a:r>
              <a:rPr lang="hu-HU" sz="4000" dirty="0" smtClean="0"/>
              <a:t> </a:t>
            </a:r>
            <a:r>
              <a:rPr lang="hu-HU" sz="4000" dirty="0" err="1" smtClean="0"/>
              <a:t>small</a:t>
            </a:r>
            <a:r>
              <a:rPr lang="hu-HU" sz="4000" dirty="0" smtClean="0"/>
              <a:t> </a:t>
            </a:r>
            <a:r>
              <a:rPr lang="hu-HU" sz="4000" dirty="0" err="1" smtClean="0"/>
              <a:t>molecules</a:t>
            </a:r>
            <a:r>
              <a:rPr lang="hu-HU" sz="4000" dirty="0" smtClean="0"/>
              <a:t> </a:t>
            </a:r>
            <a:r>
              <a:rPr lang="hu-HU" sz="4000" dirty="0" err="1" smtClean="0"/>
              <a:t>from</a:t>
            </a:r>
            <a:r>
              <a:rPr lang="hu-HU" sz="4000" dirty="0" smtClean="0"/>
              <a:t>?</a:t>
            </a:r>
            <a:endParaRPr lang="hu-HU" sz="4000" dirty="0"/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perfect</a:t>
            </a:r>
            <a:r>
              <a:rPr lang="hu-HU" dirty="0" smtClean="0"/>
              <a:t> </a:t>
            </a:r>
            <a:r>
              <a:rPr lang="hu-HU" dirty="0" err="1" smtClean="0"/>
              <a:t>solution</a:t>
            </a:r>
            <a:r>
              <a:rPr lang="hu-HU" dirty="0" smtClean="0"/>
              <a:t>: </a:t>
            </a:r>
            <a:r>
              <a:rPr lang="hu-HU" dirty="0" err="1" smtClean="0"/>
              <a:t>real</a:t>
            </a:r>
            <a:r>
              <a:rPr lang="hu-HU" dirty="0" smtClean="0"/>
              <a:t> </a:t>
            </a:r>
            <a:r>
              <a:rPr lang="hu-HU" dirty="0" err="1" smtClean="0"/>
              <a:t>drug</a:t>
            </a:r>
            <a:r>
              <a:rPr lang="hu-HU" dirty="0" smtClean="0"/>
              <a:t> </a:t>
            </a:r>
            <a:r>
              <a:rPr lang="hu-HU" dirty="0" err="1" smtClean="0"/>
              <a:t>libraries</a:t>
            </a:r>
            <a:r>
              <a:rPr lang="hu-HU" dirty="0" smtClean="0"/>
              <a:t> &amp; </a:t>
            </a:r>
            <a:r>
              <a:rPr lang="hu-HU" dirty="0" err="1" smtClean="0"/>
              <a:t>wetlabs</a:t>
            </a:r>
            <a:endParaRPr lang="hu-HU" dirty="0" smtClean="0"/>
          </a:p>
          <a:p>
            <a:r>
              <a:rPr lang="hu-HU" dirty="0" err="1" smtClean="0"/>
              <a:t>Only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largest</a:t>
            </a:r>
            <a:r>
              <a:rPr lang="hu-HU" dirty="0" smtClean="0"/>
              <a:t> </a:t>
            </a:r>
            <a:r>
              <a:rPr lang="hu-HU" dirty="0" err="1" smtClean="0"/>
              <a:t>firms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large</a:t>
            </a:r>
            <a:r>
              <a:rPr lang="hu-HU" dirty="0" smtClean="0"/>
              <a:t> </a:t>
            </a:r>
            <a:r>
              <a:rPr lang="hu-HU" dirty="0" err="1" smtClean="0"/>
              <a:t>drug</a:t>
            </a:r>
            <a:r>
              <a:rPr lang="hu-HU" dirty="0" smtClean="0"/>
              <a:t> </a:t>
            </a:r>
            <a:r>
              <a:rPr lang="hu-HU" dirty="0" err="1" smtClean="0"/>
              <a:t>libraries</a:t>
            </a:r>
            <a:r>
              <a:rPr lang="hu-HU" dirty="0" smtClean="0"/>
              <a:t>; </a:t>
            </a:r>
          </a:p>
          <a:p>
            <a:r>
              <a:rPr lang="hu-HU" dirty="0" err="1" smtClean="0"/>
              <a:t>Problems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maintenance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6FDD-50CC-4635-A258-A5FD8DAC9F74}" type="datetime1">
              <a:rPr lang="hu-HU"/>
              <a:pPr/>
              <a:t>2013.11.06.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E06A-8050-453B-BFF3-B524D3B03FF8}" type="slidenum">
              <a:rPr lang="hu-HU"/>
              <a:pPr/>
              <a:t>11</a:t>
            </a:fld>
            <a:endParaRPr lang="hu-HU"/>
          </a:p>
        </p:txBody>
      </p:sp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Virtual</a:t>
            </a:r>
            <a:r>
              <a:rPr lang="hu-HU" dirty="0" smtClean="0"/>
              <a:t> </a:t>
            </a:r>
            <a:r>
              <a:rPr lang="hu-HU" dirty="0"/>
              <a:t>(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silico</a:t>
            </a:r>
            <a:r>
              <a:rPr lang="hu-HU" dirty="0"/>
              <a:t>) </a:t>
            </a:r>
            <a:r>
              <a:rPr lang="hu-HU" dirty="0" err="1" smtClean="0"/>
              <a:t>drug</a:t>
            </a:r>
            <a:r>
              <a:rPr lang="hu-HU" dirty="0" smtClean="0"/>
              <a:t> </a:t>
            </a:r>
            <a:r>
              <a:rPr lang="hu-HU" dirty="0" err="1" smtClean="0"/>
              <a:t>libraries</a:t>
            </a:r>
            <a:endParaRPr lang="hu-HU" dirty="0"/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dirty="0" err="1" smtClean="0"/>
              <a:t>Advantages</a:t>
            </a:r>
            <a:r>
              <a:rPr lang="hu-HU" dirty="0" smtClean="0"/>
              <a:t>:</a:t>
            </a:r>
          </a:p>
          <a:p>
            <a:pPr>
              <a:lnSpc>
                <a:spcPct val="90000"/>
              </a:lnSpc>
            </a:pPr>
            <a:endParaRPr lang="hu-HU" dirty="0"/>
          </a:p>
          <a:p>
            <a:pPr>
              <a:lnSpc>
                <a:spcPct val="90000"/>
              </a:lnSpc>
            </a:pPr>
            <a:r>
              <a:rPr lang="hu-HU" dirty="0" err="1" smtClean="0"/>
              <a:t>Will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be </a:t>
            </a:r>
            <a:r>
              <a:rPr lang="hu-HU" dirty="0" err="1" smtClean="0"/>
              <a:t>changed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time</a:t>
            </a:r>
            <a:r>
              <a:rPr lang="hu-HU" dirty="0" smtClean="0"/>
              <a:t>;</a:t>
            </a:r>
            <a:endParaRPr lang="hu-HU" dirty="0"/>
          </a:p>
          <a:p>
            <a:pPr>
              <a:lnSpc>
                <a:spcPct val="90000"/>
              </a:lnSpc>
            </a:pPr>
            <a:r>
              <a:rPr lang="hu-HU" dirty="0" err="1" smtClean="0"/>
              <a:t>Can</a:t>
            </a:r>
            <a:r>
              <a:rPr lang="hu-HU" dirty="0" smtClean="0"/>
              <a:t> be </a:t>
            </a:r>
            <a:r>
              <a:rPr lang="hu-HU" dirty="0" err="1" smtClean="0"/>
              <a:t>shared</a:t>
            </a:r>
            <a:r>
              <a:rPr lang="hu-HU" dirty="0" smtClean="0"/>
              <a:t> </a:t>
            </a:r>
            <a:r>
              <a:rPr lang="hu-HU" dirty="0" err="1" smtClean="0"/>
              <a:t>easily</a:t>
            </a:r>
            <a:endParaRPr lang="hu-HU" dirty="0" smtClean="0"/>
          </a:p>
          <a:p>
            <a:pPr>
              <a:lnSpc>
                <a:spcPct val="90000"/>
              </a:lnSpc>
            </a:pP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do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need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buy</a:t>
            </a:r>
            <a:r>
              <a:rPr lang="hu-HU" dirty="0" smtClean="0"/>
              <a:t> </a:t>
            </a:r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molecules</a:t>
            </a:r>
            <a:r>
              <a:rPr lang="hu-HU" dirty="0" smtClean="0"/>
              <a:t>, </a:t>
            </a:r>
            <a:r>
              <a:rPr lang="hu-HU" dirty="0" err="1" smtClean="0"/>
              <a:t>just</a:t>
            </a:r>
            <a:r>
              <a:rPr lang="hu-HU" dirty="0" smtClean="0"/>
              <a:t> </a:t>
            </a:r>
            <a:r>
              <a:rPr lang="hu-HU" dirty="0" err="1" smtClean="0"/>
              <a:t>those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good</a:t>
            </a:r>
            <a:endParaRPr lang="hu-HU" dirty="0" smtClean="0"/>
          </a:p>
          <a:p>
            <a:pPr>
              <a:lnSpc>
                <a:spcPct val="90000"/>
              </a:lnSpc>
            </a:pPr>
            <a:r>
              <a:rPr lang="hu-HU" dirty="0" smtClean="0"/>
              <a:t>Best </a:t>
            </a:r>
            <a:r>
              <a:rPr lang="hu-HU" dirty="0" err="1" smtClean="0"/>
              <a:t>collection</a:t>
            </a:r>
            <a:r>
              <a:rPr lang="hu-HU" dirty="0" smtClean="0"/>
              <a:t>: ZINC </a:t>
            </a:r>
            <a:r>
              <a:rPr lang="hu-HU" dirty="0"/>
              <a:t>(UCSF, </a:t>
            </a:r>
            <a:r>
              <a:rPr lang="hu-HU" dirty="0" err="1"/>
              <a:t>Shoichet</a:t>
            </a:r>
            <a:r>
              <a:rPr lang="hu-HU" dirty="0"/>
              <a:t> </a:t>
            </a:r>
            <a:r>
              <a:rPr lang="hu-HU" dirty="0" err="1"/>
              <a:t>Lab</a:t>
            </a:r>
            <a:r>
              <a:rPr lang="hu-HU" dirty="0"/>
              <a:t>); </a:t>
            </a:r>
            <a:r>
              <a:rPr lang="hu-HU" dirty="0" smtClean="0"/>
              <a:t>more </a:t>
            </a:r>
            <a:r>
              <a:rPr lang="hu-HU" dirty="0" err="1" smtClean="0"/>
              <a:t>than</a:t>
            </a:r>
            <a:r>
              <a:rPr lang="hu-HU" dirty="0" smtClean="0"/>
              <a:t> 15 </a:t>
            </a:r>
            <a:r>
              <a:rPr lang="hu-HU" dirty="0" err="1" smtClean="0"/>
              <a:t>million</a:t>
            </a:r>
            <a:r>
              <a:rPr lang="hu-HU" dirty="0" smtClean="0"/>
              <a:t> </a:t>
            </a:r>
            <a:r>
              <a:rPr lang="hu-HU" dirty="0" err="1" smtClean="0"/>
              <a:t>molecules</a:t>
            </a:r>
            <a:endParaRPr lang="hu-HU" dirty="0"/>
          </a:p>
          <a:p>
            <a:pPr>
              <a:lnSpc>
                <a:spcPct val="90000"/>
              </a:lnSpc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FD6F-7C19-43F1-BEA0-7A9DF9909AF7}" type="datetime1">
              <a:rPr lang="hu-HU"/>
              <a:pPr/>
              <a:t>2013.11.06.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1E9-FAAD-4060-ACBC-E1DAF6BE5F61}" type="slidenum">
              <a:rPr lang="hu-HU"/>
              <a:pPr/>
              <a:t>12</a:t>
            </a:fld>
            <a:endParaRPr lang="hu-HU"/>
          </a:p>
        </p:txBody>
      </p:sp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93038" cy="1008063"/>
          </a:xfrm>
        </p:spPr>
        <p:txBody>
          <a:bodyPr/>
          <a:lstStyle/>
          <a:p>
            <a:r>
              <a:rPr lang="hu-HU" dirty="0"/>
              <a:t>     </a:t>
            </a:r>
            <a:r>
              <a:rPr lang="hu-HU" dirty="0" err="1" smtClean="0"/>
              <a:t>One</a:t>
            </a:r>
            <a:r>
              <a:rPr lang="hu-HU" dirty="0" smtClean="0"/>
              <a:t> </a:t>
            </a:r>
            <a:r>
              <a:rPr lang="hu-HU" dirty="0" err="1" smtClean="0"/>
              <a:t>page</a:t>
            </a:r>
            <a:r>
              <a:rPr lang="hu-HU" dirty="0" smtClean="0"/>
              <a:t> of ZINC:</a:t>
            </a:r>
            <a:endParaRPr lang="hu-HU" dirty="0"/>
          </a:p>
        </p:txBody>
      </p:sp>
      <p:pic>
        <p:nvPicPr>
          <p:cNvPr id="4720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908050"/>
            <a:ext cx="7939088" cy="54213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Some</a:t>
            </a:r>
            <a:r>
              <a:rPr lang="hu-HU" dirty="0" smtClean="0"/>
              <a:t> </a:t>
            </a:r>
            <a:r>
              <a:rPr lang="hu-HU" dirty="0" err="1" smtClean="0"/>
              <a:t>important</a:t>
            </a:r>
            <a:r>
              <a:rPr lang="hu-HU" dirty="0" smtClean="0"/>
              <a:t> </a:t>
            </a:r>
            <a:r>
              <a:rPr lang="hu-HU" dirty="0" err="1" smtClean="0"/>
              <a:t>molecules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z="2000" dirty="0" smtClean="0">
              <a:hlinkClick r:id="rId2" tooltip="Cimetidine"/>
            </a:endParaRPr>
          </a:p>
          <a:p>
            <a:r>
              <a:rPr lang="en-US" sz="2000" dirty="0" err="1" smtClean="0">
                <a:hlinkClick r:id="rId2" tooltip="Cimetidine"/>
              </a:rPr>
              <a:t>Cimetidine</a:t>
            </a:r>
            <a:r>
              <a:rPr lang="en-US" sz="2000" dirty="0" smtClean="0"/>
              <a:t>, the prototypical </a:t>
            </a:r>
            <a:r>
              <a:rPr lang="en-US" sz="2000" dirty="0" smtClean="0">
                <a:hlinkClick r:id="rId3" tooltip="H2-receptor antagonist"/>
              </a:rPr>
              <a:t>H</a:t>
            </a:r>
            <a:r>
              <a:rPr lang="en-US" sz="2000" baseline="-25000" dirty="0" smtClean="0">
                <a:hlinkClick r:id="rId3" tooltip="H2-receptor antagonist"/>
              </a:rPr>
              <a:t>2</a:t>
            </a:r>
            <a:r>
              <a:rPr lang="en-US" sz="2000" dirty="0" smtClean="0">
                <a:hlinkClick r:id="rId3" tooltip="H2-receptor antagonist"/>
              </a:rPr>
              <a:t>-receptor antagonist</a:t>
            </a:r>
            <a:r>
              <a:rPr lang="en-US" sz="2000" dirty="0" smtClean="0"/>
              <a:t> from which the later members of the class were developed</a:t>
            </a:r>
          </a:p>
          <a:p>
            <a:r>
              <a:rPr lang="en-US" sz="2000" dirty="0" err="1" smtClean="0">
                <a:hlinkClick r:id="rId4" tooltip="Dorzolamide"/>
              </a:rPr>
              <a:t>Dorzolamide</a:t>
            </a:r>
            <a:r>
              <a:rPr lang="en-US" sz="2000" dirty="0" smtClean="0"/>
              <a:t>, a </a:t>
            </a:r>
            <a:r>
              <a:rPr lang="en-US" sz="2000" dirty="0" smtClean="0">
                <a:hlinkClick r:id="rId5" tooltip="Carbonic anhydrase"/>
              </a:rPr>
              <a:t>carbonic </a:t>
            </a:r>
            <a:r>
              <a:rPr lang="en-US" sz="2000" dirty="0" err="1" smtClean="0">
                <a:hlinkClick r:id="rId5" tooltip="Carbonic anhydrase"/>
              </a:rPr>
              <a:t>anhydrase</a:t>
            </a:r>
            <a:r>
              <a:rPr lang="en-US" sz="2000" dirty="0" smtClean="0"/>
              <a:t> inhibitor used to treat glaucoma</a:t>
            </a:r>
          </a:p>
          <a:p>
            <a:r>
              <a:rPr lang="en-US" sz="2000" dirty="0" err="1" smtClean="0">
                <a:hlinkClick r:id="rId6" tooltip="Enfuvirtide"/>
              </a:rPr>
              <a:t>Enfuvirtide</a:t>
            </a:r>
            <a:r>
              <a:rPr lang="en-US" sz="2000" dirty="0" smtClean="0"/>
              <a:t>, a peptide HIV entry inhibitor</a:t>
            </a:r>
          </a:p>
          <a:p>
            <a:r>
              <a:rPr lang="en-US" sz="2000" dirty="0" err="1" smtClean="0">
                <a:hlinkClick r:id="rId7" tooltip="Nonbenzodiazepines"/>
              </a:rPr>
              <a:t>Nonbenzodiazepines</a:t>
            </a:r>
            <a:r>
              <a:rPr lang="en-US" sz="2000" dirty="0" smtClean="0"/>
              <a:t> like </a:t>
            </a:r>
            <a:r>
              <a:rPr lang="en-US" sz="2000" dirty="0" err="1" smtClean="0">
                <a:hlinkClick r:id="rId8" tooltip="Zolpidem"/>
              </a:rPr>
              <a:t>zolpidem</a:t>
            </a:r>
            <a:r>
              <a:rPr lang="en-US" sz="2000" dirty="0" smtClean="0"/>
              <a:t> and </a:t>
            </a:r>
            <a:r>
              <a:rPr lang="en-US" sz="2000" dirty="0" err="1" smtClean="0">
                <a:hlinkClick r:id="rId9" tooltip="Zopiclone"/>
              </a:rPr>
              <a:t>zopiclone</a:t>
            </a:r>
            <a:endParaRPr lang="en-US" sz="2000" dirty="0" smtClean="0"/>
          </a:p>
          <a:p>
            <a:r>
              <a:rPr lang="en-US" sz="2000" dirty="0" err="1" smtClean="0">
                <a:hlinkClick r:id="rId10" tooltip="Zanamivir"/>
              </a:rPr>
              <a:t>Zanamivir</a:t>
            </a:r>
            <a:r>
              <a:rPr lang="en-US" sz="2000" dirty="0" smtClean="0"/>
              <a:t>, an </a:t>
            </a:r>
            <a:r>
              <a:rPr lang="en-US" sz="2000" dirty="0" smtClean="0">
                <a:hlinkClick r:id="rId11" tooltip="Antiviral drug"/>
              </a:rPr>
              <a:t>antiviral drug</a:t>
            </a:r>
            <a:r>
              <a:rPr lang="hu-HU" sz="2000" dirty="0" smtClean="0"/>
              <a:t>,  </a:t>
            </a:r>
            <a:r>
              <a:rPr lang="en-US" sz="2000" dirty="0" err="1" smtClean="0"/>
              <a:t>Oseltamivir</a:t>
            </a:r>
            <a:r>
              <a:rPr lang="hu-HU" sz="2000" dirty="0" smtClean="0"/>
              <a:t> </a:t>
            </a:r>
          </a:p>
          <a:p>
            <a:r>
              <a:rPr lang="hu-HU" sz="2000" dirty="0" err="1" smtClean="0"/>
              <a:t>Prozac</a:t>
            </a:r>
            <a:r>
              <a:rPr lang="hu-HU" sz="2000" dirty="0" smtClean="0"/>
              <a:t>, </a:t>
            </a:r>
            <a:r>
              <a:rPr lang="hu-HU" sz="2000" dirty="0" err="1" smtClean="0"/>
              <a:t>Xanax</a:t>
            </a:r>
            <a:endParaRPr lang="hu-HU" sz="2000" dirty="0" smtClean="0"/>
          </a:p>
          <a:p>
            <a:r>
              <a:rPr lang="hu-HU" sz="2000" dirty="0" err="1" smtClean="0"/>
              <a:t>Warfarin</a:t>
            </a:r>
            <a:r>
              <a:rPr lang="hu-HU" sz="2000" dirty="0" smtClean="0"/>
              <a:t> </a:t>
            </a:r>
            <a:r>
              <a:rPr lang="hu-HU" sz="2000" dirty="0" err="1" smtClean="0"/>
              <a:t>blood</a:t>
            </a:r>
            <a:r>
              <a:rPr lang="hu-HU" sz="2000" dirty="0" smtClean="0"/>
              <a:t> </a:t>
            </a:r>
            <a:r>
              <a:rPr lang="hu-HU" sz="2000" dirty="0" err="1" smtClean="0"/>
              <a:t>thinner</a:t>
            </a:r>
            <a:endParaRPr lang="hu-HU" sz="2000" dirty="0" smtClean="0"/>
          </a:p>
          <a:p>
            <a:endParaRPr lang="hu-HU" sz="2000" dirty="0" smtClean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39B8-9CA9-475B-9DA0-775309E9EF15}" type="datetime1">
              <a:rPr lang="hu-HU" smtClean="0"/>
              <a:pPr/>
              <a:t>2013.11.06.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07D5-1F50-4CD9-A328-6CA7833B521E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D7A5-9EBC-43A2-B830-FB54FBB45E96}" type="datetime1">
              <a:rPr lang="hu-HU"/>
              <a:pPr/>
              <a:t>2013.11.06.</a:t>
            </a:fld>
            <a:endParaRPr lang="hu-HU"/>
          </a:p>
        </p:txBody>
      </p:sp>
      <p:sp>
        <p:nvSpPr>
          <p:cNvPr id="8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3711-D529-43CF-8EBF-FE37312AFEF3}" type="slidenum">
              <a:rPr lang="hu-HU"/>
              <a:pPr/>
              <a:t>14</a:t>
            </a:fld>
            <a:endParaRPr lang="hu-HU"/>
          </a:p>
        </p:txBody>
      </p:sp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1187450" y="1557338"/>
            <a:ext cx="7650163" cy="16938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hu-HU" sz="1800" b="0" dirty="0" err="1" smtClean="0">
                <a:latin typeface="Arial" charset="0"/>
              </a:rPr>
              <a:t>Given</a:t>
            </a:r>
            <a:r>
              <a:rPr lang="hu-HU" sz="1800" b="0" dirty="0" smtClean="0">
                <a:latin typeface="Arial" charset="0"/>
              </a:rPr>
              <a:t> a </a:t>
            </a:r>
            <a:r>
              <a:rPr lang="hu-HU" sz="1800" b="0" dirty="0" err="1" smtClean="0">
                <a:latin typeface="Arial" charset="0"/>
              </a:rPr>
              <a:t>small</a:t>
            </a:r>
            <a:r>
              <a:rPr lang="hu-HU" sz="1800" b="0" dirty="0" smtClean="0">
                <a:latin typeface="Arial" charset="0"/>
              </a:rPr>
              <a:t> </a:t>
            </a:r>
            <a:r>
              <a:rPr lang="hu-HU" sz="1800" b="0" dirty="0" err="1" smtClean="0">
                <a:latin typeface="Arial" charset="0"/>
              </a:rPr>
              <a:t>drug-like</a:t>
            </a:r>
            <a:r>
              <a:rPr lang="hu-HU" sz="1800" b="0" dirty="0" smtClean="0">
                <a:latin typeface="Arial" charset="0"/>
              </a:rPr>
              <a:t> </a:t>
            </a:r>
            <a:r>
              <a:rPr lang="hu-HU" sz="1800" b="0" dirty="0" err="1" smtClean="0">
                <a:latin typeface="Arial" charset="0"/>
              </a:rPr>
              <a:t>molecule</a:t>
            </a:r>
            <a:r>
              <a:rPr lang="hu-HU" sz="1800" b="0" dirty="0" smtClean="0">
                <a:latin typeface="Arial" charset="0"/>
              </a:rPr>
              <a:t> and a </a:t>
            </a:r>
            <a:r>
              <a:rPr lang="hu-HU" sz="1800" b="0" dirty="0" err="1" smtClean="0">
                <a:latin typeface="Arial" charset="0"/>
              </a:rPr>
              <a:t>large</a:t>
            </a:r>
            <a:r>
              <a:rPr lang="hu-HU" sz="1800" b="0" dirty="0" smtClean="0">
                <a:latin typeface="Arial" charset="0"/>
              </a:rPr>
              <a:t> protein, </a:t>
            </a:r>
            <a:r>
              <a:rPr lang="hu-HU" sz="1800" b="0" dirty="0" err="1" smtClean="0">
                <a:latin typeface="Arial" charset="0"/>
              </a:rPr>
              <a:t>both</a:t>
            </a:r>
            <a:r>
              <a:rPr lang="hu-HU" sz="1800" b="0" dirty="0" smtClean="0">
                <a:latin typeface="Arial" charset="0"/>
              </a:rPr>
              <a:t> </a:t>
            </a:r>
            <a:r>
              <a:rPr lang="hu-HU" sz="1800" b="0" dirty="0" err="1" smtClean="0">
                <a:latin typeface="Arial" charset="0"/>
              </a:rPr>
              <a:t>with</a:t>
            </a:r>
            <a:r>
              <a:rPr lang="hu-HU" sz="1800" b="0" dirty="0" smtClean="0">
                <a:latin typeface="Arial" charset="0"/>
              </a:rPr>
              <a:t> 3D </a:t>
            </a:r>
            <a:r>
              <a:rPr lang="hu-HU" sz="1800" b="0" dirty="0" err="1" smtClean="0">
                <a:latin typeface="Arial" charset="0"/>
              </a:rPr>
              <a:t>structures</a:t>
            </a:r>
            <a:r>
              <a:rPr lang="hu-HU" sz="1800" b="0" dirty="0" smtClean="0">
                <a:latin typeface="Arial" charset="0"/>
              </a:rPr>
              <a:t>; </a:t>
            </a:r>
            <a:r>
              <a:rPr lang="hu-HU" sz="1800" b="0" dirty="0" err="1" smtClean="0">
                <a:latin typeface="Arial" charset="0"/>
              </a:rPr>
              <a:t>we</a:t>
            </a:r>
            <a:r>
              <a:rPr lang="hu-HU" sz="1800" b="0" dirty="0" smtClean="0">
                <a:latin typeface="Arial" charset="0"/>
              </a:rPr>
              <a:t> </a:t>
            </a:r>
            <a:r>
              <a:rPr lang="hu-HU" sz="1800" b="0" dirty="0" err="1" smtClean="0">
                <a:latin typeface="Arial" charset="0"/>
              </a:rPr>
              <a:t>need</a:t>
            </a:r>
            <a:r>
              <a:rPr lang="hu-HU" sz="1800" b="0" dirty="0" smtClean="0">
                <a:latin typeface="Arial" charset="0"/>
              </a:rPr>
              <a:t> </a:t>
            </a:r>
            <a:r>
              <a:rPr lang="hu-HU" sz="1800" b="0" dirty="0" err="1" smtClean="0">
                <a:latin typeface="Arial" charset="0"/>
              </a:rPr>
              <a:t>to</a:t>
            </a:r>
            <a:r>
              <a:rPr lang="hu-HU" sz="1800" b="0" dirty="0" smtClean="0">
                <a:latin typeface="Arial" charset="0"/>
              </a:rPr>
              <a:t> </a:t>
            </a:r>
            <a:r>
              <a:rPr lang="hu-HU" sz="1800" b="0" dirty="0" err="1" smtClean="0">
                <a:latin typeface="Arial" charset="0"/>
              </a:rPr>
              <a:t>predict</a:t>
            </a:r>
            <a:r>
              <a:rPr lang="hu-HU" sz="1800" b="0" dirty="0" smtClean="0">
                <a:latin typeface="Arial" charset="0"/>
              </a:rPr>
              <a:t> </a:t>
            </a:r>
            <a:r>
              <a:rPr lang="hu-HU" sz="1800" b="0" dirty="0" err="1" smtClean="0">
                <a:latin typeface="Arial" charset="0"/>
              </a:rPr>
              <a:t>the</a:t>
            </a:r>
            <a:r>
              <a:rPr lang="hu-HU" sz="1800" b="0" dirty="0" smtClean="0">
                <a:latin typeface="Arial" charset="0"/>
              </a:rPr>
              <a:t> </a:t>
            </a:r>
          </a:p>
          <a:p>
            <a:pPr marL="342900" indent="-342900">
              <a:buFontTx/>
              <a:buAutoNum type="arabicParenBoth"/>
            </a:pPr>
            <a:endParaRPr lang="hu-HU" sz="1800" b="0" dirty="0">
              <a:latin typeface="Arial" charset="0"/>
            </a:endParaRPr>
          </a:p>
          <a:p>
            <a:pPr marL="342900" indent="-342900">
              <a:buFontTx/>
              <a:buAutoNum type="arabicParenBoth"/>
            </a:pPr>
            <a:r>
              <a:rPr lang="hu-HU" sz="1800" b="0" dirty="0" err="1" smtClean="0">
                <a:latin typeface="Arial" charset="0"/>
              </a:rPr>
              <a:t>Energy</a:t>
            </a:r>
            <a:r>
              <a:rPr lang="hu-HU" sz="1800" b="0" dirty="0" smtClean="0">
                <a:latin typeface="Arial" charset="0"/>
              </a:rPr>
              <a:t> </a:t>
            </a:r>
            <a:r>
              <a:rPr lang="hu-HU" sz="1800" b="0" dirty="0" err="1" smtClean="0">
                <a:latin typeface="Arial" charset="0"/>
              </a:rPr>
              <a:t>change</a:t>
            </a:r>
            <a:r>
              <a:rPr lang="hu-HU" sz="1800" b="0" dirty="0" smtClean="0">
                <a:latin typeface="Arial" charset="0"/>
              </a:rPr>
              <a:t> </a:t>
            </a:r>
            <a:r>
              <a:rPr lang="hu-HU" sz="1800" b="0" dirty="0" err="1" smtClean="0">
                <a:latin typeface="Arial" charset="0"/>
              </a:rPr>
              <a:t>if</a:t>
            </a:r>
            <a:r>
              <a:rPr lang="hu-HU" sz="1800" b="0" dirty="0" smtClean="0">
                <a:latin typeface="Arial" charset="0"/>
              </a:rPr>
              <a:t> </a:t>
            </a:r>
            <a:r>
              <a:rPr lang="hu-HU" sz="1800" b="0" dirty="0" err="1" smtClean="0">
                <a:latin typeface="Arial" charset="0"/>
              </a:rPr>
              <a:t>they</a:t>
            </a:r>
            <a:r>
              <a:rPr lang="hu-HU" sz="1800" b="0" dirty="0" smtClean="0">
                <a:latin typeface="Arial" charset="0"/>
              </a:rPr>
              <a:t> </a:t>
            </a:r>
            <a:r>
              <a:rPr lang="hu-HU" sz="1800" b="0" dirty="0" err="1" smtClean="0">
                <a:latin typeface="Arial" charset="0"/>
              </a:rPr>
              <a:t>bind</a:t>
            </a:r>
            <a:endParaRPr lang="hu-HU" sz="1800" b="0" dirty="0" smtClean="0">
              <a:latin typeface="Arial" charset="0"/>
            </a:endParaRPr>
          </a:p>
          <a:p>
            <a:pPr marL="342900" indent="-342900">
              <a:buFontTx/>
              <a:buAutoNum type="arabicParenBoth"/>
            </a:pPr>
            <a:r>
              <a:rPr lang="hu-HU" sz="1800" b="0" dirty="0" err="1" smtClean="0">
                <a:latin typeface="Arial" charset="0"/>
              </a:rPr>
              <a:t>the</a:t>
            </a:r>
            <a:r>
              <a:rPr lang="hu-HU" sz="1800" b="0" dirty="0" smtClean="0">
                <a:latin typeface="Arial" charset="0"/>
              </a:rPr>
              <a:t> </a:t>
            </a:r>
            <a:r>
              <a:rPr lang="hu-HU" sz="1800" b="0" dirty="0" err="1" smtClean="0">
                <a:latin typeface="Arial" charset="0"/>
              </a:rPr>
              <a:t>structure</a:t>
            </a:r>
            <a:r>
              <a:rPr lang="hu-HU" sz="1800" b="0" dirty="0" smtClean="0">
                <a:latin typeface="Arial" charset="0"/>
              </a:rPr>
              <a:t> of </a:t>
            </a:r>
            <a:r>
              <a:rPr lang="hu-HU" sz="1800" b="0" dirty="0" err="1" smtClean="0">
                <a:latin typeface="Arial" charset="0"/>
              </a:rPr>
              <a:t>the</a:t>
            </a:r>
            <a:r>
              <a:rPr lang="hu-HU" sz="1800" b="0" dirty="0" smtClean="0">
                <a:latin typeface="Arial" charset="0"/>
              </a:rPr>
              <a:t> </a:t>
            </a:r>
            <a:r>
              <a:rPr lang="hu-HU" sz="1800" b="0" dirty="0" err="1" smtClean="0">
                <a:latin typeface="Arial" charset="0"/>
              </a:rPr>
              <a:t>complex</a:t>
            </a:r>
            <a:r>
              <a:rPr lang="hu-HU" sz="1800" b="0" dirty="0" smtClean="0">
                <a:latin typeface="Arial" charset="0"/>
              </a:rPr>
              <a:t>. </a:t>
            </a:r>
            <a:endParaRPr lang="hu-HU" sz="1800" b="0" dirty="0">
              <a:latin typeface="Arial" charset="0"/>
            </a:endParaRPr>
          </a:p>
        </p:txBody>
      </p:sp>
      <p:pic>
        <p:nvPicPr>
          <p:cNvPr id="307203" name="Picture 3" descr="1bg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357563"/>
            <a:ext cx="35718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1187450" y="3500438"/>
            <a:ext cx="4238625" cy="252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lvl="1" indent="212725">
              <a:spcAft>
                <a:spcPct val="60000"/>
              </a:spcAft>
            </a:pPr>
            <a:r>
              <a:rPr lang="hu-HU" sz="1800" dirty="0" err="1" smtClean="0">
                <a:solidFill>
                  <a:schemeClr val="folHlink"/>
                </a:solidFill>
                <a:latin typeface="Arial" charset="0"/>
              </a:rPr>
              <a:t>Tasks</a:t>
            </a:r>
            <a:r>
              <a:rPr lang="hu-HU" sz="1800" dirty="0" smtClean="0">
                <a:solidFill>
                  <a:schemeClr val="folHlink"/>
                </a:solidFill>
                <a:latin typeface="Arial" charset="0"/>
              </a:rPr>
              <a:t>:</a:t>
            </a:r>
          </a:p>
          <a:p>
            <a:pPr marL="114300" lvl="1" indent="212725">
              <a:spcAft>
                <a:spcPct val="60000"/>
              </a:spcAft>
            </a:pPr>
            <a:endParaRPr lang="hu-HU" sz="1800" dirty="0">
              <a:solidFill>
                <a:schemeClr val="folHlink"/>
              </a:solidFill>
              <a:latin typeface="Arial" charset="0"/>
            </a:endParaRPr>
          </a:p>
          <a:p>
            <a:pPr marL="114300" lvl="1" indent="212725">
              <a:spcAft>
                <a:spcPct val="60000"/>
              </a:spcAft>
            </a:pPr>
            <a:r>
              <a:rPr lang="hu-HU" sz="1800" dirty="0" smtClean="0">
                <a:solidFill>
                  <a:schemeClr val="folHlink"/>
                </a:solidFill>
                <a:latin typeface="Arial" charset="0"/>
              </a:rPr>
              <a:t>„</a:t>
            </a:r>
            <a:r>
              <a:rPr lang="en-US" sz="1800" dirty="0">
                <a:solidFill>
                  <a:schemeClr val="folHlink"/>
                </a:solidFill>
                <a:latin typeface="Arial" charset="0"/>
              </a:rPr>
              <a:t>Scoring</a:t>
            </a:r>
            <a:r>
              <a:rPr lang="hu-HU" sz="1800" dirty="0">
                <a:solidFill>
                  <a:schemeClr val="folHlink"/>
                </a:solidFill>
                <a:latin typeface="Arial" charset="0"/>
              </a:rPr>
              <a:t>”</a:t>
            </a:r>
            <a:r>
              <a:rPr lang="en-US" sz="1800" dirty="0" smtClean="0">
                <a:latin typeface="Arial" charset="0"/>
              </a:rPr>
              <a:t>:</a:t>
            </a:r>
            <a:r>
              <a:rPr lang="hu-HU" sz="1800" dirty="0" smtClean="0">
                <a:latin typeface="Arial" charset="0"/>
              </a:rPr>
              <a:t> </a:t>
            </a:r>
            <a:r>
              <a:rPr lang="hu-HU" sz="1800" b="0" dirty="0" err="1" smtClean="0">
                <a:latin typeface="Arial" charset="0"/>
              </a:rPr>
              <a:t>assign</a:t>
            </a:r>
            <a:r>
              <a:rPr lang="hu-HU" sz="1800" b="0" dirty="0" smtClean="0">
                <a:latin typeface="Arial" charset="0"/>
              </a:rPr>
              <a:t> an </a:t>
            </a:r>
            <a:r>
              <a:rPr lang="hu-HU" sz="1800" b="0" dirty="0" err="1" smtClean="0">
                <a:latin typeface="Arial" charset="0"/>
              </a:rPr>
              <a:t>energy</a:t>
            </a:r>
            <a:r>
              <a:rPr lang="hu-HU" sz="1800" b="0" dirty="0" smtClean="0">
                <a:latin typeface="Arial" charset="0"/>
              </a:rPr>
              <a:t> </a:t>
            </a:r>
            <a:r>
              <a:rPr lang="hu-HU" sz="1800" b="0" dirty="0" err="1" smtClean="0">
                <a:latin typeface="Arial" charset="0"/>
              </a:rPr>
              <a:t>value</a:t>
            </a:r>
            <a:r>
              <a:rPr lang="hu-HU" sz="1800" b="0" dirty="0" smtClean="0">
                <a:latin typeface="Arial" charset="0"/>
              </a:rPr>
              <a:t> (i.e., </a:t>
            </a:r>
            <a:r>
              <a:rPr lang="hu-HU" sz="1800" b="0" dirty="0" err="1" smtClean="0">
                <a:latin typeface="Arial" charset="0"/>
              </a:rPr>
              <a:t>potential</a:t>
            </a:r>
            <a:r>
              <a:rPr lang="hu-HU" sz="1800" b="0" dirty="0" smtClean="0">
                <a:latin typeface="Arial" charset="0"/>
              </a:rPr>
              <a:t>) </a:t>
            </a:r>
            <a:r>
              <a:rPr lang="hu-HU" sz="1800" b="0" dirty="0" err="1" smtClean="0">
                <a:latin typeface="Arial" charset="0"/>
              </a:rPr>
              <a:t>for</a:t>
            </a:r>
            <a:r>
              <a:rPr lang="hu-HU" sz="1800" b="0" dirty="0" smtClean="0">
                <a:latin typeface="Arial" charset="0"/>
              </a:rPr>
              <a:t> </a:t>
            </a:r>
            <a:r>
              <a:rPr lang="hu-HU" sz="1800" b="0" dirty="0" err="1" smtClean="0">
                <a:latin typeface="Arial" charset="0"/>
              </a:rPr>
              <a:t>each</a:t>
            </a:r>
            <a:r>
              <a:rPr lang="hu-HU" sz="1800" b="0" dirty="0" smtClean="0">
                <a:latin typeface="Arial" charset="0"/>
              </a:rPr>
              <a:t> </a:t>
            </a:r>
            <a:r>
              <a:rPr lang="hu-HU" sz="1800" b="0" dirty="0" err="1" smtClean="0">
                <a:latin typeface="Arial" charset="0"/>
              </a:rPr>
              <a:t>configuration</a:t>
            </a:r>
            <a:r>
              <a:rPr lang="hu-HU" sz="1800" b="0" dirty="0" smtClean="0">
                <a:latin typeface="Arial" charset="0"/>
              </a:rPr>
              <a:t> of </a:t>
            </a:r>
            <a:r>
              <a:rPr lang="hu-HU" sz="1800" b="0" dirty="0" err="1" smtClean="0">
                <a:latin typeface="Arial" charset="0"/>
              </a:rPr>
              <a:t>the</a:t>
            </a:r>
            <a:r>
              <a:rPr lang="hu-HU" sz="1800" b="0" dirty="0" smtClean="0">
                <a:latin typeface="Arial" charset="0"/>
              </a:rPr>
              <a:t> </a:t>
            </a:r>
            <a:r>
              <a:rPr lang="hu-HU" sz="1800" b="0" dirty="0" err="1" smtClean="0">
                <a:latin typeface="Arial" charset="0"/>
              </a:rPr>
              <a:t>drug</a:t>
            </a:r>
            <a:r>
              <a:rPr lang="hu-HU" sz="1800" b="0" dirty="0" smtClean="0">
                <a:latin typeface="Arial" charset="0"/>
              </a:rPr>
              <a:t>;</a:t>
            </a:r>
            <a:endParaRPr lang="hu-HU" sz="1800" b="0" dirty="0">
              <a:latin typeface="Arial" charset="0"/>
            </a:endParaRPr>
          </a:p>
          <a:p>
            <a:pPr marL="114300" lvl="1" indent="212725">
              <a:spcAft>
                <a:spcPct val="60000"/>
              </a:spcAft>
              <a:buFontTx/>
              <a:buChar char="•"/>
            </a:pPr>
            <a:r>
              <a:rPr lang="en-US" sz="1800" dirty="0" smtClean="0">
                <a:solidFill>
                  <a:schemeClr val="folHlink"/>
                </a:solidFill>
                <a:latin typeface="Arial" charset="0"/>
              </a:rPr>
              <a:t>D</a:t>
            </a:r>
            <a:r>
              <a:rPr lang="hu-HU" sz="1800" dirty="0" err="1" smtClean="0">
                <a:solidFill>
                  <a:schemeClr val="folHlink"/>
                </a:solidFill>
                <a:latin typeface="Arial" charset="0"/>
              </a:rPr>
              <a:t>ocking</a:t>
            </a:r>
            <a:r>
              <a:rPr lang="en-US" sz="1800" b="0" dirty="0" smtClean="0">
                <a:latin typeface="Arial" charset="0"/>
              </a:rPr>
              <a:t>:</a:t>
            </a:r>
            <a:r>
              <a:rPr lang="hu-HU" sz="1800" b="0" dirty="0" smtClean="0">
                <a:latin typeface="Arial" charset="0"/>
              </a:rPr>
              <a:t> </a:t>
            </a:r>
            <a:r>
              <a:rPr lang="hu-HU" sz="1800" b="0" dirty="0" err="1" smtClean="0">
                <a:latin typeface="Arial" charset="0"/>
              </a:rPr>
              <a:t>minimizing</a:t>
            </a:r>
            <a:r>
              <a:rPr lang="hu-HU" sz="1800" b="0" dirty="0" smtClean="0">
                <a:latin typeface="Arial" charset="0"/>
              </a:rPr>
              <a:t> </a:t>
            </a:r>
            <a:r>
              <a:rPr lang="hu-HU" sz="1800" b="0" dirty="0" err="1" smtClean="0">
                <a:latin typeface="Arial" charset="0"/>
              </a:rPr>
              <a:t>the</a:t>
            </a:r>
            <a:r>
              <a:rPr lang="hu-HU" sz="1800" b="0" dirty="0" smtClean="0">
                <a:latin typeface="Arial" charset="0"/>
              </a:rPr>
              <a:t> </a:t>
            </a:r>
            <a:r>
              <a:rPr lang="hu-HU" sz="1800" b="0" dirty="0" err="1" smtClean="0">
                <a:latin typeface="Arial" charset="0"/>
              </a:rPr>
              <a:t>energy</a:t>
            </a:r>
            <a:r>
              <a:rPr lang="hu-HU" sz="1800" b="0" dirty="0" smtClean="0">
                <a:latin typeface="Arial" charset="0"/>
              </a:rPr>
              <a:t> </a:t>
            </a:r>
            <a:r>
              <a:rPr lang="hu-HU" sz="1800" b="0" dirty="0" err="1" smtClean="0">
                <a:latin typeface="Arial" charset="0"/>
              </a:rPr>
              <a:t>function</a:t>
            </a:r>
            <a:r>
              <a:rPr lang="hu-HU" sz="1800" b="0" dirty="0" smtClean="0">
                <a:latin typeface="Arial" charset="0"/>
              </a:rPr>
              <a:t> </a:t>
            </a:r>
            <a:r>
              <a:rPr lang="hu-HU" sz="1800" b="0" dirty="0" err="1" smtClean="0">
                <a:latin typeface="Arial" charset="0"/>
              </a:rPr>
              <a:t>above</a:t>
            </a:r>
            <a:endParaRPr lang="en-GB" sz="1800" b="0" dirty="0">
              <a:latin typeface="Arial" charset="0"/>
            </a:endParaRPr>
          </a:p>
        </p:txBody>
      </p:sp>
      <p:sp>
        <p:nvSpPr>
          <p:cNvPr id="30720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hu-HU" dirty="0" smtClean="0">
                <a:solidFill>
                  <a:schemeClr val="folHlink"/>
                </a:solidFill>
              </a:rPr>
              <a:t>The </a:t>
            </a:r>
            <a:r>
              <a:rPr lang="hu-HU" dirty="0" err="1" smtClean="0">
                <a:solidFill>
                  <a:schemeClr val="folHlink"/>
                </a:solidFill>
              </a:rPr>
              <a:t>docking</a:t>
            </a:r>
            <a:r>
              <a:rPr lang="hu-HU" dirty="0" smtClean="0">
                <a:solidFill>
                  <a:schemeClr val="folHlink"/>
                </a:solidFill>
              </a:rPr>
              <a:t> </a:t>
            </a:r>
            <a:r>
              <a:rPr lang="hu-HU" dirty="0" err="1" smtClean="0">
                <a:solidFill>
                  <a:schemeClr val="folHlink"/>
                </a:solidFill>
              </a:rPr>
              <a:t>problem</a:t>
            </a:r>
            <a:r>
              <a:rPr lang="hu-HU" dirty="0" smtClean="0">
                <a:solidFill>
                  <a:schemeClr val="folHlink"/>
                </a:solidFill>
              </a:rPr>
              <a:t> </a:t>
            </a:r>
            <a:r>
              <a:rPr lang="hu-HU" dirty="0" err="1" smtClean="0">
                <a:solidFill>
                  <a:schemeClr val="folHlink"/>
                </a:solidFill>
              </a:rPr>
              <a:t>mathematically</a:t>
            </a:r>
            <a:endParaRPr lang="hu-HU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44B8-3D7E-41D8-A8CB-EFC6186EE9D1}" type="datetime1">
              <a:rPr lang="hu-HU"/>
              <a:pPr/>
              <a:t>2013.11.06.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D37E-4BC3-460B-88EC-BE6178E3E253}" type="slidenum">
              <a:rPr lang="hu-HU"/>
              <a:pPr/>
              <a:t>15</a:t>
            </a:fld>
            <a:endParaRPr lang="hu-HU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err="1" smtClean="0"/>
              <a:t>Modeling</a:t>
            </a:r>
            <a:r>
              <a:rPr lang="hu-HU" sz="4000" dirty="0" smtClean="0"/>
              <a:t> </a:t>
            </a:r>
            <a:r>
              <a:rPr lang="hu-HU" sz="4000" dirty="0" err="1" smtClean="0"/>
              <a:t>the</a:t>
            </a:r>
            <a:r>
              <a:rPr lang="hu-HU" sz="4000" dirty="0" smtClean="0"/>
              <a:t> protein and </a:t>
            </a:r>
            <a:r>
              <a:rPr lang="hu-HU" sz="4000" dirty="0" err="1" smtClean="0"/>
              <a:t>the</a:t>
            </a:r>
            <a:r>
              <a:rPr lang="hu-HU" sz="4000" dirty="0" smtClean="0"/>
              <a:t> </a:t>
            </a:r>
            <a:r>
              <a:rPr lang="hu-HU" sz="4000" dirty="0" err="1" smtClean="0"/>
              <a:t>small</a:t>
            </a:r>
            <a:r>
              <a:rPr lang="hu-HU" sz="4000" dirty="0" smtClean="0"/>
              <a:t> </a:t>
            </a:r>
            <a:r>
              <a:rPr lang="hu-HU" sz="4000" dirty="0" err="1" smtClean="0"/>
              <a:t>molecule</a:t>
            </a:r>
            <a:endParaRPr lang="hu-HU" sz="4000" dirty="0"/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557338"/>
            <a:ext cx="7772400" cy="48244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1800" dirty="0" err="1" smtClean="0">
                <a:solidFill>
                  <a:schemeClr val="folHlink"/>
                </a:solidFill>
              </a:rPr>
              <a:t>Protein-atoms</a:t>
            </a:r>
            <a:r>
              <a:rPr lang="hu-HU" sz="1800" dirty="0" smtClean="0">
                <a:solidFill>
                  <a:schemeClr val="folHlink"/>
                </a:solidFill>
              </a:rPr>
              <a:t> </a:t>
            </a:r>
            <a:r>
              <a:rPr lang="hu-HU" sz="1800" dirty="0" err="1" smtClean="0">
                <a:solidFill>
                  <a:schemeClr val="folHlink"/>
                </a:solidFill>
              </a:rPr>
              <a:t>have</a:t>
            </a:r>
            <a:r>
              <a:rPr lang="hu-HU" sz="1800" dirty="0" smtClean="0">
                <a:solidFill>
                  <a:schemeClr val="folHlink"/>
                </a:solidFill>
              </a:rPr>
              <a:t> </a:t>
            </a:r>
            <a:r>
              <a:rPr lang="hu-HU" sz="1800" dirty="0" err="1" smtClean="0">
                <a:solidFill>
                  <a:schemeClr val="folHlink"/>
                </a:solidFill>
              </a:rPr>
              <a:t>the</a:t>
            </a:r>
            <a:r>
              <a:rPr lang="hu-HU" sz="1800" dirty="0" smtClean="0">
                <a:solidFill>
                  <a:schemeClr val="folHlink"/>
                </a:solidFill>
              </a:rPr>
              <a:t> </a:t>
            </a:r>
            <a:r>
              <a:rPr lang="hu-HU" sz="1800" dirty="0" err="1" smtClean="0">
                <a:solidFill>
                  <a:schemeClr val="folHlink"/>
                </a:solidFill>
              </a:rPr>
              <a:t>attributes</a:t>
            </a:r>
            <a:r>
              <a:rPr lang="hu-HU" sz="1800" dirty="0" smtClean="0">
                <a:solidFill>
                  <a:schemeClr val="folHlink"/>
                </a:solidFill>
              </a:rPr>
              <a:t>:</a:t>
            </a:r>
            <a:endParaRPr lang="hu-HU" sz="1800" dirty="0">
              <a:solidFill>
                <a:schemeClr val="fol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hu-HU" sz="1800" dirty="0" smtClean="0"/>
              <a:t>Atom </a:t>
            </a:r>
            <a:r>
              <a:rPr lang="hu-HU" sz="1800" dirty="0" err="1" smtClean="0"/>
              <a:t>type</a:t>
            </a:r>
            <a:r>
              <a:rPr lang="hu-HU" sz="1800" dirty="0" smtClean="0"/>
              <a:t>: </a:t>
            </a:r>
            <a:r>
              <a:rPr lang="hu-HU" sz="1800" dirty="0"/>
              <a:t>{ H, C, N, O, S, P }</a:t>
            </a:r>
          </a:p>
          <a:p>
            <a:pPr lvl="1">
              <a:lnSpc>
                <a:spcPct val="90000"/>
              </a:lnSpc>
            </a:pPr>
            <a:r>
              <a:rPr lang="hu-HU" sz="1800" dirty="0" err="1" smtClean="0"/>
              <a:t>coordinates</a:t>
            </a:r>
            <a:r>
              <a:rPr lang="hu-HU" sz="1800" dirty="0" smtClean="0"/>
              <a:t>: </a:t>
            </a:r>
            <a:r>
              <a:rPr lang="hu-HU" sz="1800" dirty="0"/>
              <a:t>3D vektor</a:t>
            </a:r>
          </a:p>
          <a:p>
            <a:pPr lvl="1">
              <a:lnSpc>
                <a:spcPct val="90000"/>
              </a:lnSpc>
            </a:pPr>
            <a:r>
              <a:rPr lang="hu-HU" sz="1800" i="1" dirty="0" err="1"/>
              <a:t>Partial</a:t>
            </a:r>
            <a:r>
              <a:rPr lang="hu-HU" sz="1800" i="1" dirty="0"/>
              <a:t> </a:t>
            </a:r>
            <a:r>
              <a:rPr lang="hu-HU" sz="1800" i="1" dirty="0" err="1" smtClean="0"/>
              <a:t>charge</a:t>
            </a:r>
            <a:endParaRPr lang="hu-HU" sz="1800" i="1" dirty="0" smtClean="0"/>
          </a:p>
          <a:p>
            <a:pPr lvl="1">
              <a:lnSpc>
                <a:spcPct val="90000"/>
              </a:lnSpc>
            </a:pPr>
            <a:r>
              <a:rPr lang="hu-HU" sz="1800" i="1" dirty="0" err="1" smtClean="0"/>
              <a:t>Additional</a:t>
            </a:r>
            <a:r>
              <a:rPr lang="hu-HU" sz="1800" i="1" dirty="0" smtClean="0"/>
              <a:t> </a:t>
            </a:r>
            <a:r>
              <a:rPr lang="hu-HU" sz="1800" i="1" dirty="0" err="1" smtClean="0"/>
              <a:t>attributes</a:t>
            </a:r>
            <a:r>
              <a:rPr lang="hu-HU" sz="1800" i="1" dirty="0" smtClean="0"/>
              <a:t> </a:t>
            </a:r>
            <a:r>
              <a:rPr lang="hu-HU" sz="1800" i="1" dirty="0" err="1" smtClean="0"/>
              <a:t>for</a:t>
            </a:r>
            <a:r>
              <a:rPr lang="hu-HU" sz="1800" i="1" dirty="0" smtClean="0"/>
              <a:t> O and H </a:t>
            </a:r>
            <a:r>
              <a:rPr lang="hu-HU" sz="1800" i="1" dirty="0" err="1" smtClean="0"/>
              <a:t>atoms</a:t>
            </a:r>
            <a:endParaRPr lang="hu-HU" sz="1800" i="1" dirty="0"/>
          </a:p>
          <a:p>
            <a:pPr>
              <a:lnSpc>
                <a:spcPct val="90000"/>
              </a:lnSpc>
            </a:pPr>
            <a:endParaRPr lang="hu-HU" sz="1800" dirty="0"/>
          </a:p>
          <a:p>
            <a:pPr>
              <a:lnSpc>
                <a:spcPct val="90000"/>
              </a:lnSpc>
            </a:pPr>
            <a:r>
              <a:rPr lang="hu-HU" sz="1800" dirty="0" err="1" smtClean="0">
                <a:solidFill>
                  <a:schemeClr val="folHlink"/>
                </a:solidFill>
              </a:rPr>
              <a:t>Ligands</a:t>
            </a:r>
            <a:r>
              <a:rPr lang="hu-HU" sz="1800" dirty="0" smtClean="0">
                <a:solidFill>
                  <a:schemeClr val="folHlink"/>
                </a:solidFill>
              </a:rPr>
              <a:t> </a:t>
            </a:r>
            <a:r>
              <a:rPr lang="hu-HU" sz="1800" dirty="0" err="1" smtClean="0">
                <a:solidFill>
                  <a:schemeClr val="folHlink"/>
                </a:solidFill>
              </a:rPr>
              <a:t>or</a:t>
            </a:r>
            <a:r>
              <a:rPr lang="hu-HU" sz="1800" dirty="0" smtClean="0">
                <a:solidFill>
                  <a:schemeClr val="folHlink"/>
                </a:solidFill>
              </a:rPr>
              <a:t> </a:t>
            </a:r>
            <a:r>
              <a:rPr lang="hu-HU" sz="1800" dirty="0" err="1" smtClean="0">
                <a:solidFill>
                  <a:schemeClr val="folHlink"/>
                </a:solidFill>
              </a:rPr>
              <a:t>small</a:t>
            </a:r>
            <a:r>
              <a:rPr lang="hu-HU" sz="1800" dirty="0" smtClean="0">
                <a:solidFill>
                  <a:schemeClr val="folHlink"/>
                </a:solidFill>
              </a:rPr>
              <a:t> </a:t>
            </a:r>
            <a:r>
              <a:rPr lang="hu-HU" sz="1800" dirty="0" err="1" smtClean="0">
                <a:solidFill>
                  <a:schemeClr val="folHlink"/>
                </a:solidFill>
              </a:rPr>
              <a:t>drug-like</a:t>
            </a:r>
            <a:r>
              <a:rPr lang="hu-HU" sz="1800" dirty="0" smtClean="0">
                <a:solidFill>
                  <a:schemeClr val="folHlink"/>
                </a:solidFill>
              </a:rPr>
              <a:t> </a:t>
            </a:r>
            <a:r>
              <a:rPr lang="hu-HU" sz="1800" dirty="0" err="1" smtClean="0">
                <a:solidFill>
                  <a:schemeClr val="folHlink"/>
                </a:solidFill>
              </a:rPr>
              <a:t>molecules</a:t>
            </a:r>
            <a:r>
              <a:rPr lang="hu-HU" sz="1800" dirty="0" smtClean="0">
                <a:solidFill>
                  <a:schemeClr val="folHlink"/>
                </a:solidFill>
              </a:rPr>
              <a:t>:</a:t>
            </a:r>
            <a:endParaRPr lang="hu-HU" sz="1800" dirty="0">
              <a:solidFill>
                <a:schemeClr val="fol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hu-HU" sz="1800" dirty="0" smtClean="0"/>
              <a:t>Atom </a:t>
            </a:r>
            <a:r>
              <a:rPr lang="hu-HU" sz="1800" dirty="0" err="1" smtClean="0"/>
              <a:t>types</a:t>
            </a:r>
            <a:r>
              <a:rPr lang="hu-HU" sz="1800" dirty="0" smtClean="0"/>
              <a:t>: </a:t>
            </a:r>
            <a:r>
              <a:rPr lang="hu-HU" sz="1800" dirty="0"/>
              <a:t>{ H, C, N, O, S, P, F, Cl, </a:t>
            </a:r>
            <a:r>
              <a:rPr lang="hu-HU" sz="1800" dirty="0" err="1"/>
              <a:t>Br</a:t>
            </a:r>
            <a:r>
              <a:rPr lang="hu-HU" sz="1800" dirty="0"/>
              <a:t>, I}</a:t>
            </a:r>
          </a:p>
          <a:p>
            <a:pPr lvl="1">
              <a:lnSpc>
                <a:spcPct val="90000"/>
              </a:lnSpc>
            </a:pPr>
            <a:r>
              <a:rPr lang="hu-HU" sz="1800" dirty="0" err="1" smtClean="0"/>
              <a:t>Coordinates</a:t>
            </a:r>
            <a:endParaRPr lang="hu-HU" sz="1800" dirty="0" smtClean="0"/>
          </a:p>
          <a:p>
            <a:pPr lvl="1">
              <a:lnSpc>
                <a:spcPct val="90000"/>
              </a:lnSpc>
            </a:pPr>
            <a:r>
              <a:rPr lang="hu-HU" sz="1800" dirty="0" err="1" smtClean="0"/>
              <a:t>Bound</a:t>
            </a:r>
            <a:r>
              <a:rPr lang="hu-HU" sz="1800" dirty="0" smtClean="0"/>
              <a:t> </a:t>
            </a:r>
            <a:r>
              <a:rPr lang="hu-HU" sz="1800" dirty="0" err="1" smtClean="0"/>
              <a:t>types</a:t>
            </a:r>
            <a:r>
              <a:rPr lang="hu-HU" sz="1800" dirty="0" smtClean="0"/>
              <a:t>: </a:t>
            </a:r>
            <a:r>
              <a:rPr lang="hu-HU" sz="1800" dirty="0" err="1" smtClean="0"/>
              <a:t>rotatable</a:t>
            </a:r>
            <a:r>
              <a:rPr lang="hu-HU" sz="1800" dirty="0" smtClean="0"/>
              <a:t> </a:t>
            </a:r>
            <a:r>
              <a:rPr lang="hu-HU" sz="1800" dirty="0" err="1" smtClean="0"/>
              <a:t>or</a:t>
            </a:r>
            <a:r>
              <a:rPr lang="hu-HU" sz="1800" dirty="0" smtClean="0"/>
              <a:t> </a:t>
            </a:r>
            <a:r>
              <a:rPr lang="hu-HU" sz="1800" dirty="0" err="1" smtClean="0"/>
              <a:t>not</a:t>
            </a:r>
            <a:endParaRPr lang="hu-H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B6D1-C845-49BE-8D16-A7C190803B9B}" type="datetime1">
              <a:rPr lang="hu-HU"/>
              <a:pPr/>
              <a:t>2013.11.06.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2BD0-A46F-45AB-AE01-9D1A728FEA32}" type="slidenum">
              <a:rPr lang="hu-HU"/>
              <a:pPr/>
              <a:t>16</a:t>
            </a:fld>
            <a:endParaRPr lang="hu-HU"/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000" dirty="0" err="1"/>
              <a:t>E</a:t>
            </a:r>
            <a:r>
              <a:rPr lang="hu-HU" sz="4000" dirty="0" err="1" smtClean="0"/>
              <a:t>nergy</a:t>
            </a:r>
            <a:r>
              <a:rPr lang="hu-HU" sz="4000" dirty="0" smtClean="0"/>
              <a:t> </a:t>
            </a:r>
            <a:r>
              <a:rPr lang="hu-HU" sz="4000" dirty="0" err="1" smtClean="0"/>
              <a:t>function</a:t>
            </a:r>
            <a:endParaRPr lang="en-US" sz="4000" dirty="0"/>
          </a:p>
        </p:txBody>
      </p:sp>
      <p:pic>
        <p:nvPicPr>
          <p:cNvPr id="4782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557338"/>
            <a:ext cx="6985000" cy="4824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72B4-F0EA-4931-AE68-73F90F753D33}" type="datetime1">
              <a:rPr lang="hu-HU"/>
              <a:pPr/>
              <a:t>2013.11.06.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A2B4-A0FA-4A47-A3E9-F1A7570EE9B7}" type="slidenum">
              <a:rPr lang="hu-HU"/>
              <a:pPr/>
              <a:t>17</a:t>
            </a:fld>
            <a:endParaRPr lang="hu-HU"/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200" dirty="0" smtClean="0">
                <a:solidFill>
                  <a:schemeClr val="hlink"/>
                </a:solidFill>
              </a:rPr>
              <a:t>1</a:t>
            </a:r>
            <a:r>
              <a:rPr lang="hu-HU" sz="3200" dirty="0">
                <a:solidFill>
                  <a:schemeClr val="hlink"/>
                </a:solidFill>
              </a:rPr>
              <a:t>.: </a:t>
            </a:r>
            <a:r>
              <a:rPr lang="hu-HU" sz="3200" dirty="0" err="1">
                <a:solidFill>
                  <a:schemeClr val="hlink"/>
                </a:solidFill>
              </a:rPr>
              <a:t>Lennard-Jones</a:t>
            </a:r>
            <a:r>
              <a:rPr lang="hu-HU" sz="3200" dirty="0">
                <a:solidFill>
                  <a:schemeClr val="hlink"/>
                </a:solidFill>
              </a:rPr>
              <a:t> </a:t>
            </a:r>
            <a:r>
              <a:rPr lang="hu-HU" sz="3200" dirty="0" err="1" smtClean="0">
                <a:solidFill>
                  <a:schemeClr val="hlink"/>
                </a:solidFill>
              </a:rPr>
              <a:t>potential</a:t>
            </a:r>
            <a:endParaRPr lang="en-US" sz="3200" dirty="0">
              <a:solidFill>
                <a:schemeClr val="hlink"/>
              </a:solidFill>
            </a:endParaRP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557338"/>
            <a:ext cx="3024187" cy="4679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1600" dirty="0" err="1" smtClean="0"/>
              <a:t>Need</a:t>
            </a:r>
            <a:r>
              <a:rPr lang="hu-HU" sz="1600" dirty="0" smtClean="0"/>
              <a:t> </a:t>
            </a:r>
            <a:r>
              <a:rPr lang="hu-HU" sz="1600" dirty="0" err="1" smtClean="0"/>
              <a:t>to</a:t>
            </a:r>
            <a:r>
              <a:rPr lang="hu-HU" sz="1600" dirty="0" smtClean="0"/>
              <a:t> be </a:t>
            </a:r>
            <a:r>
              <a:rPr lang="hu-HU" sz="1600" dirty="0" err="1" smtClean="0"/>
              <a:t>summed</a:t>
            </a:r>
            <a:r>
              <a:rPr lang="hu-HU" sz="1600" dirty="0" smtClean="0"/>
              <a:t> </a:t>
            </a:r>
            <a:r>
              <a:rPr lang="hu-HU" sz="1600" dirty="0" err="1" smtClean="0"/>
              <a:t>for</a:t>
            </a:r>
            <a:r>
              <a:rPr lang="hu-HU" sz="1600" dirty="0" smtClean="0"/>
              <a:t> </a:t>
            </a:r>
            <a:r>
              <a:rPr lang="hu-HU" sz="1600" dirty="0" err="1" smtClean="0"/>
              <a:t>all</a:t>
            </a:r>
            <a:r>
              <a:rPr lang="hu-HU" sz="1600" dirty="0" smtClean="0"/>
              <a:t> </a:t>
            </a:r>
            <a:r>
              <a:rPr lang="hu-HU" sz="1600" dirty="0" err="1" smtClean="0"/>
              <a:t>non-hydrogen</a:t>
            </a:r>
            <a:r>
              <a:rPr lang="hu-HU" sz="1600" dirty="0" smtClean="0"/>
              <a:t> </a:t>
            </a:r>
            <a:r>
              <a:rPr lang="hu-HU" sz="1600" dirty="0" err="1" smtClean="0"/>
              <a:t>atom-pairs</a:t>
            </a:r>
            <a:endParaRPr lang="hu-HU" sz="1600" dirty="0"/>
          </a:p>
          <a:p>
            <a:pPr>
              <a:lnSpc>
                <a:spcPct val="80000"/>
              </a:lnSpc>
            </a:pPr>
            <a:r>
              <a:rPr lang="hu-HU" sz="1600" dirty="0"/>
              <a:t>Az L-J </a:t>
            </a:r>
            <a:r>
              <a:rPr lang="hu-HU" sz="1600" dirty="0" err="1" smtClean="0"/>
              <a:t>potential</a:t>
            </a:r>
            <a:r>
              <a:rPr lang="hu-HU" sz="1600" dirty="0" smtClean="0"/>
              <a:t> </a:t>
            </a:r>
            <a:r>
              <a:rPr lang="hu-HU" sz="1600" dirty="0" err="1" smtClean="0"/>
              <a:t>depends</a:t>
            </a:r>
            <a:r>
              <a:rPr lang="hu-HU" sz="1600" dirty="0" smtClean="0"/>
              <a:t> </a:t>
            </a:r>
            <a:r>
              <a:rPr lang="hu-HU" sz="1600" dirty="0" err="1" smtClean="0"/>
              <a:t>on</a:t>
            </a:r>
            <a:r>
              <a:rPr lang="hu-HU" sz="1600" dirty="0" smtClean="0"/>
              <a:t>  </a:t>
            </a:r>
            <a:r>
              <a:rPr lang="hu-HU" sz="1600" dirty="0" err="1" smtClean="0"/>
              <a:t>r</a:t>
            </a:r>
            <a:r>
              <a:rPr lang="hu-HU" sz="1600" baseline="-25000" dirty="0" err="1" smtClean="0"/>
              <a:t>ij</a:t>
            </a:r>
            <a:r>
              <a:rPr lang="hu-HU" sz="1600" dirty="0"/>
              <a:t> </a:t>
            </a:r>
            <a:r>
              <a:rPr lang="hu-HU" sz="1600" dirty="0" smtClean="0"/>
              <a:t>and:</a:t>
            </a:r>
            <a:endParaRPr lang="hu-HU" sz="1600" dirty="0"/>
          </a:p>
          <a:p>
            <a:pPr>
              <a:lnSpc>
                <a:spcPct val="80000"/>
              </a:lnSpc>
            </a:pPr>
            <a:r>
              <a:rPr lang="hu-HU" sz="1600" dirty="0" smtClean="0"/>
              <a:t>A and B </a:t>
            </a:r>
            <a:r>
              <a:rPr lang="hu-HU" sz="1600" dirty="0" err="1" smtClean="0"/>
              <a:t>constants</a:t>
            </a:r>
            <a:r>
              <a:rPr lang="hu-HU" sz="1600" dirty="0" smtClean="0"/>
              <a:t>, </a:t>
            </a:r>
            <a:r>
              <a:rPr lang="hu-HU" sz="1600" dirty="0" err="1" smtClean="0"/>
              <a:t>that</a:t>
            </a:r>
            <a:r>
              <a:rPr lang="hu-HU" sz="1600" dirty="0" smtClean="0"/>
              <a:t> </a:t>
            </a:r>
            <a:r>
              <a:rPr lang="hu-HU" sz="1600" dirty="0" err="1" smtClean="0"/>
              <a:t>depend</a:t>
            </a:r>
            <a:r>
              <a:rPr lang="hu-HU" sz="1600" dirty="0" smtClean="0"/>
              <a:t> </a:t>
            </a:r>
            <a:r>
              <a:rPr lang="hu-HU" sz="1600" dirty="0" err="1" smtClean="0"/>
              <a:t>on</a:t>
            </a:r>
            <a:r>
              <a:rPr lang="hu-HU" sz="1600" dirty="0" smtClean="0"/>
              <a:t> </a:t>
            </a:r>
            <a:r>
              <a:rPr lang="hu-HU" sz="1600" dirty="0" err="1" smtClean="0"/>
              <a:t>the</a:t>
            </a:r>
            <a:r>
              <a:rPr lang="hu-HU" sz="1600" dirty="0" smtClean="0"/>
              <a:t> atom </a:t>
            </a:r>
            <a:r>
              <a:rPr lang="hu-HU" sz="1600" dirty="0" err="1" smtClean="0"/>
              <a:t>types</a:t>
            </a:r>
            <a:endParaRPr lang="hu-HU" sz="1600" dirty="0"/>
          </a:p>
        </p:txBody>
      </p:sp>
      <p:pic>
        <p:nvPicPr>
          <p:cNvPr id="479236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5084763"/>
            <a:ext cx="3810000" cy="1223962"/>
          </a:xfrm>
        </p:spPr>
      </p:pic>
      <p:pic>
        <p:nvPicPr>
          <p:cNvPr id="479237" name="Picture 5" descr="lj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067175" y="1557338"/>
            <a:ext cx="4951413" cy="33845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16CC-6881-40EC-BDD7-ED8EBE4DE8CB}" type="datetime1">
              <a:rPr lang="hu-HU"/>
              <a:pPr/>
              <a:t>2013.11.06.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DF09-AF4D-4072-9CFB-95FCF17E98CD}" type="slidenum">
              <a:rPr lang="hu-HU"/>
              <a:pPr/>
              <a:t>18</a:t>
            </a:fld>
            <a:endParaRPr lang="hu-HU"/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428604"/>
            <a:ext cx="7793037" cy="1008062"/>
          </a:xfrm>
        </p:spPr>
        <p:txBody>
          <a:bodyPr/>
          <a:lstStyle/>
          <a:p>
            <a:r>
              <a:rPr lang="hu-HU" dirty="0" err="1" smtClean="0"/>
              <a:t>H-bond</a:t>
            </a:r>
            <a:endParaRPr lang="en-US" dirty="0"/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A hydrogen bond is formed by three atoms: </a:t>
            </a:r>
            <a:endParaRPr lang="hu-HU" sz="1800"/>
          </a:p>
          <a:p>
            <a:pPr>
              <a:lnSpc>
                <a:spcPct val="80000"/>
              </a:lnSpc>
            </a:pPr>
            <a:r>
              <a:rPr lang="en-US" sz="1800"/>
              <a:t>one hydrogen atom </a:t>
            </a:r>
            <a:endParaRPr lang="hu-HU" sz="1800"/>
          </a:p>
          <a:p>
            <a:pPr>
              <a:lnSpc>
                <a:spcPct val="80000"/>
              </a:lnSpc>
            </a:pPr>
            <a:r>
              <a:rPr lang="en-US" sz="1800"/>
              <a:t>and two electronegative atoms (often N or O).  </a:t>
            </a:r>
            <a:endParaRPr lang="hu-HU" sz="1800"/>
          </a:p>
          <a:p>
            <a:pPr>
              <a:lnSpc>
                <a:spcPct val="80000"/>
              </a:lnSpc>
            </a:pPr>
            <a:r>
              <a:rPr lang="en-US" sz="1800"/>
              <a:t>The hydrogen atom is covalently bonded to one of electronegative atoms, called the </a:t>
            </a:r>
            <a:r>
              <a:rPr lang="en-US" sz="1800" b="1"/>
              <a:t>hydrogen bond donor</a:t>
            </a:r>
            <a:r>
              <a:rPr lang="en-US" sz="1800"/>
              <a:t>.  The other electronegative atom is named the </a:t>
            </a:r>
            <a:r>
              <a:rPr lang="en-US" sz="1800" b="1"/>
              <a:t>hydrogen bond acceptor</a:t>
            </a:r>
            <a:r>
              <a:rPr lang="en-US" sz="1800" b="1" i="1"/>
              <a:t>.</a:t>
            </a:r>
            <a:r>
              <a:rPr lang="en-US" sz="1800"/>
              <a:t>  </a:t>
            </a:r>
            <a:endParaRPr lang="hu-HU" sz="1800"/>
          </a:p>
          <a:p>
            <a:pPr>
              <a:lnSpc>
                <a:spcPct val="80000"/>
              </a:lnSpc>
            </a:pPr>
            <a:r>
              <a:rPr lang="en-US" sz="1800"/>
              <a:t>The two electronegative atoms may take up some electron density from the hydrogen atom.  </a:t>
            </a:r>
            <a:endParaRPr lang="hu-HU" sz="1800"/>
          </a:p>
          <a:p>
            <a:pPr>
              <a:lnSpc>
                <a:spcPct val="80000"/>
              </a:lnSpc>
            </a:pPr>
            <a:endParaRPr lang="hu-HU" sz="1800"/>
          </a:p>
          <a:p>
            <a:pPr>
              <a:lnSpc>
                <a:spcPct val="80000"/>
              </a:lnSpc>
            </a:pPr>
            <a:r>
              <a:rPr lang="en-US" sz="1800"/>
              <a:t> The bond energy usually ranges from 1 kcal/mol to 5 kcal/mol.  This energy is smaller than covalent bond energy, but greater than thermal energy (0.6 kcal/mol at room temperature).  Therefore, the hydrogen bond can provide a significant stabilizing force in macromolecules such as proteins and nucleic acids.</a:t>
            </a:r>
          </a:p>
          <a:p>
            <a:pPr>
              <a:lnSpc>
                <a:spcPct val="80000"/>
              </a:lnSpc>
            </a:pPr>
            <a:r>
              <a:rPr lang="en-US" sz="1800"/>
              <a:t>When a hydrogen bond is formed, the distance between the donor and the acceptor is about 2</a:t>
            </a:r>
            <a:r>
              <a:rPr lang="hu-HU" sz="1800"/>
              <a:t>.</a:t>
            </a:r>
            <a:r>
              <a:rPr lang="en-US" sz="1800"/>
              <a:t>8 </a:t>
            </a:r>
            <a:r>
              <a:rPr lang="hu-HU" sz="1800"/>
              <a:t>A</a:t>
            </a:r>
            <a:r>
              <a:rPr lang="en-US" sz="1800"/>
              <a:t> </a:t>
            </a:r>
            <a:r>
              <a:rPr lang="hu-HU" sz="1800"/>
              <a:t>.</a:t>
            </a:r>
            <a:r>
              <a:rPr lang="en-US" sz="1800"/>
              <a:t>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7868-A4CF-4CF6-A16E-D143B1C72708}" type="datetime1">
              <a:rPr lang="hu-HU"/>
              <a:pPr/>
              <a:t>2013.11.06.</a:t>
            </a:fld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F5A8-0687-4BEF-90CA-6AA39011E13F}" type="slidenum">
              <a:rPr lang="hu-HU"/>
              <a:pPr/>
              <a:t>19</a:t>
            </a:fld>
            <a:endParaRPr lang="hu-HU"/>
          </a:p>
        </p:txBody>
      </p:sp>
      <p:pic>
        <p:nvPicPr>
          <p:cNvPr id="477189" name="Picture 5" descr="Ch2C3a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205038"/>
            <a:ext cx="7704138" cy="328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Some</a:t>
            </a:r>
            <a:r>
              <a:rPr lang="hu-HU" dirty="0" smtClean="0"/>
              <a:t> </a:t>
            </a:r>
            <a:r>
              <a:rPr lang="hu-HU" dirty="0" err="1" smtClean="0"/>
              <a:t>background</a:t>
            </a:r>
            <a:r>
              <a:rPr lang="hu-HU" dirty="0" smtClean="0"/>
              <a:t>: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pharmaceutical</a:t>
            </a:r>
            <a:r>
              <a:rPr lang="hu-HU" dirty="0" smtClean="0"/>
              <a:t> </a:t>
            </a:r>
            <a:r>
              <a:rPr lang="hu-HU" dirty="0" err="1" smtClean="0"/>
              <a:t>industry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New </a:t>
            </a:r>
            <a:r>
              <a:rPr lang="hu-HU" dirty="0" err="1" smtClean="0"/>
              <a:t>drugs</a:t>
            </a:r>
            <a:r>
              <a:rPr lang="hu-HU" dirty="0" smtClean="0"/>
              <a:t> </a:t>
            </a:r>
            <a:r>
              <a:rPr lang="hu-HU" dirty="0" err="1" smtClean="0"/>
              <a:t>increased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life </a:t>
            </a:r>
            <a:r>
              <a:rPr lang="hu-HU" dirty="0" err="1" smtClean="0"/>
              <a:t>expectancy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last</a:t>
            </a:r>
            <a:r>
              <a:rPr lang="hu-HU" dirty="0" smtClean="0"/>
              <a:t> </a:t>
            </a:r>
            <a:r>
              <a:rPr lang="hu-HU" dirty="0" err="1" smtClean="0"/>
              <a:t>century</a:t>
            </a:r>
            <a:r>
              <a:rPr lang="hu-HU" dirty="0" smtClean="0"/>
              <a:t>:</a:t>
            </a:r>
          </a:p>
          <a:p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children</a:t>
            </a:r>
            <a:r>
              <a:rPr lang="hu-HU" dirty="0" smtClean="0"/>
              <a:t> </a:t>
            </a:r>
            <a:r>
              <a:rPr lang="hu-HU" dirty="0" err="1" smtClean="0"/>
              <a:t>born</a:t>
            </a:r>
            <a:r>
              <a:rPr lang="hu-HU" dirty="0" smtClean="0"/>
              <a:t> </a:t>
            </a:r>
            <a:r>
              <a:rPr lang="hu-HU" dirty="0" err="1" smtClean="0"/>
              <a:t>today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Kuwait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is 80 </a:t>
            </a:r>
            <a:r>
              <a:rPr lang="hu-HU" dirty="0" err="1" smtClean="0"/>
              <a:t>years</a:t>
            </a:r>
            <a:endParaRPr lang="hu-HU" dirty="0" smtClean="0"/>
          </a:p>
          <a:p>
            <a:r>
              <a:rPr lang="hu-HU" dirty="0" err="1" smtClean="0"/>
              <a:t>In</a:t>
            </a:r>
            <a:r>
              <a:rPr lang="hu-HU" dirty="0" smtClean="0"/>
              <a:t> 1900 </a:t>
            </a:r>
            <a:r>
              <a:rPr lang="hu-HU" dirty="0" err="1" smtClean="0"/>
              <a:t>in</a:t>
            </a:r>
            <a:r>
              <a:rPr lang="hu-HU" dirty="0" smtClean="0"/>
              <a:t> US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was</a:t>
            </a:r>
            <a:r>
              <a:rPr lang="hu-HU" dirty="0" smtClean="0"/>
              <a:t> 48 </a:t>
            </a:r>
            <a:r>
              <a:rPr lang="hu-HU" dirty="0" err="1" smtClean="0"/>
              <a:t>years</a:t>
            </a:r>
            <a:r>
              <a:rPr lang="hu-HU" dirty="0" smtClean="0"/>
              <a:t>.</a:t>
            </a:r>
          </a:p>
          <a:p>
            <a:r>
              <a:rPr lang="hu-HU" dirty="0" smtClean="0"/>
              <a:t>Key </a:t>
            </a:r>
            <a:r>
              <a:rPr lang="hu-HU" dirty="0" err="1" smtClean="0"/>
              <a:t>factor</a:t>
            </a:r>
            <a:r>
              <a:rPr lang="hu-HU" dirty="0" smtClean="0"/>
              <a:t>: </a:t>
            </a:r>
            <a:r>
              <a:rPr lang="hu-HU" dirty="0" err="1" smtClean="0"/>
              <a:t>better</a:t>
            </a:r>
            <a:r>
              <a:rPr lang="hu-HU" dirty="0" smtClean="0"/>
              <a:t> </a:t>
            </a:r>
            <a:r>
              <a:rPr lang="hu-HU" dirty="0" err="1" smtClean="0"/>
              <a:t>health</a:t>
            </a:r>
            <a:r>
              <a:rPr lang="hu-HU" dirty="0" smtClean="0"/>
              <a:t> </a:t>
            </a:r>
            <a:r>
              <a:rPr lang="hu-HU" dirty="0" err="1" smtClean="0"/>
              <a:t>care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39B8-9CA9-475B-9DA0-775309E9EF15}" type="datetime1">
              <a:rPr lang="hu-HU" smtClean="0"/>
              <a:pPr/>
              <a:t>2013.11.06.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07D5-1F50-4CD9-A328-6CA7833B521E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9BCD-4436-40F5-9EFB-9F8D0D02DB72}" type="datetime1">
              <a:rPr lang="hu-HU"/>
              <a:pPr/>
              <a:t>2013.11.06.</a:t>
            </a:fld>
            <a:endParaRPr lang="hu-HU"/>
          </a:p>
        </p:txBody>
      </p:sp>
      <p:sp>
        <p:nvSpPr>
          <p:cNvPr id="9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75E3-6F84-41BA-AA6F-3A476B039C4C}" type="slidenum">
              <a:rPr lang="hu-HU"/>
              <a:pPr/>
              <a:t>20</a:t>
            </a:fld>
            <a:endParaRPr lang="hu-HU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200" dirty="0" smtClean="0">
                <a:solidFill>
                  <a:srgbClr val="00CC00"/>
                </a:solidFill>
              </a:rPr>
              <a:t>2.: </a:t>
            </a:r>
            <a:r>
              <a:rPr lang="hu-HU" sz="3200" dirty="0" err="1" smtClean="0">
                <a:solidFill>
                  <a:srgbClr val="00CC00"/>
                </a:solidFill>
              </a:rPr>
              <a:t>H-bonds</a:t>
            </a:r>
            <a:endParaRPr lang="hu-HU" sz="3200" dirty="0">
              <a:solidFill>
                <a:srgbClr val="00CC00"/>
              </a:solidFill>
            </a:endParaRPr>
          </a:p>
        </p:txBody>
      </p:sp>
      <p:pic>
        <p:nvPicPr>
          <p:cNvPr id="31437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1557338"/>
            <a:ext cx="3960813" cy="1638300"/>
          </a:xfrm>
        </p:spPr>
      </p:pic>
      <p:pic>
        <p:nvPicPr>
          <p:cNvPr id="31437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284538"/>
            <a:ext cx="41402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437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5300663"/>
            <a:ext cx="39782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zöveg helye 9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F233-A647-4D55-814B-9EB1BBF65A4B}" type="datetime1">
              <a:rPr lang="hu-HU"/>
              <a:pPr/>
              <a:t>2013.11.06.</a:t>
            </a:fld>
            <a:endParaRPr lang="hu-HU"/>
          </a:p>
        </p:txBody>
      </p:sp>
      <p:sp>
        <p:nvSpPr>
          <p:cNvPr id="8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22AA-0748-4B59-9504-5B4E9366783B}" type="slidenum">
              <a:rPr lang="hu-HU"/>
              <a:pPr/>
              <a:t>21</a:t>
            </a:fld>
            <a:endParaRPr lang="hu-HU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200" dirty="0" smtClean="0">
                <a:solidFill>
                  <a:srgbClr val="FF9933"/>
                </a:solidFill>
              </a:rPr>
              <a:t>3.: </a:t>
            </a:r>
            <a:r>
              <a:rPr lang="hu-HU" sz="3200" dirty="0" err="1" smtClean="0">
                <a:solidFill>
                  <a:srgbClr val="FF9933"/>
                </a:solidFill>
              </a:rPr>
              <a:t>Electrostatic</a:t>
            </a:r>
            <a:r>
              <a:rPr lang="hu-HU" sz="3200" dirty="0" smtClean="0">
                <a:solidFill>
                  <a:srgbClr val="FF9933"/>
                </a:solidFill>
              </a:rPr>
              <a:t> </a:t>
            </a:r>
            <a:r>
              <a:rPr lang="hu-HU" sz="3200" dirty="0" err="1" smtClean="0">
                <a:solidFill>
                  <a:srgbClr val="FF9933"/>
                </a:solidFill>
              </a:rPr>
              <a:t>interaction</a:t>
            </a:r>
            <a:r>
              <a:rPr lang="hu-HU" sz="3200" dirty="0">
                <a:solidFill>
                  <a:srgbClr val="FF9933"/>
                </a:solidFill>
              </a:rPr>
              <a:t/>
            </a:r>
            <a:br>
              <a:rPr lang="hu-HU" sz="3200" dirty="0">
                <a:solidFill>
                  <a:srgbClr val="FF9933"/>
                </a:solidFill>
              </a:rPr>
            </a:br>
            <a:endParaRPr lang="hu-HU" sz="3200" dirty="0">
              <a:solidFill>
                <a:srgbClr val="FF9933"/>
              </a:solidFill>
            </a:endParaRPr>
          </a:p>
        </p:txBody>
      </p:sp>
      <p:sp>
        <p:nvSpPr>
          <p:cNvPr id="313350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hu-HU" sz="2000" b="1" dirty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hu-HU" sz="2000" b="1" i="1" dirty="0" err="1">
                <a:solidFill>
                  <a:schemeClr val="folHlink"/>
                </a:solidFill>
              </a:rPr>
              <a:t>q</a:t>
            </a:r>
            <a:r>
              <a:rPr lang="hu-HU" sz="2000" b="1" i="1" baseline="-25000" dirty="0" err="1">
                <a:solidFill>
                  <a:schemeClr val="folHlink"/>
                </a:solidFill>
              </a:rPr>
              <a:t>i</a:t>
            </a:r>
            <a:r>
              <a:rPr lang="hu-HU" sz="2000" b="1" i="1" dirty="0">
                <a:solidFill>
                  <a:schemeClr val="folHlink"/>
                </a:solidFill>
              </a:rPr>
              <a:t>, </a:t>
            </a:r>
            <a:r>
              <a:rPr lang="hu-HU" sz="2000" b="1" i="1" dirty="0" err="1">
                <a:solidFill>
                  <a:schemeClr val="folHlink"/>
                </a:solidFill>
              </a:rPr>
              <a:t>q</a:t>
            </a:r>
            <a:r>
              <a:rPr lang="hu-HU" sz="2000" b="1" i="1" baseline="-25000" dirty="0" err="1">
                <a:solidFill>
                  <a:schemeClr val="folHlink"/>
                </a:solidFill>
              </a:rPr>
              <a:t>j</a:t>
            </a:r>
            <a:r>
              <a:rPr lang="hu-HU" sz="2000" dirty="0"/>
              <a:t>: „</a:t>
            </a:r>
            <a:r>
              <a:rPr lang="hu-HU" sz="2000" dirty="0" err="1"/>
              <a:t>partial</a:t>
            </a:r>
            <a:r>
              <a:rPr lang="hu-HU" sz="2000" dirty="0"/>
              <a:t> </a:t>
            </a:r>
            <a:r>
              <a:rPr lang="hu-HU" sz="2000" dirty="0" err="1"/>
              <a:t>charge</a:t>
            </a:r>
            <a:r>
              <a:rPr lang="hu-HU" sz="2000" dirty="0" smtClean="0"/>
              <a:t>”: </a:t>
            </a:r>
            <a:r>
              <a:rPr lang="hu-HU" sz="2000" dirty="0" err="1" smtClean="0"/>
              <a:t>abstractions</a:t>
            </a:r>
            <a:r>
              <a:rPr lang="hu-HU" sz="2000" dirty="0" smtClean="0"/>
              <a:t>; </a:t>
            </a:r>
            <a:r>
              <a:rPr lang="hu-HU" sz="2000" dirty="0" err="1" smtClean="0"/>
              <a:t>with</a:t>
            </a:r>
            <a:r>
              <a:rPr lang="hu-HU" sz="2000" dirty="0" smtClean="0"/>
              <a:t> </a:t>
            </a:r>
            <a:r>
              <a:rPr lang="hu-HU" sz="2000" dirty="0" err="1" smtClean="0"/>
              <a:t>them</a:t>
            </a:r>
            <a:r>
              <a:rPr lang="hu-HU" sz="2000" dirty="0" smtClean="0"/>
              <a:t> </a:t>
            </a:r>
            <a:r>
              <a:rPr lang="hu-HU" sz="2000" dirty="0" err="1" smtClean="0"/>
              <a:t>we</a:t>
            </a:r>
            <a:r>
              <a:rPr lang="hu-HU" sz="2000" dirty="0" smtClean="0"/>
              <a:t> </a:t>
            </a:r>
            <a:r>
              <a:rPr lang="hu-HU" sz="2000" dirty="0" err="1" smtClean="0"/>
              <a:t>approximate</a:t>
            </a:r>
            <a:r>
              <a:rPr lang="hu-HU" sz="2000" dirty="0" smtClean="0"/>
              <a:t> </a:t>
            </a:r>
            <a:r>
              <a:rPr lang="hu-HU" sz="2000" dirty="0" err="1" smtClean="0"/>
              <a:t>tha</a:t>
            </a:r>
            <a:r>
              <a:rPr lang="hu-HU" sz="2000" dirty="0" smtClean="0"/>
              <a:t> </a:t>
            </a:r>
            <a:r>
              <a:rPr lang="hu-HU" sz="2000" dirty="0" err="1" smtClean="0"/>
              <a:t>real</a:t>
            </a:r>
            <a:r>
              <a:rPr lang="hu-HU" sz="2000" dirty="0" smtClean="0"/>
              <a:t> </a:t>
            </a:r>
            <a:r>
              <a:rPr lang="hu-HU" sz="2000" dirty="0" err="1" smtClean="0"/>
              <a:t>electrostatic</a:t>
            </a:r>
            <a:r>
              <a:rPr lang="hu-HU" sz="2000" dirty="0" smtClean="0"/>
              <a:t> </a:t>
            </a:r>
            <a:r>
              <a:rPr lang="hu-HU" sz="2000" dirty="0" err="1" smtClean="0"/>
              <a:t>space</a:t>
            </a:r>
            <a:endParaRPr lang="hu-HU" sz="2000" dirty="0"/>
          </a:p>
          <a:p>
            <a:pPr>
              <a:lnSpc>
                <a:spcPct val="80000"/>
              </a:lnSpc>
            </a:pPr>
            <a:endParaRPr lang="hu-HU" sz="2000" dirty="0" smtClean="0"/>
          </a:p>
          <a:p>
            <a:pPr>
              <a:lnSpc>
                <a:spcPct val="80000"/>
              </a:lnSpc>
            </a:pPr>
            <a:r>
              <a:rPr lang="hu-HU" sz="2000" dirty="0" err="1" smtClean="0"/>
              <a:t>dielectric</a:t>
            </a:r>
            <a:r>
              <a:rPr lang="hu-HU" sz="2000" dirty="0" smtClean="0"/>
              <a:t> </a:t>
            </a:r>
            <a:r>
              <a:rPr lang="hu-HU" sz="2000" dirty="0" err="1" smtClean="0"/>
              <a:t>factor</a:t>
            </a:r>
            <a:r>
              <a:rPr lang="hu-HU" sz="2000" dirty="0" smtClean="0"/>
              <a:t> of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solute</a:t>
            </a:r>
            <a:r>
              <a:rPr lang="hu-HU" sz="2000" dirty="0" smtClean="0"/>
              <a:t>, no </a:t>
            </a:r>
            <a:r>
              <a:rPr lang="hu-HU" sz="2000" dirty="0" err="1" smtClean="0"/>
              <a:t>details</a:t>
            </a:r>
            <a:r>
              <a:rPr lang="hu-HU" sz="2000" dirty="0" smtClean="0"/>
              <a:t> </a:t>
            </a:r>
            <a:r>
              <a:rPr lang="hu-HU" sz="2000" dirty="0" err="1" smtClean="0"/>
              <a:t>are</a:t>
            </a:r>
            <a:r>
              <a:rPr lang="hu-HU" sz="2000" dirty="0" smtClean="0"/>
              <a:t> </a:t>
            </a:r>
            <a:r>
              <a:rPr lang="hu-HU" sz="2000" dirty="0" err="1" smtClean="0"/>
              <a:t>given</a:t>
            </a:r>
            <a:r>
              <a:rPr lang="hu-HU" sz="2000" dirty="0" smtClean="0"/>
              <a:t>.</a:t>
            </a:r>
            <a:endParaRPr lang="hu-HU" sz="2000" dirty="0"/>
          </a:p>
        </p:txBody>
      </p:sp>
      <p:pic>
        <p:nvPicPr>
          <p:cNvPr id="31335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64163" y="1844675"/>
            <a:ext cx="3379787" cy="2087563"/>
          </a:xfrm>
        </p:spPr>
      </p:pic>
      <p:pic>
        <p:nvPicPr>
          <p:cNvPr id="31335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4437063"/>
            <a:ext cx="3581400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EBDC-C87F-4D45-9EE5-09945C56D750}" type="datetime1">
              <a:rPr lang="hu-HU"/>
              <a:pPr/>
              <a:t>2013.11.06.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1740-5DDE-464C-A7B3-2801F2894CB3}" type="slidenum">
              <a:rPr lang="hu-HU"/>
              <a:pPr/>
              <a:t>22</a:t>
            </a:fld>
            <a:endParaRPr lang="hu-HU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200" dirty="0" smtClean="0"/>
              <a:t>4: Torsion </a:t>
            </a:r>
            <a:r>
              <a:rPr lang="hu-HU" sz="3200" dirty="0" err="1" smtClean="0"/>
              <a:t>energy</a:t>
            </a:r>
            <a:endParaRPr lang="hu-HU" sz="3200" dirty="0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557338"/>
            <a:ext cx="7772400" cy="4679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200" dirty="0" err="1" smtClean="0"/>
              <a:t>Small</a:t>
            </a:r>
            <a:r>
              <a:rPr lang="hu-HU" sz="2200" dirty="0" smtClean="0"/>
              <a:t> </a:t>
            </a:r>
            <a:r>
              <a:rPr lang="hu-HU" sz="2200" dirty="0" err="1" smtClean="0"/>
              <a:t>molecule</a:t>
            </a:r>
            <a:r>
              <a:rPr lang="hu-HU" sz="2200" dirty="0" smtClean="0"/>
              <a:t> </a:t>
            </a:r>
            <a:r>
              <a:rPr lang="hu-HU" sz="2200" dirty="0" err="1" smtClean="0"/>
              <a:t>lost</a:t>
            </a:r>
            <a:r>
              <a:rPr lang="hu-HU" sz="2200" dirty="0" smtClean="0"/>
              <a:t> </a:t>
            </a:r>
            <a:r>
              <a:rPr lang="hu-HU" sz="2200" dirty="0" err="1" smtClean="0"/>
              <a:t>its</a:t>
            </a:r>
            <a:r>
              <a:rPr lang="hu-HU" sz="2200" dirty="0" smtClean="0"/>
              <a:t> torsion </a:t>
            </a:r>
            <a:r>
              <a:rPr lang="hu-HU" sz="2200" dirty="0" err="1" smtClean="0"/>
              <a:t>freedom</a:t>
            </a:r>
            <a:endParaRPr lang="hu-HU" sz="2200" dirty="0" smtClean="0"/>
          </a:p>
          <a:p>
            <a:pPr>
              <a:lnSpc>
                <a:spcPct val="80000"/>
              </a:lnSpc>
            </a:pPr>
            <a:r>
              <a:rPr lang="hu-HU" sz="2200" dirty="0" smtClean="0"/>
              <a:t>An </a:t>
            </a:r>
            <a:r>
              <a:rPr lang="hu-HU" sz="2200" dirty="0" err="1" smtClean="0"/>
              <a:t>entropy-like</a:t>
            </a:r>
            <a:r>
              <a:rPr lang="hu-HU" sz="2200" dirty="0" smtClean="0"/>
              <a:t> </a:t>
            </a:r>
            <a:r>
              <a:rPr lang="hu-HU" sz="2200" dirty="0" err="1" smtClean="0"/>
              <a:t>quantity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4309-13C8-41BB-8144-C75396F1CB01}" type="datetime1">
              <a:rPr lang="hu-HU"/>
              <a:pPr/>
              <a:t>2013.11.06.</a:t>
            </a:fld>
            <a:endParaRPr lang="hu-HU"/>
          </a:p>
        </p:txBody>
      </p:sp>
      <p:sp>
        <p:nvSpPr>
          <p:cNvPr id="8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3FD3-2955-4B26-B165-F9B2800A0FD0}" type="slidenum">
              <a:rPr lang="hu-HU"/>
              <a:pPr/>
              <a:t>23</a:t>
            </a:fld>
            <a:endParaRPr lang="hu-HU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200" dirty="0" smtClean="0">
                <a:solidFill>
                  <a:srgbClr val="DFDF07"/>
                </a:solidFill>
              </a:rPr>
              <a:t>5.: </a:t>
            </a:r>
            <a:r>
              <a:rPr lang="hu-HU" sz="3200" dirty="0" err="1" smtClean="0">
                <a:solidFill>
                  <a:srgbClr val="DFDF07"/>
                </a:solidFill>
              </a:rPr>
              <a:t>Counting</a:t>
            </a:r>
            <a:r>
              <a:rPr lang="hu-HU" sz="3200" dirty="0" smtClean="0">
                <a:solidFill>
                  <a:srgbClr val="DFDF07"/>
                </a:solidFill>
              </a:rPr>
              <a:t> </a:t>
            </a:r>
            <a:r>
              <a:rPr lang="hu-HU" sz="3200" dirty="0" err="1" smtClean="0">
                <a:solidFill>
                  <a:srgbClr val="DFDF07"/>
                </a:solidFill>
              </a:rPr>
              <a:t>with</a:t>
            </a:r>
            <a:r>
              <a:rPr lang="hu-HU" sz="3200" dirty="0" smtClean="0">
                <a:solidFill>
                  <a:srgbClr val="DFDF07"/>
                </a:solidFill>
              </a:rPr>
              <a:t> </a:t>
            </a:r>
            <a:r>
              <a:rPr lang="hu-HU" sz="3200" dirty="0" err="1" smtClean="0">
                <a:solidFill>
                  <a:srgbClr val="DFDF07"/>
                </a:solidFill>
              </a:rPr>
              <a:t>water</a:t>
            </a:r>
            <a:r>
              <a:rPr lang="hu-HU" sz="3200" dirty="0" smtClean="0">
                <a:solidFill>
                  <a:srgbClr val="DFDF07"/>
                </a:solidFill>
              </a:rPr>
              <a:t> </a:t>
            </a:r>
            <a:r>
              <a:rPr lang="hu-HU" sz="3200" dirty="0" err="1" smtClean="0">
                <a:solidFill>
                  <a:srgbClr val="DFDF07"/>
                </a:solidFill>
              </a:rPr>
              <a:t>molecules</a:t>
            </a:r>
            <a:r>
              <a:rPr lang="hu-HU" sz="3200" dirty="0">
                <a:solidFill>
                  <a:srgbClr val="DFDF07"/>
                </a:solidFill>
              </a:rPr>
              <a:t/>
            </a:r>
            <a:br>
              <a:rPr lang="hu-HU" sz="3200" dirty="0">
                <a:solidFill>
                  <a:srgbClr val="DFDF07"/>
                </a:solidFill>
              </a:rPr>
            </a:br>
            <a:endParaRPr lang="hu-HU" sz="3200" dirty="0">
              <a:solidFill>
                <a:srgbClr val="DFDF07"/>
              </a:solidFill>
            </a:endParaRPr>
          </a:p>
        </p:txBody>
      </p:sp>
      <p:pic>
        <p:nvPicPr>
          <p:cNvPr id="31130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1557338"/>
            <a:ext cx="3810000" cy="2016125"/>
          </a:xfrm>
        </p:spPr>
      </p:pic>
      <p:sp>
        <p:nvSpPr>
          <p:cNvPr id="9" name="Szöveg helye 8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8CAD-2F23-4707-B3A2-2016DB5AF57F}" type="datetime1">
              <a:rPr lang="hu-HU"/>
              <a:pPr/>
              <a:t>2013.11.06.</a:t>
            </a:fld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36DD-B349-453D-A7E6-A56492798C20}" type="slidenum">
              <a:rPr lang="hu-HU"/>
              <a:pPr/>
              <a:t>24</a:t>
            </a:fld>
            <a:endParaRPr lang="hu-HU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>
                <a:solidFill>
                  <a:schemeClr val="tx1"/>
                </a:solidFill>
              </a:rPr>
              <a:t>6.: </a:t>
            </a:r>
            <a:r>
              <a:rPr lang="hu-HU" sz="3200" dirty="0" err="1" smtClean="0">
                <a:solidFill>
                  <a:schemeClr val="tx1"/>
                </a:solidFill>
              </a:rPr>
              <a:t>Inner</a:t>
            </a:r>
            <a:r>
              <a:rPr lang="hu-HU" sz="3200" dirty="0" smtClean="0">
                <a:solidFill>
                  <a:schemeClr val="tx1"/>
                </a:solidFill>
              </a:rPr>
              <a:t> </a:t>
            </a:r>
            <a:r>
              <a:rPr lang="hu-HU" sz="3200" dirty="0" err="1" smtClean="0">
                <a:solidFill>
                  <a:schemeClr val="tx1"/>
                </a:solidFill>
              </a:rPr>
              <a:t>energy</a:t>
            </a:r>
            <a:r>
              <a:rPr lang="hu-HU" sz="3200" dirty="0" smtClean="0">
                <a:solidFill>
                  <a:schemeClr val="tx1"/>
                </a:solidFill>
              </a:rPr>
              <a:t> of </a:t>
            </a:r>
            <a:r>
              <a:rPr lang="hu-HU" sz="3200" dirty="0" err="1" smtClean="0">
                <a:solidFill>
                  <a:schemeClr val="tx1"/>
                </a:solidFill>
              </a:rPr>
              <a:t>the</a:t>
            </a:r>
            <a:r>
              <a:rPr lang="hu-HU" sz="3200" dirty="0" smtClean="0">
                <a:solidFill>
                  <a:schemeClr val="tx1"/>
                </a:solidFill>
              </a:rPr>
              <a:t> </a:t>
            </a:r>
            <a:r>
              <a:rPr lang="hu-HU" sz="3200" dirty="0" err="1" smtClean="0">
                <a:solidFill>
                  <a:schemeClr val="tx1"/>
                </a:solidFill>
              </a:rPr>
              <a:t>ligand</a:t>
            </a:r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557338"/>
            <a:ext cx="7772400" cy="259238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hu-HU" sz="2400" dirty="0"/>
          </a:p>
          <a:p>
            <a:pPr>
              <a:lnSpc>
                <a:spcPct val="80000"/>
              </a:lnSpc>
            </a:pPr>
            <a:r>
              <a:rPr lang="hu-HU" sz="2400" dirty="0" smtClean="0">
                <a:solidFill>
                  <a:schemeClr val="folHlink"/>
                </a:solidFill>
              </a:rPr>
              <a:t>van </a:t>
            </a:r>
            <a:r>
              <a:rPr lang="hu-HU" sz="2400" dirty="0">
                <a:solidFill>
                  <a:schemeClr val="folHlink"/>
                </a:solidFill>
              </a:rPr>
              <a:t>der </a:t>
            </a:r>
            <a:r>
              <a:rPr lang="hu-HU" sz="2400" dirty="0" smtClean="0">
                <a:solidFill>
                  <a:schemeClr val="folHlink"/>
                </a:solidFill>
              </a:rPr>
              <a:t>Waals </a:t>
            </a:r>
            <a:r>
              <a:rPr lang="hu-HU" sz="2400" dirty="0" err="1" smtClean="0">
                <a:solidFill>
                  <a:schemeClr val="folHlink"/>
                </a:solidFill>
              </a:rPr>
              <a:t>energy</a:t>
            </a:r>
            <a:r>
              <a:rPr lang="hu-HU" sz="2400" dirty="0" smtClean="0">
                <a:solidFill>
                  <a:schemeClr val="folHlink"/>
                </a:solidFill>
              </a:rPr>
              <a:t> </a:t>
            </a:r>
            <a:r>
              <a:rPr lang="hu-HU" sz="2400" dirty="0" err="1" smtClean="0">
                <a:solidFill>
                  <a:schemeClr val="folHlink"/>
                </a:solidFill>
              </a:rPr>
              <a:t>summation</a:t>
            </a:r>
            <a:r>
              <a:rPr lang="hu-HU" sz="2400" dirty="0" smtClean="0">
                <a:solidFill>
                  <a:schemeClr val="folHlink"/>
                </a:solidFill>
              </a:rPr>
              <a:t> </a:t>
            </a:r>
            <a:r>
              <a:rPr lang="hu-HU" sz="2400" dirty="0" err="1" smtClean="0">
                <a:solidFill>
                  <a:schemeClr val="folHlink"/>
                </a:solidFill>
              </a:rPr>
              <a:t>for</a:t>
            </a:r>
            <a:r>
              <a:rPr lang="hu-HU" sz="2400" dirty="0" smtClean="0">
                <a:solidFill>
                  <a:schemeClr val="folHlink"/>
                </a:solidFill>
              </a:rPr>
              <a:t> </a:t>
            </a:r>
            <a:r>
              <a:rPr lang="hu-HU" sz="2400" dirty="0" err="1" smtClean="0">
                <a:solidFill>
                  <a:schemeClr val="folHlink"/>
                </a:solidFill>
              </a:rPr>
              <a:t>the</a:t>
            </a:r>
            <a:r>
              <a:rPr lang="hu-HU" sz="2400" dirty="0" smtClean="0">
                <a:solidFill>
                  <a:schemeClr val="folHlink"/>
                </a:solidFill>
              </a:rPr>
              <a:t> </a:t>
            </a:r>
            <a:r>
              <a:rPr lang="hu-HU" sz="2400" dirty="0" err="1" smtClean="0">
                <a:solidFill>
                  <a:schemeClr val="folHlink"/>
                </a:solidFill>
              </a:rPr>
              <a:t>small</a:t>
            </a:r>
            <a:r>
              <a:rPr lang="hu-HU" sz="2400" dirty="0" smtClean="0">
                <a:solidFill>
                  <a:schemeClr val="folHlink"/>
                </a:solidFill>
              </a:rPr>
              <a:t> </a:t>
            </a:r>
            <a:r>
              <a:rPr lang="hu-HU" sz="2400" dirty="0" err="1" smtClean="0">
                <a:solidFill>
                  <a:schemeClr val="folHlink"/>
                </a:solidFill>
              </a:rPr>
              <a:t>molecule</a:t>
            </a:r>
            <a:r>
              <a:rPr lang="hu-HU" sz="2400" dirty="0" smtClean="0">
                <a:solidFill>
                  <a:schemeClr val="folHlink"/>
                </a:solidFill>
              </a:rPr>
              <a:t> </a:t>
            </a:r>
            <a:r>
              <a:rPr lang="hu-HU" sz="2400" dirty="0" err="1" smtClean="0">
                <a:solidFill>
                  <a:schemeClr val="folHlink"/>
                </a:solidFill>
              </a:rPr>
              <a:t>atoms</a:t>
            </a:r>
            <a:endParaRPr lang="hu-HU" sz="2400" dirty="0"/>
          </a:p>
        </p:txBody>
      </p:sp>
      <p:sp>
        <p:nvSpPr>
          <p:cNvPr id="454660" name="Rectangle 4"/>
          <p:cNvSpPr>
            <a:spLocks noChangeArrowheads="1"/>
          </p:cNvSpPr>
          <p:nvPr/>
        </p:nvSpPr>
        <p:spPr bwMode="auto">
          <a:xfrm>
            <a:off x="2051050" y="4437063"/>
            <a:ext cx="5689600" cy="1728787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54661" name="Object 5"/>
          <p:cNvGraphicFramePr>
            <a:graphicFrameLocks noChangeAspect="1"/>
          </p:cNvGraphicFramePr>
          <p:nvPr>
            <p:ph idx="4294967295"/>
          </p:nvPr>
        </p:nvGraphicFramePr>
        <p:xfrm>
          <a:off x="2555875" y="4581525"/>
          <a:ext cx="4679950" cy="1441450"/>
        </p:xfrm>
        <a:graphic>
          <a:graphicData uri="http://schemas.openxmlformats.org/presentationml/2006/ole">
            <p:oleObj spid="_x0000_s454661" name="Egyenlet" r:id="rId4" imgW="1422360" imgH="507960" progId="Equation.3">
              <p:embed/>
            </p:oleObj>
          </a:graphicData>
        </a:graphic>
      </p:graphicFrame>
      <p:sp>
        <p:nvSpPr>
          <p:cNvPr id="454662" name="Text Box 6"/>
          <p:cNvSpPr txBox="1">
            <a:spLocks noChangeArrowheads="1"/>
          </p:cNvSpPr>
          <p:nvPr/>
        </p:nvSpPr>
        <p:spPr bwMode="auto">
          <a:xfrm>
            <a:off x="1619250" y="1989138"/>
            <a:ext cx="2808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634E-4A7D-453F-9A93-25A762A8263F}" type="datetime1">
              <a:rPr lang="hu-HU"/>
              <a:pPr/>
              <a:t>2013.11.06.</a:t>
            </a:fld>
            <a:endParaRPr lang="hu-HU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2098-5ACD-4EE7-BFEE-0937873DD9D4}" type="slidenum">
              <a:rPr lang="hu-HU"/>
              <a:pPr/>
              <a:t>25</a:t>
            </a:fld>
            <a:endParaRPr lang="hu-HU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357166"/>
            <a:ext cx="7793037" cy="1008062"/>
          </a:xfrm>
        </p:spPr>
        <p:txBody>
          <a:bodyPr/>
          <a:lstStyle/>
          <a:p>
            <a:pPr algn="ctr"/>
            <a:r>
              <a:rPr lang="hu-HU" sz="4000" dirty="0" smtClean="0"/>
              <a:t>The </a:t>
            </a:r>
            <a:r>
              <a:rPr lang="hu-HU" sz="4000" dirty="0" err="1" smtClean="0"/>
              <a:t>grid</a:t>
            </a:r>
            <a:r>
              <a:rPr lang="hu-HU" sz="4000" dirty="0" smtClean="0"/>
              <a:t> idea</a:t>
            </a:r>
            <a:endParaRPr lang="hu-HU" sz="4000" dirty="0"/>
          </a:p>
        </p:txBody>
      </p:sp>
      <p:sp>
        <p:nvSpPr>
          <p:cNvPr id="425987" name="Text Box 3"/>
          <p:cNvSpPr txBox="1">
            <a:spLocks noChangeArrowheads="1"/>
          </p:cNvSpPr>
          <p:nvPr/>
        </p:nvSpPr>
        <p:spPr bwMode="auto">
          <a:xfrm>
            <a:off x="1403350" y="2636838"/>
            <a:ext cx="736123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" indent="228600">
              <a:spcBef>
                <a:spcPct val="5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E</a:t>
            </a:r>
            <a:r>
              <a:rPr lang="en-US" sz="2000" i="1" baseline="30000">
                <a:latin typeface="Arial" charset="0"/>
              </a:rPr>
              <a:t>t</a:t>
            </a:r>
            <a:r>
              <a:rPr lang="en-US" sz="2000" baseline="-25000">
                <a:latin typeface="Arial" charset="0"/>
              </a:rPr>
              <a:t>P</a:t>
            </a:r>
            <a:r>
              <a:rPr lang="en-US" sz="2000" baseline="30000"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(</a:t>
            </a:r>
            <a:r>
              <a:rPr lang="en-US" sz="2000" u="sng">
                <a:latin typeface="Arial" charset="0"/>
              </a:rPr>
              <a:t>x</a:t>
            </a:r>
            <a:r>
              <a:rPr lang="en-US" sz="2000">
                <a:latin typeface="Arial" charset="0"/>
              </a:rPr>
              <a:t>)</a:t>
            </a:r>
            <a:r>
              <a:rPr lang="en-US" sz="2000" b="0">
                <a:latin typeface="Arial" charset="0"/>
              </a:rPr>
              <a:t> : </a:t>
            </a:r>
            <a:r>
              <a:rPr lang="hu-HU" sz="2000" b="0">
                <a:latin typeface="Arial" charset="0"/>
              </a:rPr>
              <a:t>egyetlen ligandatomnak a teljes fehérjével való interakciójának energiája (minden lehetséges ligandatom-típusra kiszámoljuk – ez kb. 10 atomtípus)</a:t>
            </a:r>
            <a:endParaRPr lang="en-US" sz="2000" b="0">
              <a:latin typeface="Arial" charset="0"/>
            </a:endParaRPr>
          </a:p>
          <a:p>
            <a:pPr marL="114300" indent="228600">
              <a:spcBef>
                <a:spcPct val="5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Q</a:t>
            </a:r>
            <a:r>
              <a:rPr lang="en-US" sz="2000" baseline="-25000">
                <a:latin typeface="Arial" charset="0"/>
              </a:rPr>
              <a:t>P</a:t>
            </a:r>
            <a:r>
              <a:rPr lang="en-US" sz="2000">
                <a:latin typeface="Arial" charset="0"/>
              </a:rPr>
              <a:t> (</a:t>
            </a:r>
            <a:r>
              <a:rPr lang="en-US" sz="2000" u="sng">
                <a:latin typeface="Arial" charset="0"/>
              </a:rPr>
              <a:t>x</a:t>
            </a:r>
            <a:r>
              <a:rPr lang="en-US" sz="2000">
                <a:latin typeface="Arial" charset="0"/>
              </a:rPr>
              <a:t>)</a:t>
            </a:r>
            <a:r>
              <a:rPr lang="en-US" sz="2000" b="0">
                <a:latin typeface="Arial" charset="0"/>
              </a:rPr>
              <a:t> : </a:t>
            </a:r>
            <a:r>
              <a:rPr lang="hu-HU" sz="2000" b="0">
                <a:latin typeface="Arial" charset="0"/>
              </a:rPr>
              <a:t>elektrosztatikus potenciál a fehérje környezetében</a:t>
            </a:r>
            <a:endParaRPr lang="en-US" sz="2000" b="0">
              <a:latin typeface="Arial" charset="0"/>
            </a:endParaRPr>
          </a:p>
        </p:txBody>
      </p:sp>
      <p:graphicFrame>
        <p:nvGraphicFramePr>
          <p:cNvPr id="425988" name="Object 4"/>
          <p:cNvGraphicFramePr>
            <a:graphicFrameLocks noChangeAspect="1"/>
          </p:cNvGraphicFramePr>
          <p:nvPr>
            <p:ph idx="1"/>
          </p:nvPr>
        </p:nvGraphicFramePr>
        <p:xfrm>
          <a:off x="1906588" y="4994275"/>
          <a:ext cx="6238875" cy="927100"/>
        </p:xfrm>
        <a:graphic>
          <a:graphicData uri="http://schemas.openxmlformats.org/presentationml/2006/ole">
            <p:oleObj spid="_x0000_s425988" name="Egyenlet" r:id="rId4" imgW="2628720" imgH="368280" progId="Equation.3">
              <p:embed/>
            </p:oleObj>
          </a:graphicData>
        </a:graphic>
      </p:graphicFrame>
      <p:sp>
        <p:nvSpPr>
          <p:cNvPr id="425989" name="Rectangle 5"/>
          <p:cNvSpPr>
            <a:spLocks noChangeArrowheads="1"/>
          </p:cNvSpPr>
          <p:nvPr/>
        </p:nvSpPr>
        <p:spPr bwMode="auto">
          <a:xfrm>
            <a:off x="1547813" y="4797425"/>
            <a:ext cx="7010400" cy="1219200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5990" name="Text Box 6"/>
          <p:cNvSpPr txBox="1">
            <a:spLocks noChangeArrowheads="1"/>
          </p:cNvSpPr>
          <p:nvPr/>
        </p:nvSpPr>
        <p:spPr bwMode="auto">
          <a:xfrm>
            <a:off x="1403350" y="1557338"/>
            <a:ext cx="73628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hu-HU" sz="2000" b="0" dirty="0" err="1" smtClean="0">
                <a:latin typeface="Arial" charset="0"/>
              </a:rPr>
              <a:t>Instead</a:t>
            </a:r>
            <a:r>
              <a:rPr lang="hu-HU" sz="2000" b="0" dirty="0" smtClean="0">
                <a:latin typeface="Arial" charset="0"/>
              </a:rPr>
              <a:t> of </a:t>
            </a:r>
            <a:r>
              <a:rPr lang="hu-HU" sz="2000" b="0" dirty="0" err="1" smtClean="0">
                <a:latin typeface="Arial" charset="0"/>
              </a:rPr>
              <a:t>computing</a:t>
            </a:r>
            <a:r>
              <a:rPr lang="hu-HU" sz="2000" b="0" dirty="0" smtClean="0">
                <a:latin typeface="Arial" charset="0"/>
              </a:rPr>
              <a:t> </a:t>
            </a:r>
            <a:r>
              <a:rPr lang="hu-HU" sz="2000" b="0" dirty="0" err="1" smtClean="0">
                <a:latin typeface="Arial" charset="0"/>
              </a:rPr>
              <a:t>everything</a:t>
            </a:r>
            <a:r>
              <a:rPr lang="hu-HU" sz="2000" b="0" dirty="0" smtClean="0">
                <a:latin typeface="Arial" charset="0"/>
              </a:rPr>
              <a:t> </a:t>
            </a:r>
            <a:r>
              <a:rPr lang="hu-HU" sz="2000" b="0" dirty="0" err="1" smtClean="0">
                <a:latin typeface="Arial" charset="0"/>
              </a:rPr>
              <a:t>everywhere</a:t>
            </a:r>
            <a:r>
              <a:rPr lang="hu-HU" sz="2000" b="0" dirty="0" smtClean="0">
                <a:latin typeface="Arial" charset="0"/>
              </a:rPr>
              <a:t>, </a:t>
            </a:r>
            <a:r>
              <a:rPr lang="hu-HU" sz="2000" b="0" dirty="0" err="1" smtClean="0">
                <a:latin typeface="Arial" charset="0"/>
              </a:rPr>
              <a:t>we</a:t>
            </a:r>
            <a:r>
              <a:rPr lang="hu-HU" sz="2000" b="0" dirty="0" smtClean="0">
                <a:latin typeface="Arial" charset="0"/>
              </a:rPr>
              <a:t> </a:t>
            </a:r>
            <a:r>
              <a:rPr lang="hu-HU" sz="2000" b="0" dirty="0" err="1" smtClean="0">
                <a:latin typeface="Arial" charset="0"/>
              </a:rPr>
              <a:t>define</a:t>
            </a:r>
            <a:r>
              <a:rPr lang="hu-HU" sz="2000" b="0" dirty="0" smtClean="0">
                <a:latin typeface="Arial" charset="0"/>
              </a:rPr>
              <a:t> a </a:t>
            </a:r>
            <a:r>
              <a:rPr lang="hu-HU" sz="2000" b="0" dirty="0" err="1" smtClean="0">
                <a:latin typeface="Arial" charset="0"/>
              </a:rPr>
              <a:t>grid</a:t>
            </a:r>
            <a:r>
              <a:rPr lang="hu-HU" sz="2000" b="0" dirty="0" smtClean="0">
                <a:latin typeface="Arial" charset="0"/>
              </a:rPr>
              <a:t>, and </a:t>
            </a:r>
            <a:r>
              <a:rPr lang="hu-HU" sz="2000" b="0" dirty="0" err="1" smtClean="0">
                <a:latin typeface="Arial" charset="0"/>
              </a:rPr>
              <a:t>pre-compute</a:t>
            </a:r>
            <a:r>
              <a:rPr lang="hu-HU" sz="2000" b="0" dirty="0" smtClean="0">
                <a:latin typeface="Arial" charset="0"/>
              </a:rPr>
              <a:t> </a:t>
            </a:r>
            <a:r>
              <a:rPr lang="hu-HU" sz="2000" b="0" dirty="0" err="1" smtClean="0">
                <a:latin typeface="Arial" charset="0"/>
              </a:rPr>
              <a:t>the</a:t>
            </a:r>
            <a:r>
              <a:rPr lang="hu-HU" sz="2000" b="0" dirty="0" smtClean="0">
                <a:latin typeface="Arial" charset="0"/>
              </a:rPr>
              <a:t> </a:t>
            </a:r>
            <a:r>
              <a:rPr lang="hu-HU" sz="2000" b="0" dirty="0" err="1" smtClean="0">
                <a:latin typeface="Arial" charset="0"/>
              </a:rPr>
              <a:t>energy</a:t>
            </a:r>
            <a:r>
              <a:rPr lang="hu-HU" sz="2000" b="0" dirty="0" smtClean="0">
                <a:latin typeface="Arial" charset="0"/>
              </a:rPr>
              <a:t> </a:t>
            </a:r>
            <a:endParaRPr lang="en-US" sz="2000" b="0" dirty="0">
              <a:latin typeface="Arial" charset="0"/>
            </a:endParaRPr>
          </a:p>
        </p:txBody>
      </p:sp>
      <p:sp>
        <p:nvSpPr>
          <p:cNvPr id="425991" name="Text Box 7"/>
          <p:cNvSpPr txBox="1">
            <a:spLocks noChangeArrowheads="1"/>
          </p:cNvSpPr>
          <p:nvPr/>
        </p:nvSpPr>
        <p:spPr bwMode="auto">
          <a:xfrm>
            <a:off x="1476375" y="4076700"/>
            <a:ext cx="70389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hu-HU" sz="2000" b="0">
                <a:latin typeface="Arial" charset="0"/>
              </a:rPr>
              <a:t>A fenti mennyiségek használatával az energiafüggvény az alábbi alakba írható:</a:t>
            </a:r>
            <a:endParaRPr lang="en-US" sz="2000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EB27-CEF6-4238-9B14-6C5D37536849}" type="datetime1">
              <a:rPr lang="hu-HU"/>
              <a:pPr/>
              <a:t>2013.11.06.</a:t>
            </a:fld>
            <a:endParaRPr lang="hu-HU"/>
          </a:p>
        </p:txBody>
      </p:sp>
      <p:sp>
        <p:nvSpPr>
          <p:cNvPr id="6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4DEA-00CF-4260-BF90-0CB98A6A2ECC}" type="slidenum">
              <a:rPr lang="hu-HU"/>
              <a:pPr/>
              <a:t>26</a:t>
            </a:fld>
            <a:endParaRPr lang="hu-HU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404813"/>
            <a:ext cx="7793037" cy="1008062"/>
          </a:xfrm>
        </p:spPr>
        <p:txBody>
          <a:bodyPr/>
          <a:lstStyle/>
          <a:p>
            <a:pPr algn="ctr"/>
            <a:r>
              <a:rPr lang="hu-HU" sz="4000" dirty="0" err="1" smtClean="0"/>
              <a:t>If</a:t>
            </a:r>
            <a:r>
              <a:rPr lang="hu-HU" sz="4000" dirty="0" smtClean="0"/>
              <a:t> </a:t>
            </a:r>
            <a:r>
              <a:rPr lang="hu-HU" sz="4000" dirty="0" err="1" smtClean="0"/>
              <a:t>our</a:t>
            </a:r>
            <a:r>
              <a:rPr lang="hu-HU" sz="4000" dirty="0" smtClean="0"/>
              <a:t> atom is </a:t>
            </a:r>
            <a:r>
              <a:rPr lang="hu-HU" sz="4000" dirty="0" err="1" smtClean="0"/>
              <a:t>not</a:t>
            </a:r>
            <a:r>
              <a:rPr lang="hu-HU" sz="4000" dirty="0" smtClean="0"/>
              <a:t> </a:t>
            </a:r>
            <a:r>
              <a:rPr lang="hu-HU" sz="4000" dirty="0" err="1" smtClean="0"/>
              <a:t>exactly</a:t>
            </a:r>
            <a:r>
              <a:rPr lang="hu-HU" sz="4000" dirty="0" smtClean="0"/>
              <a:t> </a:t>
            </a:r>
            <a:r>
              <a:rPr lang="hu-HU" sz="4000" dirty="0" err="1" smtClean="0"/>
              <a:t>in</a:t>
            </a:r>
            <a:r>
              <a:rPr lang="hu-HU" sz="4000" dirty="0" smtClean="0"/>
              <a:t> </a:t>
            </a:r>
            <a:r>
              <a:rPr lang="hu-HU" sz="4000" dirty="0" err="1" smtClean="0"/>
              <a:t>the</a:t>
            </a:r>
            <a:r>
              <a:rPr lang="hu-HU" sz="4000" dirty="0" smtClean="0"/>
              <a:t> </a:t>
            </a:r>
            <a:r>
              <a:rPr lang="hu-HU" sz="4000" dirty="0" err="1" smtClean="0"/>
              <a:t>gridpoint</a:t>
            </a:r>
            <a:r>
              <a:rPr lang="hu-HU" sz="4000" dirty="0" smtClean="0"/>
              <a:t>, </a:t>
            </a:r>
            <a:r>
              <a:rPr lang="hu-HU" sz="4000" dirty="0" err="1" smtClean="0"/>
              <a:t>we</a:t>
            </a:r>
            <a:r>
              <a:rPr lang="hu-HU" sz="4000" dirty="0" smtClean="0"/>
              <a:t> </a:t>
            </a:r>
            <a:r>
              <a:rPr lang="hu-HU" sz="4000" dirty="0" err="1" smtClean="0"/>
              <a:t>need</a:t>
            </a:r>
            <a:r>
              <a:rPr lang="hu-HU" sz="4000" dirty="0" smtClean="0"/>
              <a:t> </a:t>
            </a:r>
            <a:r>
              <a:rPr lang="hu-HU" sz="4000" dirty="0" err="1" smtClean="0"/>
              <a:t>to</a:t>
            </a:r>
            <a:r>
              <a:rPr lang="hu-HU" sz="4000" dirty="0" smtClean="0"/>
              <a:t> </a:t>
            </a:r>
            <a:r>
              <a:rPr lang="hu-HU" sz="4000" dirty="0" err="1" smtClean="0"/>
              <a:t>approximate</a:t>
            </a:r>
            <a:endParaRPr lang="hu-HU" sz="4000" dirty="0"/>
          </a:p>
        </p:txBody>
      </p:sp>
      <p:pic>
        <p:nvPicPr>
          <p:cNvPr id="316420" name="Picture 4" descr="grid_whit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700213"/>
            <a:ext cx="593883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B9ED-1583-423A-9AEB-FC7CED1CA85F}" type="datetime1">
              <a:rPr lang="hu-HU"/>
              <a:pPr/>
              <a:t>2013.11.06.</a:t>
            </a:fld>
            <a:endParaRPr lang="hu-HU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C915-3040-4605-9005-FEFDE2C6AF3B}" type="slidenum">
              <a:rPr lang="hu-HU"/>
              <a:pPr/>
              <a:t>27</a:t>
            </a:fld>
            <a:endParaRPr lang="hu-HU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B-spline</a:t>
            </a:r>
            <a:r>
              <a:rPr lang="hu-HU" dirty="0" smtClean="0"/>
              <a:t> </a:t>
            </a:r>
            <a:r>
              <a:rPr lang="hu-HU" dirty="0" err="1" smtClean="0"/>
              <a:t>approximation</a:t>
            </a:r>
            <a:endParaRPr lang="hu-HU" dirty="0"/>
          </a:p>
        </p:txBody>
      </p:sp>
      <p:sp>
        <p:nvSpPr>
          <p:cNvPr id="433162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3157" name="Text Box 5"/>
          <p:cNvSpPr txBox="1">
            <a:spLocks noChangeArrowheads="1"/>
          </p:cNvSpPr>
          <p:nvPr/>
        </p:nvSpPr>
        <p:spPr bwMode="auto">
          <a:xfrm>
            <a:off x="4859338" y="5013325"/>
            <a:ext cx="40338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3316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557338"/>
            <a:ext cx="770572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D848-5241-4894-8BB8-09C53E330E3E}" type="datetime1">
              <a:rPr lang="hu-HU"/>
              <a:pPr/>
              <a:t>2013.11.06.</a:t>
            </a:fld>
            <a:endParaRPr lang="hu-HU"/>
          </a:p>
        </p:txBody>
      </p:sp>
      <p:sp>
        <p:nvSpPr>
          <p:cNvPr id="13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4BD0-1947-47B8-8E2D-2A19174C30AB}" type="slidenum">
              <a:rPr lang="hu-HU"/>
              <a:pPr/>
              <a:t>28</a:t>
            </a:fld>
            <a:endParaRPr lang="hu-HU"/>
          </a:p>
        </p:txBody>
      </p:sp>
      <p:graphicFrame>
        <p:nvGraphicFramePr>
          <p:cNvPr id="412674" name="Object 2"/>
          <p:cNvGraphicFramePr>
            <a:graphicFrameLocks noChangeAspect="1"/>
          </p:cNvGraphicFramePr>
          <p:nvPr/>
        </p:nvGraphicFramePr>
        <p:xfrm>
          <a:off x="3995738" y="3557588"/>
          <a:ext cx="2447925" cy="1519237"/>
        </p:xfrm>
        <a:graphic>
          <a:graphicData uri="http://schemas.openxmlformats.org/presentationml/2006/ole">
            <p:oleObj spid="_x0000_s412674" name="Egyenlet" r:id="rId4" imgW="1104840" imgH="685800" progId="Equation.3">
              <p:embed/>
            </p:oleObj>
          </a:graphicData>
        </a:graphic>
      </p:graphicFrame>
      <p:graphicFrame>
        <p:nvGraphicFramePr>
          <p:cNvPr id="412675" name="Object 3"/>
          <p:cNvGraphicFramePr>
            <a:graphicFrameLocks noChangeAspect="1"/>
          </p:cNvGraphicFramePr>
          <p:nvPr/>
        </p:nvGraphicFramePr>
        <p:xfrm>
          <a:off x="3995738" y="5229225"/>
          <a:ext cx="2520950" cy="538163"/>
        </p:xfrm>
        <a:graphic>
          <a:graphicData uri="http://schemas.openxmlformats.org/presentationml/2006/ole">
            <p:oleObj spid="_x0000_s412675" name="Egyenlet" r:id="rId5" imgW="1307880" imgH="279360" progId="Equation.3">
              <p:embed/>
            </p:oleObj>
          </a:graphicData>
        </a:graphic>
      </p:graphicFrame>
      <p:sp>
        <p:nvSpPr>
          <p:cNvPr id="412676" name="Text Box 4"/>
          <p:cNvSpPr txBox="1">
            <a:spLocks noChangeArrowheads="1"/>
          </p:cNvSpPr>
          <p:nvPr/>
        </p:nvSpPr>
        <p:spPr bwMode="auto">
          <a:xfrm>
            <a:off x="1714480" y="1989138"/>
            <a:ext cx="628654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0" dirty="0" smtClean="0">
                <a:latin typeface="Arial" charset="0"/>
              </a:rPr>
              <a:t>Input: </a:t>
            </a:r>
            <a:r>
              <a:rPr lang="hu-HU" sz="2400" b="0" dirty="0" err="1" smtClean="0">
                <a:latin typeface="Arial" charset="0"/>
              </a:rPr>
              <a:t>the</a:t>
            </a:r>
            <a:r>
              <a:rPr lang="hu-HU" sz="2400" b="0" dirty="0" smtClean="0">
                <a:latin typeface="Arial" charset="0"/>
              </a:rPr>
              <a:t> </a:t>
            </a:r>
            <a:r>
              <a:rPr lang="hu-HU" sz="2400" b="0" dirty="0" err="1" smtClean="0">
                <a:latin typeface="Arial" charset="0"/>
              </a:rPr>
              <a:t>function</a:t>
            </a:r>
            <a:r>
              <a:rPr lang="hu-HU" sz="2400" b="0" dirty="0" smtClean="0">
                <a:latin typeface="Arial" charset="0"/>
              </a:rPr>
              <a:t> </a:t>
            </a:r>
            <a:r>
              <a:rPr lang="hu-HU" sz="2400" b="0" dirty="0" err="1" smtClean="0">
                <a:latin typeface="Arial" charset="0"/>
              </a:rPr>
              <a:t>to</a:t>
            </a:r>
            <a:r>
              <a:rPr lang="hu-HU" sz="2400" b="0" dirty="0" smtClean="0">
                <a:latin typeface="Arial" charset="0"/>
              </a:rPr>
              <a:t> be </a:t>
            </a:r>
            <a:r>
              <a:rPr lang="hu-HU" sz="2400" b="0" dirty="0" err="1" smtClean="0">
                <a:latin typeface="Arial" charset="0"/>
              </a:rPr>
              <a:t>optimized</a:t>
            </a:r>
            <a:r>
              <a:rPr lang="hu-HU" sz="2400" b="0" dirty="0" smtClean="0">
                <a:latin typeface="Arial" charset="0"/>
              </a:rPr>
              <a:t> and </a:t>
            </a:r>
            <a:r>
              <a:rPr lang="hu-HU" sz="2400" b="0" dirty="0" err="1" smtClean="0">
                <a:latin typeface="Arial" charset="0"/>
              </a:rPr>
              <a:t>the</a:t>
            </a:r>
            <a:r>
              <a:rPr lang="hu-HU" sz="2400" b="0" dirty="0" smtClean="0">
                <a:latin typeface="Arial" charset="0"/>
              </a:rPr>
              <a:t> starting </a:t>
            </a:r>
            <a:r>
              <a:rPr lang="hu-HU" sz="2400" b="0" dirty="0" err="1" smtClean="0">
                <a:latin typeface="Arial" charset="0"/>
              </a:rPr>
              <a:t>point</a:t>
            </a:r>
            <a:r>
              <a:rPr lang="hu-HU" sz="2400" b="0" dirty="0" smtClean="0">
                <a:latin typeface="Arial" charset="0"/>
              </a:rPr>
              <a:t> of </a:t>
            </a:r>
            <a:r>
              <a:rPr lang="hu-HU" sz="2400" b="0" dirty="0" err="1" smtClean="0">
                <a:latin typeface="Arial" charset="0"/>
              </a:rPr>
              <a:t>the</a:t>
            </a:r>
            <a:r>
              <a:rPr lang="hu-HU" sz="2400" b="0" dirty="0" smtClean="0">
                <a:latin typeface="Arial" charset="0"/>
              </a:rPr>
              <a:t> </a:t>
            </a:r>
            <a:r>
              <a:rPr lang="hu-HU" sz="2400" b="0" dirty="0" err="1" smtClean="0">
                <a:latin typeface="Arial" charset="0"/>
              </a:rPr>
              <a:t>optimization</a:t>
            </a:r>
            <a:r>
              <a:rPr lang="hu-HU" sz="2400" b="0" dirty="0" smtClean="0">
                <a:latin typeface="Arial" charset="0"/>
              </a:rPr>
              <a:t> </a:t>
            </a:r>
            <a:endParaRPr lang="en-US" sz="2400" b="0" dirty="0">
              <a:latin typeface="Arial" charset="0"/>
            </a:endParaRPr>
          </a:p>
        </p:txBody>
      </p:sp>
      <p:sp>
        <p:nvSpPr>
          <p:cNvPr id="412677" name="Text Box 5"/>
          <p:cNvSpPr txBox="1">
            <a:spLocks noChangeArrowheads="1"/>
          </p:cNvSpPr>
          <p:nvPr/>
        </p:nvSpPr>
        <p:spPr bwMode="auto">
          <a:xfrm>
            <a:off x="2051050" y="5157788"/>
            <a:ext cx="1524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0" dirty="0" smtClean="0">
                <a:latin typeface="Arial" charset="0"/>
              </a:rPr>
              <a:t>Halt, </a:t>
            </a:r>
            <a:r>
              <a:rPr lang="hu-HU" sz="2000" b="0" dirty="0" err="1" smtClean="0">
                <a:latin typeface="Arial" charset="0"/>
              </a:rPr>
              <a:t>if</a:t>
            </a:r>
            <a:r>
              <a:rPr lang="hu-HU" sz="2000" b="0" dirty="0" smtClean="0">
                <a:latin typeface="Arial" charset="0"/>
              </a:rPr>
              <a:t>:</a:t>
            </a:r>
            <a:endParaRPr lang="en-US" sz="2000" b="0" dirty="0">
              <a:latin typeface="Arial" charset="0"/>
            </a:endParaRPr>
          </a:p>
        </p:txBody>
      </p:sp>
      <p:sp>
        <p:nvSpPr>
          <p:cNvPr id="412678" name="Rectangle 6"/>
          <p:cNvSpPr>
            <a:spLocks noChangeArrowheads="1"/>
          </p:cNvSpPr>
          <p:nvPr/>
        </p:nvSpPr>
        <p:spPr bwMode="auto">
          <a:xfrm>
            <a:off x="1476375" y="1916113"/>
            <a:ext cx="6624638" cy="4176712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679" name="Text Box 7"/>
          <p:cNvSpPr txBox="1">
            <a:spLocks noChangeArrowheads="1"/>
          </p:cNvSpPr>
          <p:nvPr/>
        </p:nvSpPr>
        <p:spPr bwMode="auto">
          <a:xfrm>
            <a:off x="1979613" y="3068638"/>
            <a:ext cx="16557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0" dirty="0" err="1" smtClean="0">
                <a:latin typeface="Arial" charset="0"/>
              </a:rPr>
              <a:t>Initializing</a:t>
            </a:r>
            <a:r>
              <a:rPr lang="hu-HU" sz="2000" b="0" dirty="0" smtClean="0">
                <a:latin typeface="Arial" charset="0"/>
              </a:rPr>
              <a:t>:</a:t>
            </a:r>
            <a:endParaRPr lang="en-US" sz="2000" b="0" dirty="0">
              <a:latin typeface="Arial" charset="0"/>
            </a:endParaRPr>
          </a:p>
        </p:txBody>
      </p:sp>
      <p:sp>
        <p:nvSpPr>
          <p:cNvPr id="412680" name="Text Box 8"/>
          <p:cNvSpPr txBox="1">
            <a:spLocks noChangeArrowheads="1"/>
          </p:cNvSpPr>
          <p:nvPr/>
        </p:nvSpPr>
        <p:spPr bwMode="auto">
          <a:xfrm>
            <a:off x="1979613" y="4149725"/>
            <a:ext cx="1447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0" dirty="0" err="1" smtClean="0">
                <a:latin typeface="Arial" charset="0"/>
              </a:rPr>
              <a:t>Cycle</a:t>
            </a:r>
            <a:r>
              <a:rPr lang="hu-HU" sz="2000" b="0" dirty="0" smtClean="0">
                <a:latin typeface="Arial" charset="0"/>
              </a:rPr>
              <a:t>:</a:t>
            </a:r>
            <a:endParaRPr lang="en-US" sz="2000" b="0" dirty="0">
              <a:latin typeface="Arial" charset="0"/>
            </a:endParaRPr>
          </a:p>
        </p:txBody>
      </p:sp>
      <p:graphicFrame>
        <p:nvGraphicFramePr>
          <p:cNvPr id="412681" name="Object 9"/>
          <p:cNvGraphicFramePr>
            <a:graphicFrameLocks noChangeAspect="1"/>
          </p:cNvGraphicFramePr>
          <p:nvPr/>
        </p:nvGraphicFramePr>
        <p:xfrm>
          <a:off x="3995738" y="3022600"/>
          <a:ext cx="2592387" cy="506413"/>
        </p:xfrm>
        <a:graphic>
          <a:graphicData uri="http://schemas.openxmlformats.org/presentationml/2006/ole">
            <p:oleObj spid="_x0000_s412681" name="Egyenlet" r:id="rId6" imgW="1168200" imgH="228600" progId="Equation.3">
              <p:embed/>
            </p:oleObj>
          </a:graphicData>
        </a:graphic>
      </p:graphicFrame>
      <p:sp>
        <p:nvSpPr>
          <p:cNvPr id="41268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000" dirty="0" smtClean="0"/>
              <a:t>General </a:t>
            </a:r>
            <a:r>
              <a:rPr lang="hu-HU" sz="4000" dirty="0" err="1" smtClean="0"/>
              <a:t>structure</a:t>
            </a:r>
            <a:r>
              <a:rPr lang="hu-HU" sz="4000" dirty="0" smtClean="0"/>
              <a:t> of a local </a:t>
            </a:r>
            <a:r>
              <a:rPr lang="hu-HU" sz="4000" dirty="0" err="1" smtClean="0"/>
              <a:t>approximation</a:t>
            </a:r>
            <a:r>
              <a:rPr lang="hu-HU" sz="4000" dirty="0" smtClean="0"/>
              <a:t> </a:t>
            </a:r>
            <a:r>
              <a:rPr lang="hu-HU" sz="4000" dirty="0" err="1" smtClean="0"/>
              <a:t>algorithm</a:t>
            </a:r>
            <a:endParaRPr lang="hu-H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One</a:t>
            </a:r>
            <a:r>
              <a:rPr lang="hu-HU" dirty="0" smtClean="0"/>
              <a:t> </a:t>
            </a:r>
            <a:r>
              <a:rPr lang="hu-HU" dirty="0" err="1" smtClean="0"/>
              <a:t>possible</a:t>
            </a:r>
            <a:r>
              <a:rPr lang="hu-HU" dirty="0" smtClean="0"/>
              <a:t> </a:t>
            </a:r>
            <a:r>
              <a:rPr lang="hu-HU" dirty="0" err="1" smtClean="0"/>
              <a:t>solution</a:t>
            </a:r>
            <a:r>
              <a:rPr lang="hu-HU" dirty="0" smtClean="0"/>
              <a:t>:</a:t>
            </a:r>
            <a:endParaRPr lang="en-US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54C5-CE92-445E-B73C-C55EA44F4454}" type="datetime1">
              <a:rPr lang="hu-HU" smtClean="0"/>
              <a:pPr/>
              <a:t>2013.11.06.</a:t>
            </a:fld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8A445-931B-441A-839C-48B54942AB4E}" type="slidenum">
              <a:rPr lang="hu-HU" smtClean="0"/>
              <a:pPr/>
              <a:t>29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42844" y="2285992"/>
            <a:ext cx="760349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0" dirty="0" smtClean="0"/>
              <a:t>The </a:t>
            </a:r>
            <a:r>
              <a:rPr lang="hu-HU" sz="2800" b="0" dirty="0" err="1" smtClean="0"/>
              <a:t>Conjugated</a:t>
            </a:r>
            <a:r>
              <a:rPr lang="hu-HU" sz="2800" b="0" dirty="0" smtClean="0"/>
              <a:t> </a:t>
            </a:r>
            <a:r>
              <a:rPr lang="hu-HU" sz="2800" b="0" dirty="0" err="1" smtClean="0"/>
              <a:t>Gradient</a:t>
            </a:r>
            <a:r>
              <a:rPr lang="hu-HU" sz="2800" b="0" dirty="0" smtClean="0"/>
              <a:t> </a:t>
            </a:r>
            <a:r>
              <a:rPr lang="hu-HU" sz="2800" b="0" dirty="0" err="1" smtClean="0"/>
              <a:t>Method</a:t>
            </a:r>
            <a:r>
              <a:rPr lang="hu-HU" sz="2800" b="0" dirty="0" smtClean="0"/>
              <a:t> </a:t>
            </a:r>
            <a:r>
              <a:rPr lang="hu-HU" sz="2800" b="0" dirty="0" err="1" smtClean="0"/>
              <a:t>that</a:t>
            </a:r>
            <a:r>
              <a:rPr lang="hu-HU" sz="2800" b="0" dirty="0" smtClean="0"/>
              <a:t> </a:t>
            </a:r>
          </a:p>
          <a:p>
            <a:r>
              <a:rPr lang="hu-HU" sz="2800" b="0" dirty="0" err="1" smtClean="0"/>
              <a:t>produces</a:t>
            </a:r>
            <a:r>
              <a:rPr lang="hu-HU" sz="2800" b="0" dirty="0" smtClean="0"/>
              <a:t> </a:t>
            </a:r>
            <a:r>
              <a:rPr lang="hu-HU" sz="2800" b="0" dirty="0" err="1" smtClean="0"/>
              <a:t>the</a:t>
            </a:r>
            <a:r>
              <a:rPr lang="hu-HU" sz="2800" b="0" dirty="0" smtClean="0"/>
              <a:t> local </a:t>
            </a:r>
            <a:r>
              <a:rPr lang="hu-HU" sz="2800" b="0" dirty="0" err="1" smtClean="0"/>
              <a:t>optima</a:t>
            </a:r>
            <a:r>
              <a:rPr lang="hu-HU" sz="2800" b="0" dirty="0" smtClean="0"/>
              <a:t> </a:t>
            </a:r>
            <a:r>
              <a:rPr lang="hu-HU" sz="2800" b="0" dirty="0" err="1" smtClean="0"/>
              <a:t>if</a:t>
            </a:r>
            <a:r>
              <a:rPr lang="hu-HU" sz="2800" b="0" dirty="0" smtClean="0"/>
              <a:t> </a:t>
            </a:r>
            <a:r>
              <a:rPr lang="hu-HU" sz="2800" b="0" dirty="0" err="1" smtClean="0"/>
              <a:t>our</a:t>
            </a:r>
            <a:r>
              <a:rPr lang="hu-HU" sz="2800" b="0" dirty="0" smtClean="0"/>
              <a:t>  </a:t>
            </a:r>
            <a:r>
              <a:rPr lang="hu-HU" sz="2800" b="0" dirty="0" err="1" smtClean="0"/>
              <a:t>functions</a:t>
            </a:r>
            <a:r>
              <a:rPr lang="hu-HU" sz="2800" b="0" dirty="0" smtClean="0"/>
              <a:t> </a:t>
            </a:r>
            <a:r>
              <a:rPr lang="hu-HU" sz="2800" b="0" dirty="0" err="1" smtClean="0"/>
              <a:t>are</a:t>
            </a:r>
            <a:r>
              <a:rPr lang="hu-HU" sz="2800" b="0" dirty="0" smtClean="0"/>
              <a:t> </a:t>
            </a:r>
          </a:p>
          <a:p>
            <a:r>
              <a:rPr lang="hu-HU" sz="2800" b="0" dirty="0" err="1" smtClean="0"/>
              <a:t>locally</a:t>
            </a:r>
            <a:r>
              <a:rPr lang="hu-HU" sz="2800" b="0" dirty="0" smtClean="0"/>
              <a:t> </a:t>
            </a:r>
            <a:r>
              <a:rPr lang="hu-HU" sz="2800" b="0" dirty="0" err="1" smtClean="0"/>
              <a:t>quadratic</a:t>
            </a:r>
            <a:r>
              <a:rPr lang="hu-HU" sz="2800" b="0" dirty="0" smtClean="0"/>
              <a:t>;</a:t>
            </a:r>
          </a:p>
          <a:p>
            <a:endParaRPr lang="hu-HU" sz="2800" b="0" dirty="0" smtClean="0"/>
          </a:p>
          <a:p>
            <a:r>
              <a:rPr lang="hu-HU" sz="2800" b="0" dirty="0" err="1" smtClean="0"/>
              <a:t>Our</a:t>
            </a:r>
            <a:r>
              <a:rPr lang="hu-HU" sz="2800" b="0" dirty="0" smtClean="0"/>
              <a:t> </a:t>
            </a:r>
            <a:r>
              <a:rPr lang="hu-HU" sz="2800" b="0" dirty="0" err="1" smtClean="0"/>
              <a:t>functions</a:t>
            </a:r>
            <a:r>
              <a:rPr lang="hu-HU" sz="2800" b="0" dirty="0" smtClean="0"/>
              <a:t> </a:t>
            </a:r>
            <a:r>
              <a:rPr lang="hu-HU" sz="2800" b="0" dirty="0" err="1" smtClean="0"/>
              <a:t>can</a:t>
            </a:r>
            <a:r>
              <a:rPr lang="hu-HU" sz="2800" b="0" dirty="0" smtClean="0"/>
              <a:t> be </a:t>
            </a:r>
            <a:r>
              <a:rPr lang="hu-HU" sz="2800" b="0" dirty="0" err="1" smtClean="0"/>
              <a:t>considered</a:t>
            </a:r>
            <a:r>
              <a:rPr lang="hu-HU" sz="2800" b="0" dirty="0" smtClean="0"/>
              <a:t> </a:t>
            </a:r>
            <a:r>
              <a:rPr lang="hu-HU" sz="2800" b="0" dirty="0" err="1" smtClean="0"/>
              <a:t>to</a:t>
            </a:r>
            <a:endParaRPr lang="hu-HU" sz="2800" b="0" dirty="0" smtClean="0"/>
          </a:p>
          <a:p>
            <a:r>
              <a:rPr lang="hu-HU" sz="2800" b="0" dirty="0" smtClean="0"/>
              <a:t> be </a:t>
            </a:r>
            <a:r>
              <a:rPr lang="hu-HU" sz="2800" b="0" dirty="0" err="1" smtClean="0"/>
              <a:t>locally</a:t>
            </a:r>
            <a:r>
              <a:rPr lang="hu-HU" sz="2800" b="0" dirty="0" smtClean="0"/>
              <a:t> </a:t>
            </a:r>
            <a:r>
              <a:rPr lang="hu-HU" sz="2800" b="0" dirty="0" err="1" smtClean="0"/>
              <a:t>quadratic</a:t>
            </a:r>
            <a:r>
              <a:rPr lang="hu-HU" sz="2800" b="0" dirty="0" smtClean="0"/>
              <a:t>.</a:t>
            </a:r>
            <a:endParaRPr lang="en-US" sz="2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+ New </a:t>
            </a:r>
            <a:r>
              <a:rPr lang="hu-HU" dirty="0" err="1" smtClean="0"/>
              <a:t>knowledge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Example</a:t>
            </a:r>
            <a:r>
              <a:rPr lang="hu-HU" dirty="0" smtClean="0"/>
              <a:t>: </a:t>
            </a:r>
            <a:r>
              <a:rPr lang="hu-HU" dirty="0" err="1" smtClean="0"/>
              <a:t>Stomach</a:t>
            </a:r>
            <a:r>
              <a:rPr lang="hu-HU" dirty="0" smtClean="0"/>
              <a:t> </a:t>
            </a:r>
            <a:r>
              <a:rPr lang="hu-HU" dirty="0" err="1" smtClean="0"/>
              <a:t>ulcers</a:t>
            </a:r>
            <a:endParaRPr lang="hu-HU" dirty="0" smtClean="0"/>
          </a:p>
          <a:p>
            <a:r>
              <a:rPr lang="en-US" sz="2400" i="1" dirty="0" smtClean="0">
                <a:hlinkClick r:id="rId2" tooltip="Helicobacter pylori"/>
              </a:rPr>
              <a:t>Helicobacter pylori</a:t>
            </a:r>
            <a:r>
              <a:rPr lang="en-US" sz="2400" dirty="0" smtClean="0"/>
              <a:t> was discovered in 1982 by two </a:t>
            </a:r>
            <a:r>
              <a:rPr lang="en-US" sz="2400" dirty="0" smtClean="0">
                <a:hlinkClick r:id="rId3" tooltip="Australia"/>
              </a:rPr>
              <a:t>Australian</a:t>
            </a:r>
            <a:r>
              <a:rPr lang="en-US" sz="2400" dirty="0" smtClean="0"/>
              <a:t> scientists, </a:t>
            </a:r>
            <a:r>
              <a:rPr lang="en-US" sz="2400" dirty="0" smtClean="0">
                <a:hlinkClick r:id="rId4" tooltip="Robin Warren"/>
              </a:rPr>
              <a:t>Robin Warren</a:t>
            </a:r>
            <a:r>
              <a:rPr lang="en-US" sz="2400" dirty="0" smtClean="0"/>
              <a:t> and </a:t>
            </a:r>
            <a:r>
              <a:rPr lang="en-US" sz="2400" dirty="0" smtClean="0">
                <a:hlinkClick r:id="rId5" tooltip="Barry Marshall"/>
              </a:rPr>
              <a:t>Barry J. Marshall</a:t>
            </a:r>
            <a:r>
              <a:rPr lang="en-US" sz="2400" dirty="0" smtClean="0"/>
              <a:t> as a causative factor for ulcers. In their original paper, Warren and Marshall contended that most gastric ulcers and gastritis were caused by colonization with this bacterium, not by </a:t>
            </a:r>
            <a:r>
              <a:rPr lang="en-US" sz="2400" dirty="0" smtClean="0">
                <a:hlinkClick r:id="rId6" tooltip="Stress (medicine)"/>
              </a:rPr>
              <a:t>stress</a:t>
            </a:r>
            <a:r>
              <a:rPr lang="en-US" sz="2400" dirty="0" smtClean="0"/>
              <a:t> or </a:t>
            </a:r>
            <a:r>
              <a:rPr lang="en-US" sz="2400" dirty="0" smtClean="0">
                <a:hlinkClick r:id="rId7" tooltip="Spicy food"/>
              </a:rPr>
              <a:t>spicy food</a:t>
            </a:r>
            <a:r>
              <a:rPr lang="en-US" sz="2400" dirty="0" smtClean="0"/>
              <a:t> as had been assumed before.</a:t>
            </a:r>
          </a:p>
          <a:p>
            <a:endParaRPr lang="en-US" sz="18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39B8-9CA9-475B-9DA0-775309E9EF15}" type="datetime1">
              <a:rPr lang="hu-HU" smtClean="0"/>
              <a:pPr/>
              <a:t>2013.11.06.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07D5-1F50-4CD9-A328-6CA7833B521E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Big </a:t>
            </a:r>
            <a:r>
              <a:rPr lang="hu-HU" dirty="0" err="1" smtClean="0"/>
              <a:t>difference</a:t>
            </a:r>
            <a:r>
              <a:rPr lang="hu-HU" dirty="0" smtClean="0"/>
              <a:t> </a:t>
            </a:r>
            <a:r>
              <a:rPr lang="hu-HU" dirty="0" err="1" smtClean="0"/>
              <a:t>between</a:t>
            </a:r>
            <a:r>
              <a:rPr lang="hu-HU" dirty="0" smtClean="0"/>
              <a:t> local and </a:t>
            </a:r>
            <a:r>
              <a:rPr lang="hu-HU" dirty="0" err="1" smtClean="0"/>
              <a:t>global</a:t>
            </a:r>
            <a:r>
              <a:rPr lang="hu-HU" dirty="0" smtClean="0"/>
              <a:t> </a:t>
            </a:r>
            <a:r>
              <a:rPr lang="hu-HU" dirty="0" err="1" smtClean="0"/>
              <a:t>optimization</a:t>
            </a:r>
            <a:endParaRPr lang="en-US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54C5-CE92-445E-B73C-C55EA44F4454}" type="datetime1">
              <a:rPr lang="hu-HU" smtClean="0"/>
              <a:pPr/>
              <a:t>2013.11.06.</a:t>
            </a:fld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8A445-931B-441A-839C-48B54942AB4E}" type="slidenum">
              <a:rPr lang="hu-HU" smtClean="0"/>
              <a:pPr/>
              <a:t>30</a:t>
            </a:fld>
            <a:endParaRPr lang="hu-HU"/>
          </a:p>
        </p:txBody>
      </p:sp>
      <p:sp>
        <p:nvSpPr>
          <p:cNvPr id="5017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01761" name="Object 1"/>
          <p:cNvGraphicFramePr>
            <a:graphicFrameLocks noChangeAspect="1"/>
          </p:cNvGraphicFramePr>
          <p:nvPr/>
        </p:nvGraphicFramePr>
        <p:xfrm>
          <a:off x="1500166" y="1694396"/>
          <a:ext cx="6072230" cy="4566823"/>
        </p:xfrm>
        <a:graphic>
          <a:graphicData uri="http://schemas.openxmlformats.org/presentationml/2006/ole">
            <p:oleObj spid="_x0000_s501761" name="Dia" r:id="rId3" imgW="4571930" imgH="3428904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F933-AE60-4C01-B122-51A578B6CD30}" type="datetime1">
              <a:rPr lang="hu-HU"/>
              <a:pPr/>
              <a:t>2013.11.06.</a:t>
            </a:fld>
            <a:endParaRPr lang="hu-HU"/>
          </a:p>
        </p:txBody>
      </p:sp>
      <p:sp>
        <p:nvSpPr>
          <p:cNvPr id="9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0D83-195D-4D5E-8A4B-7C62888905DA}" type="slidenum">
              <a:rPr lang="hu-HU"/>
              <a:pPr/>
              <a:t>31</a:t>
            </a:fld>
            <a:endParaRPr lang="hu-HU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85728"/>
            <a:ext cx="7793037" cy="1008062"/>
          </a:xfrm>
        </p:spPr>
        <p:txBody>
          <a:bodyPr/>
          <a:lstStyle/>
          <a:p>
            <a:pPr algn="ctr"/>
            <a:r>
              <a:rPr lang="hu-HU" sz="4000" dirty="0" err="1" smtClean="0"/>
              <a:t>Some</a:t>
            </a:r>
            <a:r>
              <a:rPr lang="hu-HU" sz="4000" dirty="0" smtClean="0"/>
              <a:t> </a:t>
            </a:r>
            <a:r>
              <a:rPr lang="hu-HU" sz="4000" dirty="0" err="1" smtClean="0"/>
              <a:t>good</a:t>
            </a:r>
            <a:r>
              <a:rPr lang="hu-HU" sz="4000" dirty="0" smtClean="0"/>
              <a:t> </a:t>
            </a:r>
            <a:r>
              <a:rPr lang="hu-HU" sz="4000" dirty="0" err="1" smtClean="0"/>
              <a:t>hits</a:t>
            </a:r>
            <a:endParaRPr lang="hu-HU" sz="4000" dirty="0"/>
          </a:p>
        </p:txBody>
      </p:sp>
      <p:pic>
        <p:nvPicPr>
          <p:cNvPr id="346116" name="Picture 4" descr="site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857488" y="1571612"/>
            <a:ext cx="3814762" cy="37417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519C-E7ED-48C0-99A0-DEF253AF7F58}" type="datetime1">
              <a:rPr lang="hu-HU"/>
              <a:pPr/>
              <a:t>2013.11.06.</a:t>
            </a:fld>
            <a:endParaRPr lang="hu-HU"/>
          </a:p>
        </p:txBody>
      </p:sp>
      <p:sp>
        <p:nvSpPr>
          <p:cNvPr id="9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8F63-3BAF-4C40-AE48-4A68120A9AE6}" type="slidenum">
              <a:rPr lang="hu-HU"/>
              <a:pPr/>
              <a:t>32</a:t>
            </a:fld>
            <a:endParaRPr lang="hu-HU"/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33375"/>
            <a:ext cx="7793037" cy="720725"/>
          </a:xfrm>
        </p:spPr>
        <p:txBody>
          <a:bodyPr/>
          <a:lstStyle/>
          <a:p>
            <a:pPr algn="ctr"/>
            <a:r>
              <a:rPr lang="hu-HU" dirty="0" err="1" smtClean="0"/>
              <a:t>Some</a:t>
            </a:r>
            <a:r>
              <a:rPr lang="hu-HU" dirty="0" smtClean="0"/>
              <a:t> </a:t>
            </a:r>
            <a:r>
              <a:rPr lang="hu-HU" dirty="0" err="1" smtClean="0"/>
              <a:t>other</a:t>
            </a:r>
            <a:r>
              <a:rPr lang="hu-HU" dirty="0" smtClean="0"/>
              <a:t> </a:t>
            </a:r>
            <a:r>
              <a:rPr lang="hu-HU" dirty="0" err="1" smtClean="0"/>
              <a:t>hits</a:t>
            </a:r>
            <a:endParaRPr lang="hu-HU" dirty="0"/>
          </a:p>
        </p:txBody>
      </p:sp>
      <p:pic>
        <p:nvPicPr>
          <p:cNvPr id="415753" name="Picture 9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630363"/>
            <a:ext cx="3810000" cy="3743325"/>
          </a:xfrm>
        </p:spPr>
      </p:pic>
      <p:pic>
        <p:nvPicPr>
          <p:cNvPr id="415754" name="Picture 10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48263" y="1628775"/>
            <a:ext cx="3810000" cy="3744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4D7B-9C91-4E56-859C-35ED8151A737}" type="datetime1">
              <a:rPr lang="hu-HU"/>
              <a:pPr/>
              <a:t>2013.11.06.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9A91-57BA-4DB3-AAD4-22BFFC3E7250}" type="slidenum">
              <a:rPr lang="hu-HU"/>
              <a:pPr/>
              <a:t>33</a:t>
            </a:fld>
            <a:endParaRPr lang="hu-HU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77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88913"/>
            <a:ext cx="7556500" cy="6119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39B8-9CA9-475B-9DA0-775309E9EF15}" type="datetime1">
              <a:rPr lang="hu-HU" smtClean="0"/>
              <a:pPr/>
              <a:t>2013.11.06.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07D5-1F50-4CD9-A328-6CA7833B521E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357158" y="1928802"/>
            <a:ext cx="84296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i="1" dirty="0" smtClean="0"/>
              <a:t>H. pylori</a:t>
            </a:r>
            <a:r>
              <a:rPr lang="en-US" sz="2400" dirty="0" smtClean="0"/>
              <a:t> hypothesis was poorly received, so in an act of self-experimentation Marshall drank a </a:t>
            </a:r>
            <a:r>
              <a:rPr lang="en-US" sz="2400" dirty="0" smtClean="0">
                <a:hlinkClick r:id="rId2" tooltip="Petri dish"/>
              </a:rPr>
              <a:t>Petri dish</a:t>
            </a:r>
            <a:r>
              <a:rPr lang="en-US" sz="2400" dirty="0" smtClean="0"/>
              <a:t> containing a culture of organisms extracted from a patient and five days later developed gastritis. His symptoms disappeared after two weeks, but he took antibiotics to kill the remaining bacteria at the urging of his wife</a:t>
            </a:r>
            <a:r>
              <a:rPr lang="hu-HU" sz="2400" dirty="0" smtClean="0"/>
              <a:t>. </a:t>
            </a:r>
            <a:r>
              <a:rPr lang="en-US" sz="2400" dirty="0" smtClean="0"/>
              <a:t>This experiment was published in 1984 in the Australian Medical Journal and is among the most cited articles from the journal.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39B8-9CA9-475B-9DA0-775309E9EF15}" type="datetime1">
              <a:rPr lang="hu-HU" smtClean="0"/>
              <a:pPr/>
              <a:t>2013.11.06.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07D5-1F50-4CD9-A328-6CA7833B521E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1000100" y="1571612"/>
            <a:ext cx="7786742" cy="470898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In 1997, the </a:t>
            </a:r>
            <a:r>
              <a:rPr lang="en-US" sz="2000" dirty="0" smtClean="0">
                <a:hlinkClick r:id="rId2" tooltip="Centers for Disease Control and Prevention"/>
              </a:rPr>
              <a:t>Centers for Disease Control and Prevention</a:t>
            </a:r>
            <a:r>
              <a:rPr lang="en-US" sz="2000" dirty="0" smtClean="0"/>
              <a:t>, with other government agencies, academic institutions, and industry, launched a national education campaign to inform health care providers and consumers about the link between </a:t>
            </a:r>
            <a:r>
              <a:rPr lang="en-US" sz="2000" i="1" dirty="0" smtClean="0"/>
              <a:t>H. pylori</a:t>
            </a:r>
            <a:r>
              <a:rPr lang="en-US" sz="2000" dirty="0" smtClean="0"/>
              <a:t> and ulcers. This campaign reinforced the news that ulcers are a curable infection, and that health can be greatly improved and money saved by disseminating information about </a:t>
            </a:r>
            <a:r>
              <a:rPr lang="en-US" sz="2000" i="1" dirty="0" smtClean="0"/>
              <a:t>H. pylori</a:t>
            </a:r>
            <a:r>
              <a:rPr lang="en-US" sz="2000" dirty="0" smtClean="0"/>
              <a:t>.</a:t>
            </a:r>
            <a:r>
              <a:rPr lang="en-US" sz="2000" baseline="30000" dirty="0" smtClean="0">
                <a:hlinkClick r:id="rId3"/>
              </a:rPr>
              <a:t>[36]</a:t>
            </a:r>
            <a:endParaRPr lang="en-US" sz="2000" dirty="0" smtClean="0"/>
          </a:p>
          <a:p>
            <a:r>
              <a:rPr lang="en-US" sz="2000" dirty="0" smtClean="0"/>
              <a:t>In 2005, the </a:t>
            </a:r>
            <a:r>
              <a:rPr lang="en-US" sz="2000" dirty="0" err="1" smtClean="0">
                <a:hlinkClick r:id="rId4" tooltip="Karolinska Institutet"/>
              </a:rPr>
              <a:t>Karolinska</a:t>
            </a:r>
            <a:r>
              <a:rPr lang="en-US" sz="2000" dirty="0" smtClean="0">
                <a:hlinkClick r:id="rId4" tooltip="Karolinska Institutet"/>
              </a:rPr>
              <a:t> Institute in Stockholm</a:t>
            </a:r>
            <a:r>
              <a:rPr lang="en-US" sz="2000" dirty="0" smtClean="0"/>
              <a:t> awarded the </a:t>
            </a:r>
            <a:r>
              <a:rPr lang="en-US" sz="2000" dirty="0" smtClean="0">
                <a:hlinkClick r:id="rId5" tooltip="Nobel Prize in Physiology or Medicine"/>
              </a:rPr>
              <a:t>Nobel Prize in Physiology or Medicine</a:t>
            </a:r>
            <a:r>
              <a:rPr lang="en-US" sz="2000" dirty="0" smtClean="0"/>
              <a:t> to Dr. Marshall and his long-time collaborator Dr. Warren "for their discovery of the bacterium </a:t>
            </a:r>
            <a:r>
              <a:rPr lang="en-US" sz="2000" i="1" dirty="0" smtClean="0"/>
              <a:t>Helicobacter pylori</a:t>
            </a:r>
            <a:r>
              <a:rPr lang="en-US" sz="2000" dirty="0" smtClean="0"/>
              <a:t> and its role in </a:t>
            </a:r>
            <a:r>
              <a:rPr lang="en-US" sz="2000" dirty="0" smtClean="0">
                <a:hlinkClick r:id="rId6" tooltip="Gastritis"/>
              </a:rPr>
              <a:t>gastritis</a:t>
            </a:r>
            <a:r>
              <a:rPr lang="en-US" sz="2000" dirty="0" smtClean="0"/>
              <a:t> and peptic ulcer disease." Professor Marshall continues research related to </a:t>
            </a:r>
            <a:r>
              <a:rPr lang="en-US" sz="2000" i="1" dirty="0" smtClean="0"/>
              <a:t>H. pylori</a:t>
            </a:r>
            <a:r>
              <a:rPr lang="en-US" sz="2000" dirty="0" smtClean="0"/>
              <a:t> and runs a molecular biology lab at </a:t>
            </a:r>
            <a:r>
              <a:rPr lang="en-US" sz="2000" dirty="0" smtClean="0">
                <a:hlinkClick r:id="rId7" tooltip="University of Western Australia"/>
              </a:rPr>
              <a:t>UWA</a:t>
            </a:r>
            <a:r>
              <a:rPr lang="en-US" sz="2000" dirty="0" smtClean="0"/>
              <a:t> in Perth, Western Australia.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Suggested</a:t>
            </a:r>
            <a:r>
              <a:rPr lang="hu-HU" dirty="0" smtClean="0"/>
              <a:t> </a:t>
            </a:r>
            <a:r>
              <a:rPr lang="hu-HU" dirty="0" err="1" smtClean="0"/>
              <a:t>reading</a:t>
            </a:r>
            <a:r>
              <a:rPr lang="hu-HU" dirty="0" smtClean="0"/>
              <a:t>: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http://pdb.org/pdb/101/motm.do?momID=29</a:t>
            </a:r>
            <a:endParaRPr lang="hu-HU" dirty="0" smtClean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39B8-9CA9-475B-9DA0-775309E9EF15}" type="datetime1">
              <a:rPr lang="hu-HU" smtClean="0"/>
              <a:pPr/>
              <a:t>2013.11.06.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07D5-1F50-4CD9-A328-6CA7833B521E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FD24-C0A4-49CC-937D-647BFAE236E9}" type="datetime1">
              <a:rPr lang="hu-HU"/>
              <a:pPr/>
              <a:t>2013.11.06.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58E2-95E0-4233-8591-2944FB7EB34A}" type="slidenum">
              <a:rPr lang="hu-HU"/>
              <a:pPr/>
              <a:t>7</a:t>
            </a:fld>
            <a:endParaRPr lang="hu-HU"/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369300" cy="1008062"/>
          </a:xfrm>
        </p:spPr>
        <p:txBody>
          <a:bodyPr/>
          <a:lstStyle/>
          <a:p>
            <a:r>
              <a:rPr lang="hu-HU" sz="4000" dirty="0" err="1" smtClean="0"/>
              <a:t>In</a:t>
            </a:r>
            <a:r>
              <a:rPr lang="hu-HU" sz="4000" dirty="0" smtClean="0"/>
              <a:t> </a:t>
            </a:r>
            <a:r>
              <a:rPr lang="hu-HU" sz="4000" dirty="0" err="1" smtClean="0"/>
              <a:t>silico</a:t>
            </a:r>
            <a:r>
              <a:rPr lang="hu-HU" sz="4000" dirty="0" smtClean="0"/>
              <a:t> </a:t>
            </a:r>
            <a:r>
              <a:rPr lang="hu-HU" sz="4000" dirty="0" err="1" smtClean="0"/>
              <a:t>pharmacologic</a:t>
            </a:r>
            <a:r>
              <a:rPr lang="hu-HU" sz="4000" dirty="0" smtClean="0"/>
              <a:t> </a:t>
            </a:r>
            <a:r>
              <a:rPr lang="hu-HU" sz="4000" dirty="0" err="1" smtClean="0"/>
              <a:t>research</a:t>
            </a:r>
            <a:endParaRPr lang="hu-HU" sz="4000" dirty="0"/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dirty="0" err="1" smtClean="0"/>
              <a:t>Virtual</a:t>
            </a:r>
            <a:r>
              <a:rPr lang="hu-HU" dirty="0" smtClean="0"/>
              <a:t> </a:t>
            </a:r>
            <a:r>
              <a:rPr lang="hu-HU" dirty="0" err="1" smtClean="0"/>
              <a:t>pharmacologic</a:t>
            </a:r>
            <a:r>
              <a:rPr lang="hu-HU" dirty="0" smtClean="0"/>
              <a:t> </a:t>
            </a:r>
            <a:r>
              <a:rPr lang="hu-HU" dirty="0" err="1" smtClean="0"/>
              <a:t>research</a:t>
            </a:r>
            <a:r>
              <a:rPr lang="hu-HU" dirty="0" smtClean="0"/>
              <a:t>: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computers</a:t>
            </a:r>
            <a:r>
              <a:rPr lang="hu-HU" dirty="0" smtClean="0"/>
              <a:t> </a:t>
            </a:r>
            <a:r>
              <a:rPr lang="hu-HU" dirty="0" err="1" smtClean="0"/>
              <a:t>instead</a:t>
            </a:r>
            <a:r>
              <a:rPr lang="hu-HU" dirty="0" smtClean="0"/>
              <a:t> of </a:t>
            </a:r>
            <a:r>
              <a:rPr lang="hu-HU" dirty="0" err="1" smtClean="0"/>
              <a:t>wet</a:t>
            </a:r>
            <a:r>
              <a:rPr lang="hu-HU" dirty="0" smtClean="0"/>
              <a:t> </a:t>
            </a:r>
            <a:r>
              <a:rPr lang="hu-HU" dirty="0" err="1" smtClean="0"/>
              <a:t>labs</a:t>
            </a:r>
            <a:r>
              <a:rPr lang="hu-HU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hu-HU" dirty="0" err="1" smtClean="0"/>
              <a:t>Today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is </a:t>
            </a:r>
            <a:r>
              <a:rPr lang="hu-HU" dirty="0" err="1" smtClean="0"/>
              <a:t>just</a:t>
            </a:r>
            <a:r>
              <a:rPr lang="hu-HU" dirty="0" smtClean="0"/>
              <a:t> a </a:t>
            </a:r>
            <a:r>
              <a:rPr lang="hu-HU" dirty="0" err="1" smtClean="0"/>
              <a:t>dream</a:t>
            </a:r>
            <a:r>
              <a:rPr lang="hu-HU" dirty="0" smtClean="0"/>
              <a:t>:</a:t>
            </a:r>
            <a:endParaRPr lang="hu-HU" dirty="0"/>
          </a:p>
          <a:p>
            <a:pPr lvl="1">
              <a:lnSpc>
                <a:spcPct val="90000"/>
              </a:lnSpc>
            </a:pPr>
            <a:r>
              <a:rPr lang="hu-HU" dirty="0" err="1" smtClean="0"/>
              <a:t>Models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exact</a:t>
            </a:r>
            <a:r>
              <a:rPr lang="hu-HU" dirty="0" smtClean="0"/>
              <a:t>;</a:t>
            </a:r>
            <a:endParaRPr lang="hu-HU" dirty="0"/>
          </a:p>
          <a:p>
            <a:pPr lvl="1">
              <a:lnSpc>
                <a:spcPct val="90000"/>
              </a:lnSpc>
            </a:pPr>
            <a:r>
              <a:rPr lang="hu-HU" dirty="0" err="1" smtClean="0"/>
              <a:t>Methods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exact</a:t>
            </a:r>
            <a:r>
              <a:rPr lang="hu-HU" dirty="0" smtClean="0"/>
              <a:t> </a:t>
            </a:r>
            <a:r>
              <a:rPr lang="hu-HU" dirty="0" err="1" smtClean="0"/>
              <a:t>enough</a:t>
            </a:r>
            <a:r>
              <a:rPr lang="hu-HU" dirty="0" smtClean="0"/>
              <a:t>;</a:t>
            </a:r>
          </a:p>
          <a:p>
            <a:pPr lvl="1">
              <a:lnSpc>
                <a:spcPct val="90000"/>
              </a:lnSpc>
            </a:pPr>
            <a:r>
              <a:rPr lang="hu-HU" dirty="0" err="1" smtClean="0"/>
              <a:t>Can</a:t>
            </a:r>
            <a:r>
              <a:rPr lang="hu-HU" dirty="0" smtClean="0"/>
              <a:t> be </a:t>
            </a:r>
            <a:r>
              <a:rPr lang="hu-HU" dirty="0" err="1" smtClean="0"/>
              <a:t>used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getting</a:t>
            </a:r>
            <a:r>
              <a:rPr lang="hu-HU" dirty="0" smtClean="0"/>
              <a:t> </a:t>
            </a:r>
            <a:r>
              <a:rPr lang="hu-HU" dirty="0" err="1" smtClean="0"/>
              <a:t>ideas</a:t>
            </a:r>
            <a:r>
              <a:rPr lang="hu-HU" dirty="0" smtClean="0"/>
              <a:t> and </a:t>
            </a:r>
            <a:r>
              <a:rPr lang="hu-HU" dirty="0" err="1" smtClean="0"/>
              <a:t>decreasing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number</a:t>
            </a:r>
            <a:r>
              <a:rPr lang="hu-HU" dirty="0" smtClean="0"/>
              <a:t> of </a:t>
            </a:r>
            <a:r>
              <a:rPr lang="hu-HU" dirty="0" err="1" smtClean="0"/>
              <a:t>wet</a:t>
            </a:r>
            <a:r>
              <a:rPr lang="hu-HU" dirty="0" smtClean="0"/>
              <a:t> </a:t>
            </a:r>
            <a:r>
              <a:rPr lang="hu-HU" dirty="0" err="1" smtClean="0"/>
              <a:t>lab</a:t>
            </a:r>
            <a:r>
              <a:rPr lang="hu-HU" dirty="0" smtClean="0"/>
              <a:t> </a:t>
            </a:r>
            <a:r>
              <a:rPr lang="hu-HU" dirty="0" err="1" smtClean="0"/>
              <a:t>experiments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8EBF-3786-46AD-9726-C626F9AEC496}" type="datetime1">
              <a:rPr lang="hu-HU"/>
              <a:pPr/>
              <a:t>2013.11.06.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7148-62F8-48F1-AFB4-43F748753310}" type="slidenum">
              <a:rPr lang="hu-HU"/>
              <a:pPr/>
              <a:t>8</a:t>
            </a:fld>
            <a:endParaRPr lang="hu-HU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Where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get</a:t>
            </a:r>
            <a:r>
              <a:rPr lang="hu-HU" dirty="0" smtClean="0"/>
              <a:t> </a:t>
            </a:r>
            <a:r>
              <a:rPr lang="hu-HU" dirty="0" err="1" smtClean="0"/>
              <a:t>targets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hu-HU" dirty="0" smtClean="0"/>
              <a:t>1: </a:t>
            </a:r>
            <a:r>
              <a:rPr lang="hu-HU" dirty="0" err="1" smtClean="0"/>
              <a:t>Consultation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biologists</a:t>
            </a:r>
            <a:r>
              <a:rPr lang="hu-HU" dirty="0" smtClean="0"/>
              <a:t> and </a:t>
            </a:r>
            <a:r>
              <a:rPr lang="hu-HU" dirty="0" err="1" smtClean="0"/>
              <a:t>MD’s</a:t>
            </a:r>
            <a:r>
              <a:rPr lang="hu-HU" dirty="0" smtClean="0"/>
              <a:t>;</a:t>
            </a:r>
          </a:p>
          <a:p>
            <a:pPr lvl="1">
              <a:lnSpc>
                <a:spcPct val="90000"/>
              </a:lnSpc>
            </a:pPr>
            <a:r>
              <a:rPr lang="hu-HU" dirty="0" smtClean="0"/>
              <a:t>23 000 human </a:t>
            </a:r>
            <a:r>
              <a:rPr lang="hu-HU" dirty="0" err="1" smtClean="0"/>
              <a:t>gene</a:t>
            </a:r>
            <a:r>
              <a:rPr lang="hu-HU" dirty="0" smtClean="0"/>
              <a:t>, 100,000 </a:t>
            </a:r>
            <a:r>
              <a:rPr lang="hu-HU" dirty="0" err="1" smtClean="0"/>
              <a:t>proteins</a:t>
            </a:r>
            <a:r>
              <a:rPr lang="hu-HU" dirty="0" smtClean="0"/>
              <a:t>.</a:t>
            </a:r>
            <a:endParaRPr lang="hu-HU" dirty="0"/>
          </a:p>
          <a:p>
            <a:pPr lvl="1">
              <a:lnSpc>
                <a:spcPct val="90000"/>
              </a:lnSpc>
            </a:pPr>
            <a:r>
              <a:rPr lang="hu-HU" dirty="0"/>
              <a:t>200-300 </a:t>
            </a:r>
            <a:r>
              <a:rPr lang="hu-HU" dirty="0" err="1" smtClean="0"/>
              <a:t>proteins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targeted</a:t>
            </a:r>
            <a:r>
              <a:rPr lang="hu-HU" dirty="0" smtClean="0"/>
              <a:t> </a:t>
            </a:r>
            <a:r>
              <a:rPr lang="hu-HU" dirty="0" err="1" smtClean="0"/>
              <a:t>today</a:t>
            </a:r>
            <a:r>
              <a:rPr lang="hu-HU" dirty="0" smtClean="0"/>
              <a:t>(!) </a:t>
            </a:r>
          </a:p>
          <a:p>
            <a:pPr lvl="1">
              <a:lnSpc>
                <a:spcPct val="90000"/>
              </a:lnSpc>
            </a:pPr>
            <a:endParaRPr lang="hu-HU" dirty="0"/>
          </a:p>
          <a:p>
            <a:pPr lvl="1">
              <a:lnSpc>
                <a:spcPct val="90000"/>
              </a:lnSpc>
            </a:pPr>
            <a:r>
              <a:rPr lang="hu-HU" dirty="0" smtClean="0"/>
              <a:t>2: </a:t>
            </a:r>
            <a:r>
              <a:rPr lang="hu-HU" dirty="0" err="1" smtClean="0"/>
              <a:t>Mathematical</a:t>
            </a:r>
            <a:r>
              <a:rPr lang="hu-HU" dirty="0" smtClean="0"/>
              <a:t> </a:t>
            </a:r>
            <a:r>
              <a:rPr lang="hu-HU" dirty="0" err="1" smtClean="0"/>
              <a:t>method</a:t>
            </a:r>
            <a:r>
              <a:rPr lang="hu-HU" dirty="0" smtClean="0"/>
              <a:t>: protein </a:t>
            </a:r>
            <a:r>
              <a:rPr lang="hu-HU" dirty="0" err="1" smtClean="0"/>
              <a:t>network</a:t>
            </a:r>
            <a:r>
              <a:rPr lang="hu-HU" dirty="0" smtClean="0"/>
              <a:t> </a:t>
            </a:r>
            <a:r>
              <a:rPr lang="hu-HU" dirty="0" err="1" smtClean="0"/>
              <a:t>analysis</a:t>
            </a:r>
            <a:r>
              <a:rPr lang="hu-HU" dirty="0" smtClean="0"/>
              <a:t> (</a:t>
            </a:r>
            <a:r>
              <a:rPr lang="hu-HU" dirty="0" err="1" smtClean="0"/>
              <a:t>to</a:t>
            </a:r>
            <a:r>
              <a:rPr lang="hu-HU" dirty="0" smtClean="0"/>
              <a:t> be </a:t>
            </a:r>
            <a:r>
              <a:rPr lang="hu-HU" dirty="0" err="1" smtClean="0"/>
              <a:t>covered</a:t>
            </a:r>
            <a:r>
              <a:rPr lang="hu-HU" dirty="0" smtClean="0"/>
              <a:t> here).</a:t>
            </a:r>
          </a:p>
          <a:p>
            <a:pPr lvl="1">
              <a:lnSpc>
                <a:spcPct val="90000"/>
              </a:lnSpc>
            </a:pPr>
            <a:endParaRPr lang="hu-HU" dirty="0"/>
          </a:p>
          <a:p>
            <a:pPr lvl="1">
              <a:lnSpc>
                <a:spcPct val="90000"/>
              </a:lnSpc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02C2-3EBD-4C4E-B399-D52F420B46C9}" type="datetime1">
              <a:rPr lang="hu-HU"/>
              <a:pPr/>
              <a:t>2013.11.06.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7B64-6627-4B2F-8C99-F17EF3101626}" type="slidenum">
              <a:rPr lang="hu-HU"/>
              <a:pPr/>
              <a:t>9</a:t>
            </a:fld>
            <a:endParaRPr lang="hu-HU"/>
          </a:p>
        </p:txBody>
      </p:sp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need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3D </a:t>
            </a:r>
            <a:r>
              <a:rPr lang="hu-HU" dirty="0" err="1" smtClean="0"/>
              <a:t>structure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protein</a:t>
            </a:r>
            <a:endParaRPr lang="hu-HU" dirty="0"/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The PDB </a:t>
            </a:r>
            <a:r>
              <a:rPr lang="hu-HU" dirty="0" err="1" smtClean="0">
                <a:hlinkClick r:id="rId2"/>
              </a:rPr>
              <a:t>www.pdb.org</a:t>
            </a:r>
            <a:endParaRPr lang="hu-HU" dirty="0" smtClean="0"/>
          </a:p>
          <a:p>
            <a:r>
              <a:rPr lang="hu-HU" dirty="0" err="1" smtClean="0"/>
              <a:t>some</a:t>
            </a:r>
            <a:r>
              <a:rPr lang="hu-HU" dirty="0" smtClean="0"/>
              <a:t> </a:t>
            </a:r>
            <a:r>
              <a:rPr lang="hu-HU" dirty="0" err="1" smtClean="0"/>
              <a:t>annotated</a:t>
            </a:r>
            <a:r>
              <a:rPr lang="hu-HU" dirty="0" smtClean="0"/>
              <a:t> </a:t>
            </a:r>
            <a:r>
              <a:rPr lang="hu-HU" dirty="0" err="1" smtClean="0"/>
              <a:t>versions</a:t>
            </a:r>
            <a:r>
              <a:rPr lang="hu-HU" dirty="0" smtClean="0"/>
              <a:t>, </a:t>
            </a:r>
            <a:r>
              <a:rPr lang="hu-HU" dirty="0" err="1" smtClean="0"/>
              <a:t>like</a:t>
            </a:r>
            <a:r>
              <a:rPr lang="hu-HU" dirty="0" smtClean="0"/>
              <a:t>: </a:t>
            </a:r>
            <a:r>
              <a:rPr lang="hu-HU" dirty="0" err="1" smtClean="0"/>
              <a:t>PDBSum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ínátmenet">
  <a:themeElements>
    <a:clrScheme name="Színátmenet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zínátmenet">
      <a:majorFont>
        <a:latin typeface="Impac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zínátmenet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ínátmenet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ínátmenet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ínátmenet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ínátmenet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ínátmenet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9961</TotalTime>
  <Words>1136</Words>
  <Application>Microsoft PowerPoint</Application>
  <PresentationFormat>Diavetítés a képernyőre (4:3 oldalarány)</PresentationFormat>
  <Paragraphs>197</Paragraphs>
  <Slides>33</Slides>
  <Notes>8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33</vt:i4>
      </vt:variant>
    </vt:vector>
  </HeadingPairs>
  <TitlesOfParts>
    <vt:vector size="36" baseType="lpstr">
      <vt:lpstr>Színátmenet</vt:lpstr>
      <vt:lpstr>Egyenlet</vt:lpstr>
      <vt:lpstr>Dia</vt:lpstr>
      <vt:lpstr>Molecular docking</vt:lpstr>
      <vt:lpstr>Some background: the pharmaceutical industry</vt:lpstr>
      <vt:lpstr>+ New knowledge</vt:lpstr>
      <vt:lpstr>4. dia</vt:lpstr>
      <vt:lpstr>5. dia</vt:lpstr>
      <vt:lpstr>Suggested reading:</vt:lpstr>
      <vt:lpstr>In silico pharmacologic research</vt:lpstr>
      <vt:lpstr>Where we get targets from?</vt:lpstr>
      <vt:lpstr>We need the 3D structure of the protein</vt:lpstr>
      <vt:lpstr>Where can we get the small molecules from?</vt:lpstr>
      <vt:lpstr>Virtual (in silico) drug libraries</vt:lpstr>
      <vt:lpstr>     One page of ZINC:</vt:lpstr>
      <vt:lpstr>Some important molecules</vt:lpstr>
      <vt:lpstr>The docking problem mathematically</vt:lpstr>
      <vt:lpstr>Modeling the protein and the small molecule</vt:lpstr>
      <vt:lpstr>Energy function</vt:lpstr>
      <vt:lpstr>1.: Lennard-Jones potential</vt:lpstr>
      <vt:lpstr>H-bond</vt:lpstr>
      <vt:lpstr>19. dia</vt:lpstr>
      <vt:lpstr>2.: H-bonds</vt:lpstr>
      <vt:lpstr>3.: Electrostatic interaction </vt:lpstr>
      <vt:lpstr>4: Torsion energy</vt:lpstr>
      <vt:lpstr>5.: Counting with water molecules </vt:lpstr>
      <vt:lpstr>6.: Inner energy of the ligand</vt:lpstr>
      <vt:lpstr>The grid idea</vt:lpstr>
      <vt:lpstr>If our atom is not exactly in the gridpoint, we need to approximate</vt:lpstr>
      <vt:lpstr>B-spline approximation</vt:lpstr>
      <vt:lpstr>General structure of a local approximation algorithm</vt:lpstr>
      <vt:lpstr>One possible solution:</vt:lpstr>
      <vt:lpstr>Big difference between local and global optimization</vt:lpstr>
      <vt:lpstr>Some good hits</vt:lpstr>
      <vt:lpstr>Some other hits</vt:lpstr>
      <vt:lpstr>33. dia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Áttekintés a peer-to-peer rendszerekről</dc:title>
  <dc:creator>Iván Gábor</dc:creator>
  <cp:lastModifiedBy>grolmusz</cp:lastModifiedBy>
  <cp:revision>295</cp:revision>
  <dcterms:created xsi:type="dcterms:W3CDTF">2003-12-13T10:23:40Z</dcterms:created>
  <dcterms:modified xsi:type="dcterms:W3CDTF">2013-11-06T12:55:40Z</dcterms:modified>
</cp:coreProperties>
</file>