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56" r:id="rId3"/>
    <p:sldId id="264" r:id="rId4"/>
    <p:sldId id="266" r:id="rId5"/>
    <p:sldId id="257" r:id="rId6"/>
    <p:sldId id="258" r:id="rId7"/>
    <p:sldId id="259" r:id="rId8"/>
    <p:sldId id="260" r:id="rId9"/>
    <p:sldId id="270" r:id="rId10"/>
    <p:sldId id="285" r:id="rId11"/>
    <p:sldId id="271" r:id="rId12"/>
    <p:sldId id="261" r:id="rId13"/>
    <p:sldId id="289" r:id="rId14"/>
    <p:sldId id="268" r:id="rId15"/>
    <p:sldId id="263" r:id="rId16"/>
    <p:sldId id="291" r:id="rId17"/>
    <p:sldId id="267" r:id="rId18"/>
    <p:sldId id="290" r:id="rId19"/>
    <p:sldId id="292" r:id="rId20"/>
    <p:sldId id="269" r:id="rId21"/>
    <p:sldId id="273" r:id="rId22"/>
    <p:sldId id="274" r:id="rId23"/>
    <p:sldId id="275" r:id="rId24"/>
    <p:sldId id="287" r:id="rId25"/>
    <p:sldId id="279" r:id="rId26"/>
    <p:sldId id="280" r:id="rId27"/>
    <p:sldId id="281" r:id="rId28"/>
    <p:sldId id="282" r:id="rId29"/>
    <p:sldId id="283" r:id="rId30"/>
    <p:sldId id="286" r:id="rId31"/>
    <p:sldId id="28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CC"/>
    <a:srgbClr val="111111"/>
    <a:srgbClr val="DDDDDD"/>
    <a:srgbClr val="FFFF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6326" autoAdjust="0"/>
    <p:restoredTop sz="90929"/>
  </p:normalViewPr>
  <p:slideViewPr>
    <p:cSldViewPr>
      <p:cViewPr varScale="1">
        <p:scale>
          <a:sx n="63" d="100"/>
          <a:sy n="63" d="100"/>
        </p:scale>
        <p:origin x="-11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F830D2-4C34-40BE-BBA4-E88C743BB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13D88-4D28-4D34-8E0D-42C6D024A028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1CFA0-FCB1-46A5-B9BB-FEA07EA54E11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B2A46-8B7B-44F7-8C6A-2CCC3442A99D}" type="slidenum">
              <a:rPr lang="en-US"/>
              <a:pPr/>
              <a:t>11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AFBCC-FB0B-49CE-B404-C2AFFE648012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DAF30-0789-4A10-81B8-685B6770D929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FE059-1F2A-4353-BF74-0BAD42D875E1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93C31-328B-415A-B9DF-5CD19EC82B3F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                          Diffraction</a:t>
            </a:r>
          </a:p>
          <a:p>
            <a:r>
              <a:rPr lang="en-US"/>
              <a:t>1. Typical diffraction pattern from AD collected at F2 beam line at CHESS.</a:t>
            </a:r>
          </a:p>
          <a:p>
            <a:r>
              <a:rPr lang="en-US"/>
              <a:t>2. Except this data-set all other data, including the heavy atoms derivatives were collected at home using the R-axis at Walkshman institute.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75912-195F-4C1F-89FF-6B839D38795D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81532-9A4F-4C96-8DC6-400B17E413D2}" type="slidenum">
              <a:rPr lang="en-US"/>
              <a:pPr/>
              <a:t>17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B967A-F1C0-4049-8734-4AE81AC00914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273B4-D8B3-45A4-9C1A-373D5B0A5C28}" type="slidenum">
              <a:rPr lang="en-US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70E08-3B2C-4A50-BB88-F4F3B64B6961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0B99D-88CF-40D8-A27A-583767B0C8D7}" type="slidenum">
              <a:rPr lang="en-US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B5F83-76FB-4416-9054-37AD06000970}" type="slidenum">
              <a:rPr lang="en-US"/>
              <a:pPr/>
              <a:t>21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EE4D5-B3C2-46AE-BDAD-738534655E2E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6385C-3A9B-4130-89DF-7277FF4C1A50}" type="slidenum">
              <a:rPr lang="en-US"/>
              <a:pPr/>
              <a:t>23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38CFC-EEFB-44A5-AB45-729C4FDC0494}" type="slidenum">
              <a:rPr lang="en-US"/>
              <a:pPr/>
              <a:t>24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AB031-250A-42D0-9832-A779E07A2847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CDEF8-A4D8-4F76-8044-97824D864A0C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7A130-744B-4C6F-8552-7E08B3C91CC9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E373C-51A7-43F7-B1F8-564C2D0B6857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2F15B-1DAC-495B-8180-4623C9CBD788}" type="slidenum">
              <a:rPr lang="en-US"/>
              <a:pPr/>
              <a:t>29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47A48-9CEE-4261-99B6-F57C3C0739A9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8670C-B140-4A5E-AF6F-FFA8AD525C01}" type="slidenum">
              <a:rPr lang="en-US"/>
              <a:pPr/>
              <a:t>30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CCB75-A1B7-47B5-BCE4-CE49B4378BF1}" type="slidenum">
              <a:rPr lang="en-US"/>
              <a:pPr/>
              <a:t>31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61786-3718-4DAA-9FCC-2EED55232295}" type="slidenum">
              <a:rPr lang="en-US"/>
              <a:pPr/>
              <a:t>4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4419-D044-4805-834B-92363EEBA843}" type="slidenum">
              <a:rPr lang="en-US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7B407-201C-4BC3-A507-EC24671B556E}" type="slidenum">
              <a:rPr lang="en-US"/>
              <a:pPr/>
              <a:t>6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F2658-FF51-445A-B3CE-0D8BC04EFB10}" type="slidenum">
              <a:rPr lang="en-US"/>
              <a:pPr/>
              <a:t>7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F7CD3-AED9-48A8-AF2E-79E04F373216}" type="slidenum">
              <a:rPr lang="en-US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3FA38-7AE0-42F5-BD95-363960F130EC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F9B2D-2A8A-42E2-AC18-1DF392E14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DF049-0EC6-4865-B4BF-03E9AC8F4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D3B7F-AFBD-48A8-9ABD-780BBEDD3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1EABC-C363-4FFB-AE80-746CAF6FA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9B352-3BF7-4491-A77C-1CA08E982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1C3F-77C0-49D1-B876-FF6681C4B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EC728-0153-48AA-9D12-C71449B42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4C93A-6017-4C5F-94C8-4DFB2EC2A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1B784-7782-4BE4-A151-3F3AE0953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3627A-4C0A-48D9-875B-5E8C196BE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4D8FA-51A9-4F77-A291-1ABA108CA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2DAC4-1273-491D-A7DE-86533EBAF6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0" y="286385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X-ray Crystallography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010400" y="63246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DDDDDD"/>
                </a:solidFill>
                <a:latin typeface="Monotype Corsiva" charset="0"/>
              </a:rPr>
              <a:t>Kalyan 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7494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34820" name="Picture 4" descr="crys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2155825"/>
            <a:ext cx="6754812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rava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3870325" cy="518953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1012825"/>
            <a:ext cx="4648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Arrangement of asymmetric unit in a lattice defines the crystal symmetry.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The allowed symmetries are 2-, 3, 4, 6-fold rotational, mirror(m), and inversion (i)  symmetry (+/-) translation.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Rotation + translation = screw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Rotation + mirror = glide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" y="6080125"/>
            <a:ext cx="9096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charset="0"/>
                <a:sym typeface="Wingdings" charset="2"/>
              </a:rPr>
              <a:t> 230 space groups, 32 point groups, 14 Bravais lattice, and 7 crystal systems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  <a:p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ntu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609600"/>
            <a:ext cx="4789488" cy="2974975"/>
          </a:xfrm>
          <a:prstGeom prst="rect">
            <a:avLst/>
          </a:prstGeom>
          <a:noFill/>
        </p:spPr>
      </p:pic>
      <p:pic>
        <p:nvPicPr>
          <p:cNvPr id="7171" name="Picture 3" descr="Xray_setup_sk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700" y="3703638"/>
            <a:ext cx="5067300" cy="2925762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772400" y="3886200"/>
            <a:ext cx="990600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57600" y="4038600"/>
            <a:ext cx="762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67200" y="43434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7" descr="ttfc_lo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865188"/>
            <a:ext cx="1520825" cy="2182812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13025" y="1752600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Crystal 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1752600" y="1600200"/>
            <a:ext cx="9144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505200" y="1981200"/>
            <a:ext cx="24384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62000" y="45720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Cryo-loop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467600" y="35814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Detector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8153400" y="38862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7620000" y="2133600"/>
            <a:ext cx="381000" cy="15240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419600" y="3733800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Goniometer 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5029200" y="2819400"/>
            <a:ext cx="914400" cy="9144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953000" y="4114800"/>
            <a:ext cx="1524000" cy="15240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81400" y="3001963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Diffraction</a:t>
            </a:r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12925" y="273050"/>
            <a:ext cx="550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Bragg Diffraction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514600" y="3124200"/>
            <a:ext cx="3733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514600" y="4191000"/>
            <a:ext cx="3733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286000" y="1981200"/>
            <a:ext cx="198120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905000" y="2819400"/>
            <a:ext cx="2362200" cy="137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4267200" y="2667000"/>
            <a:ext cx="2514600" cy="1524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267200" y="1600200"/>
            <a:ext cx="2514600" cy="1524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267200" y="3124200"/>
            <a:ext cx="0" cy="10668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267200" y="3124200"/>
            <a:ext cx="533400" cy="7620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3733800" y="3124200"/>
            <a:ext cx="533400" cy="7620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213225" y="3581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d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609975" y="2819400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Symbol" charset="2"/>
              </a:rPr>
              <a:t>q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19575" y="3276600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Symbol" charset="2"/>
              </a:rPr>
              <a:t>q</a:t>
            </a:r>
          </a:p>
        </p:txBody>
      </p:sp>
      <p:sp>
        <p:nvSpPr>
          <p:cNvPr id="16399" name="AutoShape 15"/>
          <p:cNvSpPr>
            <a:spLocks/>
          </p:cNvSpPr>
          <p:nvPr/>
        </p:nvSpPr>
        <p:spPr bwMode="auto">
          <a:xfrm rot="3838224">
            <a:off x="4508500" y="38941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24375" y="4191000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FFFF00"/>
                </a:solidFill>
                <a:latin typeface="Arial" charset="0"/>
              </a:rPr>
              <a:t>d sin</a:t>
            </a:r>
            <a:r>
              <a:rPr lang="en-US" sz="1400" i="1">
                <a:solidFill>
                  <a:srgbClr val="FFFF00"/>
                </a:solidFill>
                <a:latin typeface="Symbol" charset="2"/>
              </a:rPr>
              <a:t>q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209800" y="4522788"/>
            <a:ext cx="55133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For constructive interference 2d sin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q= l</a:t>
            </a:r>
          </a:p>
          <a:p>
            <a:endParaRPr lang="en-US" sz="1800">
              <a:solidFill>
                <a:srgbClr val="FFFF00"/>
              </a:solidFill>
              <a:latin typeface="Symbol" charset="2"/>
            </a:endParaRPr>
          </a:p>
          <a:p>
            <a:pPr>
              <a:buFont typeface="Symbol" charset="2"/>
              <a:buNone/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		d- Spacing between two atoms</a:t>
            </a:r>
          </a:p>
          <a:p>
            <a:pPr>
              <a:buFont typeface="Symbol" charset="2"/>
              <a:buNone/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		</a:t>
            </a:r>
            <a:r>
              <a:rPr lang="en-US" sz="1800">
                <a:solidFill>
                  <a:srgbClr val="FFFF00"/>
                </a:solidFill>
                <a:latin typeface="Symbol" charset="2"/>
              </a:rPr>
              <a:t>q</a:t>
            </a:r>
            <a:r>
              <a:rPr lang="en-US" sz="180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 </a:t>
            </a:r>
            <a:r>
              <a:rPr lang="en-US" sz="1800">
                <a:solidFill>
                  <a:srgbClr val="FFFF00"/>
                </a:solidFill>
                <a:latin typeface="Arial" charset="0"/>
              </a:rPr>
              <a:t>Angle of incidence of X-ray</a:t>
            </a:r>
          </a:p>
          <a:p>
            <a:pPr>
              <a:buFont typeface="Symbol" charset="2"/>
              <a:buNone/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		</a:t>
            </a:r>
            <a:r>
              <a:rPr lang="en-US" sz="1800">
                <a:solidFill>
                  <a:srgbClr val="FFFF00"/>
                </a:solidFill>
                <a:latin typeface="Symbol" charset="2"/>
              </a:rPr>
              <a:t>l</a:t>
            </a:r>
            <a:r>
              <a:rPr lang="en-US" sz="1800">
                <a:solidFill>
                  <a:srgbClr val="FFFF00"/>
                </a:solidFill>
                <a:latin typeface="Arial" charset="0"/>
              </a:rPr>
              <a:t>- Wavelength of X-ray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ffraction1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0" y="41275"/>
            <a:ext cx="60198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iffraction2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5791200" y="3170238"/>
            <a:ext cx="3138488" cy="3078162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62200" y="4800600"/>
            <a:ext cx="1295400" cy="10668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657600" y="5334000"/>
            <a:ext cx="2133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440363" y="717550"/>
            <a:ext cx="3630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</a:rPr>
              <a:t>Diffraction from a frozen </a:t>
            </a:r>
          </a:p>
          <a:p>
            <a:pPr eaLnBrk="0" hangingPunct="0"/>
            <a:r>
              <a:rPr lang="en-US" b="1" i="1">
                <a:solidFill>
                  <a:srgbClr val="FFFF00"/>
                </a:solidFill>
              </a:rPr>
              <a:t>arginine deiminase</a:t>
            </a:r>
            <a:r>
              <a:rPr lang="en-US" b="1">
                <a:solidFill>
                  <a:srgbClr val="FFFF00"/>
                </a:solidFill>
              </a:rPr>
              <a:t> crystal </a:t>
            </a:r>
          </a:p>
          <a:p>
            <a:pPr eaLnBrk="0" hangingPunct="0"/>
            <a:r>
              <a:rPr lang="en-US" b="1">
                <a:solidFill>
                  <a:srgbClr val="FFFF00"/>
                </a:solidFill>
              </a:rPr>
              <a:t>at </a:t>
            </a:r>
            <a:r>
              <a:rPr lang="en-US" sz="2000" b="1">
                <a:solidFill>
                  <a:srgbClr val="FFFF00"/>
                </a:solidFill>
              </a:rPr>
              <a:t>CHESS F2</a:t>
            </a:r>
            <a:r>
              <a:rPr lang="en-US" b="1">
                <a:solidFill>
                  <a:srgbClr val="FFFF00"/>
                </a:solidFill>
              </a:rPr>
              <a:t>-beam line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37050" y="53340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3300"/>
                </a:solidFill>
              </a:rPr>
              <a:t>zoom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6096000" y="6248400"/>
            <a:ext cx="1676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7772400" y="59436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419600" y="6034088"/>
            <a:ext cx="1727200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1.6 Å resolution</a:t>
            </a:r>
            <a:endParaRPr lang="en-US" sz="1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ensity1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0" y="1295400"/>
            <a:ext cx="4076700" cy="4114800"/>
          </a:xfrm>
          <a:prstGeom prst="rect">
            <a:avLst/>
          </a:prstGeom>
          <a:noFill/>
        </p:spPr>
      </p:pic>
      <p:pic>
        <p:nvPicPr>
          <p:cNvPr id="40963" name="Picture 3" descr="helix_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4343400" cy="4106863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33600" y="3048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Electron Density Maps</a:t>
            </a:r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2400" y="5638800"/>
            <a:ext cx="362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4 </a:t>
            </a:r>
            <a:r>
              <a:rPr lang="en-US" sz="1600" b="1">
                <a:solidFill>
                  <a:srgbClr val="FFFF00"/>
                </a:solidFill>
                <a:latin typeface="Arial" charset="0"/>
                <a:cs typeface="Times New Roman" charset="0"/>
              </a:rPr>
              <a:t>Å resolution electron density map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105400" y="5715000"/>
            <a:ext cx="379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3.5 </a:t>
            </a:r>
            <a:r>
              <a:rPr lang="en-US" sz="1600" b="1">
                <a:solidFill>
                  <a:srgbClr val="FFFF00"/>
                </a:solidFill>
                <a:latin typeface="Arial" charset="0"/>
                <a:cs typeface="Times New Roman" charset="0"/>
              </a:rPr>
              <a:t>Å resolution electron density map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82563" y="4921250"/>
            <a:ext cx="884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FFCC"/>
                </a:solidFill>
                <a:latin typeface="Arial" charset="0"/>
              </a:rPr>
              <a:t>Protein</a:t>
            </a:r>
            <a:endParaRPr lang="en-US" sz="1600" b="1">
              <a:solidFill>
                <a:srgbClr val="00FFCC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935163" y="4953000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FFCC"/>
                </a:solidFill>
                <a:latin typeface="Arial" charset="0"/>
              </a:rPr>
              <a:t>Solvent</a:t>
            </a:r>
            <a:endParaRPr lang="en-US" sz="1600" b="1">
              <a:solidFill>
                <a:srgbClr val="00FFCC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609600" y="3352800"/>
            <a:ext cx="381000" cy="14478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2286000" y="3810000"/>
            <a:ext cx="304800" cy="11430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14400" y="1431925"/>
            <a:ext cx="6324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Structure factor at a point (h,k,l)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	F(h,k,l)= </a:t>
            </a:r>
            <a:r>
              <a:rPr lang="en-US" sz="320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n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  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exp [2</a:t>
            </a:r>
            <a:r>
              <a:rPr lang="en-US" sz="1600">
                <a:solidFill>
                  <a:srgbClr val="FFFF00"/>
                </a:solidFill>
                <a:latin typeface="Symbol" charset="2"/>
              </a:rPr>
              <a:t>p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i(hx+ky+lz)]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		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 – atomic scattering factor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		N – number of all atoms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F is a complex number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		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F(h,k,l)= 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|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F(h,k,l)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|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exp(-i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f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		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114800" y="1965325"/>
            <a:ext cx="273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Arial" charset="0"/>
              </a:rPr>
              <a:t>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021138" y="2422525"/>
            <a:ext cx="41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Arial" charset="0"/>
              </a:rPr>
              <a:t>n=1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Phase Problem in Crystallography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038600" y="5013325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CC"/>
                </a:solidFill>
                <a:latin typeface="Arial" charset="0"/>
              </a:rPr>
              <a:t>amplitude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248400" y="3810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CC"/>
                </a:solidFill>
                <a:latin typeface="Arial" charset="0"/>
              </a:rPr>
              <a:t>phase</a:t>
            </a:r>
          </a:p>
        </p:txBody>
      </p:sp>
      <p:sp>
        <p:nvSpPr>
          <p:cNvPr id="15374" name="AutoShape 14"/>
          <p:cNvSpPr>
            <a:spLocks/>
          </p:cNvSpPr>
          <p:nvPr/>
        </p:nvSpPr>
        <p:spPr bwMode="auto">
          <a:xfrm rot="-5432209">
            <a:off x="4646613" y="432435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6248400" y="4114800"/>
            <a:ext cx="381000" cy="3048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990600" y="5486400"/>
            <a:ext cx="4514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Measured intensity</a:t>
            </a:r>
          </a:p>
          <a:p>
            <a:r>
              <a:rPr lang="en-US">
                <a:solidFill>
                  <a:srgbClr val="FFFF00"/>
                </a:solidFill>
                <a:latin typeface="Arial" charset="0"/>
              </a:rPr>
              <a:t>		 I(h,k,l)= 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|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F(h,k,l)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|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6934200" y="14478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7162800" y="14478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7391400" y="14478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7620000" y="14478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848600" y="14478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6934200" y="16764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7162800" y="16764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7391400" y="16764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7620000" y="16764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7848600" y="16764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6934200" y="19050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7162800" y="19050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7391400" y="19050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7620000" y="19050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7848600" y="19050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6934200" y="21336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Oval 34"/>
          <p:cNvSpPr>
            <a:spLocks noChangeArrowheads="1"/>
          </p:cNvSpPr>
          <p:nvPr/>
        </p:nvSpPr>
        <p:spPr bwMode="auto">
          <a:xfrm>
            <a:off x="7162800" y="21336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7391400" y="21336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7620000" y="21336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7848600" y="2133600"/>
            <a:ext cx="76200" cy="76200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6705600" y="2286000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CC"/>
                </a:solidFill>
                <a:latin typeface="Arial" charset="0"/>
              </a:rPr>
              <a:t>Reciprocal </a:t>
            </a:r>
          </a:p>
          <a:p>
            <a:r>
              <a:rPr lang="en-US" sz="2000">
                <a:solidFill>
                  <a:srgbClr val="00FFCC"/>
                </a:solidFill>
                <a:latin typeface="Arial" charset="0"/>
              </a:rPr>
              <a:t>   Space</a:t>
            </a:r>
          </a:p>
        </p:txBody>
      </p:sp>
      <p:sp>
        <p:nvSpPr>
          <p:cNvPr id="15401" name="Freeform 41"/>
          <p:cNvSpPr>
            <a:spLocks/>
          </p:cNvSpPr>
          <p:nvPr/>
        </p:nvSpPr>
        <p:spPr bwMode="auto">
          <a:xfrm>
            <a:off x="6781800" y="4724400"/>
            <a:ext cx="1828800" cy="10922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576"/>
              </a:cxn>
              <a:cxn ang="0">
                <a:pos x="528" y="0"/>
              </a:cxn>
              <a:cxn ang="0">
                <a:pos x="720" y="576"/>
              </a:cxn>
              <a:cxn ang="0">
                <a:pos x="1152" y="672"/>
              </a:cxn>
            </a:cxnLst>
            <a:rect l="0" t="0" r="r" b="b"/>
            <a:pathLst>
              <a:path w="1152" h="688">
                <a:moveTo>
                  <a:pt x="0" y="576"/>
                </a:moveTo>
                <a:cubicBezTo>
                  <a:pt x="124" y="624"/>
                  <a:pt x="248" y="672"/>
                  <a:pt x="336" y="576"/>
                </a:cubicBezTo>
                <a:cubicBezTo>
                  <a:pt x="424" y="480"/>
                  <a:pt x="464" y="0"/>
                  <a:pt x="528" y="0"/>
                </a:cubicBezTo>
                <a:cubicBezTo>
                  <a:pt x="592" y="0"/>
                  <a:pt x="616" y="464"/>
                  <a:pt x="720" y="576"/>
                </a:cubicBezTo>
                <a:cubicBezTo>
                  <a:pt x="824" y="688"/>
                  <a:pt x="1080" y="656"/>
                  <a:pt x="1152" y="672"/>
                </a:cubicBezTo>
              </a:path>
            </a:pathLst>
          </a:custGeom>
          <a:noFill/>
          <a:ln w="19050" cmpd="sng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7239000" y="5715000"/>
            <a:ext cx="838200" cy="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H="1">
            <a:off x="7543800" y="4800600"/>
            <a:ext cx="152400" cy="1524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7467600" y="4953000"/>
            <a:ext cx="228600" cy="2286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7391400" y="5029200"/>
            <a:ext cx="381000" cy="3810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7391400" y="5181600"/>
            <a:ext cx="381000" cy="3810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7391400" y="5334000"/>
            <a:ext cx="381000" cy="3810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 flipH="1">
            <a:off x="7620000" y="5486400"/>
            <a:ext cx="228600" cy="2286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7351713" y="5851525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CC"/>
                </a:solidFill>
                <a:latin typeface="Arial" charset="0"/>
              </a:rPr>
              <a:t>h,k,l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5651500" y="531812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CC"/>
                </a:solidFill>
                <a:latin typeface="Arial" charset="0"/>
              </a:rPr>
              <a:t>background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 rot="5325613">
            <a:off x="7253288" y="5110163"/>
            <a:ext cx="74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DDDDDD"/>
                </a:solidFill>
                <a:latin typeface="Arial" charset="0"/>
              </a:rPr>
              <a:t>I</a:t>
            </a:r>
            <a:r>
              <a:rPr lang="en-US" sz="1600">
                <a:solidFill>
                  <a:srgbClr val="DDDDDD"/>
                </a:solidFill>
                <a:latin typeface="Arial" charset="0"/>
              </a:rPr>
              <a:t>(h,k,l)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4572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Electron Density</a:t>
            </a:r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9939" name="Picture 3" descr="structure factor equ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3451225" cy="742950"/>
          </a:xfrm>
          <a:prstGeom prst="rect">
            <a:avLst/>
          </a:prstGeom>
          <a:noFill/>
        </p:spPr>
      </p:pic>
      <p:pic>
        <p:nvPicPr>
          <p:cNvPr id="39940" name="Picture 4" descr="electron density equ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600"/>
            <a:ext cx="3668713" cy="788988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31850" y="14478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Structure Factor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38200" y="35052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Electron Density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705225" y="1524000"/>
            <a:ext cx="302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F(h,k,l)= </a:t>
            </a:r>
            <a:r>
              <a:rPr lang="en-US" sz="320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n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  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exp [2</a:t>
            </a:r>
            <a:r>
              <a:rPr lang="en-US" sz="1600">
                <a:solidFill>
                  <a:srgbClr val="FFFF00"/>
                </a:solidFill>
                <a:latin typeface="Symbol" charset="2"/>
              </a:rPr>
              <a:t>p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i(hx)]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914400" y="5105400"/>
            <a:ext cx="624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Friedel's law		F(h) = F*(-h)</a:t>
            </a:r>
          </a:p>
          <a:p>
            <a:endParaRPr lang="en-US">
              <a:solidFill>
                <a:srgbClr val="FFFF00"/>
              </a:solidFill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</a:t>
            </a: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9945" name="Picture 9" descr="Proof of real density, step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5791200"/>
            <a:ext cx="4217988" cy="628650"/>
          </a:xfrm>
          <a:prstGeom prst="rect">
            <a:avLst/>
          </a:prstGeom>
          <a:noFill/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33400" y="4953000"/>
            <a:ext cx="6629400" cy="1905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en1_final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-152400" y="17463"/>
            <a:ext cx="9448800" cy="6853237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05200" y="152400"/>
            <a:ext cx="340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1.6 </a:t>
            </a:r>
            <a:r>
              <a:rPr lang="en-US" sz="2000" b="1">
                <a:solidFill>
                  <a:srgbClr val="FFFF00"/>
                </a:solidFill>
                <a:latin typeface="Arial" charset="0"/>
                <a:cs typeface="Times New Roman" charset="0"/>
              </a:rPr>
              <a:t>Å electron density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562600" cy="11430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Electromagnetic Spectrum</a:t>
            </a:r>
          </a:p>
        </p:txBody>
      </p:sp>
      <p:pic>
        <p:nvPicPr>
          <p:cNvPr id="2052" name="Picture 4" descr="spectrum_bi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96838" y="354013"/>
            <a:ext cx="2951162" cy="6199187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55925" y="5040313"/>
            <a:ext cx="122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10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-1</a:t>
            </a:r>
            <a:r>
              <a:rPr lang="en-US" sz="1400">
                <a:solidFill>
                  <a:schemeClr val="bg2"/>
                </a:solidFill>
                <a:latin typeface="Arial" charset="0"/>
              </a:rPr>
              <a:t> to 10 nm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960688" y="4033838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400 to 700 nm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932113" y="5557838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10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-4</a:t>
            </a:r>
            <a:r>
              <a:rPr lang="en-US" sz="1400">
                <a:solidFill>
                  <a:schemeClr val="bg2"/>
                </a:solidFill>
                <a:latin typeface="Arial" charset="0"/>
              </a:rPr>
              <a:t> to 10 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-1</a:t>
            </a:r>
            <a:r>
              <a:rPr lang="en-US" sz="1400">
                <a:solidFill>
                  <a:schemeClr val="bg2"/>
                </a:solidFill>
                <a:latin typeface="Arial" charset="0"/>
              </a:rPr>
              <a:t> nm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60688" y="4567238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10 to 400 nm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960688" y="3576638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charset="0"/>
              </a:rPr>
              <a:t>700 to 10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4</a:t>
            </a:r>
            <a:r>
              <a:rPr lang="en-US" sz="1400">
                <a:solidFill>
                  <a:schemeClr val="bg2"/>
                </a:solidFill>
                <a:latin typeface="Arial" charset="0"/>
              </a:rPr>
              <a:t> nm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800600" y="1219200"/>
            <a:ext cx="4343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X-ray radiation was discovered by Roentgen in 1895.</a:t>
            </a:r>
          </a:p>
          <a:p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X-rays are generated by bombarding electrons on an metallic anode 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Emitted X-ray has a characteristic wavelength depending upon which metal is present.</a:t>
            </a:r>
          </a:p>
          <a:p>
            <a:r>
              <a:rPr lang="en-US" sz="2000">
                <a:latin typeface="Arial" charset="0"/>
              </a:rPr>
              <a:t>e.g.  Wavelength of X-rays from Cu-anode = 1.54178 </a:t>
            </a:r>
            <a:r>
              <a:rPr lang="en-US" sz="2000">
                <a:latin typeface="Arial" charset="0"/>
                <a:cs typeface="Times New Roman" charset="0"/>
              </a:rPr>
              <a:t>Å</a:t>
            </a:r>
            <a:r>
              <a:rPr lang="en-US" sz="2000">
                <a:latin typeface="Arial" charset="0"/>
              </a:rPr>
              <a:t> 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	E= h</a:t>
            </a:r>
            <a:r>
              <a:rPr lang="en-US" sz="2000">
                <a:latin typeface="Symbol" charset="2"/>
              </a:rPr>
              <a:t>n</a:t>
            </a:r>
            <a:r>
              <a:rPr lang="en-US" sz="2000">
                <a:latin typeface="Arial" charset="0"/>
              </a:rPr>
              <a:t>= h(c/</a:t>
            </a:r>
            <a:r>
              <a:rPr lang="en-US" sz="2000">
                <a:latin typeface="Symbol" charset="2"/>
              </a:rPr>
              <a:t>l</a:t>
            </a:r>
            <a:r>
              <a:rPr lang="en-US" sz="2000">
                <a:latin typeface="Arial" charset="0"/>
              </a:rPr>
              <a:t>)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Symbol" charset="2"/>
              </a:rPr>
              <a:t>	l(</a:t>
            </a:r>
            <a:r>
              <a:rPr lang="en-US" sz="2000">
                <a:latin typeface="Arial" charset="0"/>
                <a:cs typeface="Times New Roman" charset="0"/>
              </a:rPr>
              <a:t>Å)= 12.398/E(keV)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95600" y="1600200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Arial" charset="0"/>
              </a:rPr>
              <a:t>NMR </a:t>
            </a:r>
          </a:p>
          <a:p>
            <a:r>
              <a:rPr lang="en-US" sz="1800">
                <a:solidFill>
                  <a:schemeClr val="bg2"/>
                </a:solidFill>
                <a:latin typeface="Arial" charset="0"/>
              </a:rPr>
              <a:t>10 um - 10 mm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286385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Solving Phase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43000" y="533400"/>
            <a:ext cx="66294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Molecular Replacement  (MR)</a:t>
            </a:r>
            <a:endParaRPr lang="en-US" sz="3200">
              <a:solidFill>
                <a:srgbClr val="DDDDDD"/>
              </a:solidFill>
              <a:latin typeface="Arial" charset="0"/>
              <a:sym typeface="Wingdings" charset="2"/>
            </a:endParaRP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Using an available homologous structure as template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 b="1">
                <a:solidFill>
                  <a:srgbClr val="FFFF00"/>
                </a:solidFill>
                <a:latin typeface="Arial" charset="0"/>
              </a:rPr>
              <a:t>Advantages: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Relatively easy and fast to get solution. 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Applied in determining a series of structures from a known homologue – systematic functional, mutation, drug-binding studies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 b="1">
                <a:solidFill>
                  <a:srgbClr val="FFFF00"/>
                </a:solidFill>
                <a:latin typeface="Arial" charset="0"/>
              </a:rPr>
              <a:t>Limitations: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No template structure no solution, Solution phases are biased with the information from its template structure</a:t>
            </a:r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533400"/>
            <a:ext cx="73914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Isomorhous Replacement  (MIR)</a:t>
            </a:r>
            <a:endParaRPr lang="en-US" sz="3200">
              <a:solidFill>
                <a:srgbClr val="DDDDDD"/>
              </a:solidFill>
              <a:latin typeface="Arial" charset="0"/>
              <a:sym typeface="Wingdings" charset="2"/>
            </a:endParaRP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Heavy atom derivatives are prepared by soaking or co-crystallizing 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Diffraction data for heavy atom derivatives are collected along with the native data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		F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PH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= F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+ F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H</a:t>
            </a:r>
          </a:p>
          <a:p>
            <a:pPr marL="457200" indent="-457200"/>
            <a:endParaRPr lang="en-US" baseline="-25000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Patterson function P(u)= 1/V </a:t>
            </a:r>
            <a:r>
              <a:rPr lang="en-US" sz="320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|F(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)|2 cos(2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p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u.h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				=  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r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r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) x 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r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r’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) 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d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v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 	strong peaks for in Patterson map when r and r’ are two heavy atom positions 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5029200" y="4724400"/>
            <a:ext cx="228600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96" y="48"/>
              </a:cxn>
              <a:cxn ang="0">
                <a:pos x="96" y="240"/>
              </a:cxn>
              <a:cxn ang="0">
                <a:pos x="0" y="288"/>
              </a:cxn>
            </a:cxnLst>
            <a:rect l="0" t="0" r="r" b="b"/>
            <a:pathLst>
              <a:path w="144" h="288">
                <a:moveTo>
                  <a:pt x="144" y="0"/>
                </a:moveTo>
                <a:cubicBezTo>
                  <a:pt x="124" y="4"/>
                  <a:pt x="104" y="8"/>
                  <a:pt x="96" y="48"/>
                </a:cubicBezTo>
                <a:cubicBezTo>
                  <a:pt x="88" y="88"/>
                  <a:pt x="112" y="200"/>
                  <a:pt x="96" y="240"/>
                </a:cubicBezTo>
                <a:cubicBezTo>
                  <a:pt x="80" y="280"/>
                  <a:pt x="16" y="280"/>
                  <a:pt x="0" y="28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638800" y="4572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h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29200" y="5105400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814388"/>
            <a:ext cx="80772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Multiple Anomalous  Dispersion (MAD)</a:t>
            </a:r>
            <a:endParaRPr lang="en-US" sz="3200">
              <a:solidFill>
                <a:srgbClr val="DDDDDD"/>
              </a:solidFill>
              <a:latin typeface="Arial" charset="0"/>
              <a:sym typeface="Wingdings" charset="2"/>
            </a:endParaRP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	At the absorption edge of an atom, its scattering factor 		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ano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= f + f’ + if”</a:t>
            </a:r>
          </a:p>
          <a:p>
            <a:pPr marL="457200" indent="-457200"/>
            <a:endParaRPr lang="en-US" i="1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 i="1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Atom</a:t>
            </a:r>
            <a:r>
              <a:rPr lang="en-US" b="1" i="1">
                <a:solidFill>
                  <a:srgbClr val="FFFF00"/>
                </a:solidFill>
                <a:latin typeface="Arial" charset="0"/>
              </a:rPr>
              <a:t>	f 	f’	f”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   Hg	80	-5.0	7.7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	   Se	34	-0.9	1.1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 typeface="Wingdings" charset="2"/>
              <a:buChar char="à"/>
            </a:pP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F(h,k,l) = F(-h,-k,-l)  anomalous differences </a:t>
            </a:r>
          </a:p>
          <a:p>
            <a:pPr marL="457200" indent="-457200">
              <a:buFont typeface="Wingdings" charset="2"/>
              <a:buNone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positions of anomalous scatterers 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 Protein Phasing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019800" y="3886200"/>
            <a:ext cx="1981200" cy="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6019800" y="2895600"/>
            <a:ext cx="0" cy="99060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019800" y="3886200"/>
            <a:ext cx="11430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6019800" y="3200400"/>
            <a:ext cx="1676400" cy="685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7696200" y="3200400"/>
            <a:ext cx="0" cy="685800"/>
          </a:xfrm>
          <a:prstGeom prst="line">
            <a:avLst/>
          </a:prstGeom>
          <a:noFill/>
          <a:ln w="9525">
            <a:solidFill>
              <a:srgbClr val="00FFCC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556375" y="29718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ano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775575" y="3276600"/>
            <a:ext cx="68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Arial" charset="0"/>
              </a:rPr>
              <a:t>if”</a:t>
            </a:r>
            <a:endParaRPr lang="en-US" baseline="-25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400800" y="3810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Arial" charset="0"/>
              </a:rPr>
              <a:t>f</a:t>
            </a:r>
            <a:endParaRPr lang="en-US" baseline="-25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199313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Arial" charset="0"/>
              </a:rPr>
              <a:t>f’</a:t>
            </a:r>
            <a:endParaRPr lang="en-US" baseline="-25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750050" y="4038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00FFCC"/>
                </a:solidFill>
                <a:latin typeface="Arial" charset="0"/>
              </a:rPr>
              <a:t>real</a:t>
            </a:r>
            <a:endParaRPr lang="en-US" sz="1800" baseline="-25000">
              <a:solidFill>
                <a:srgbClr val="00FFCC"/>
              </a:solidFill>
              <a:latin typeface="Arial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 rot="-5400000">
            <a:off x="5158582" y="3223418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00FFCC"/>
                </a:solidFill>
                <a:latin typeface="Arial" charset="0"/>
              </a:rPr>
              <a:t>imaginary</a:t>
            </a:r>
            <a:endParaRPr lang="en-US" sz="1800" baseline="-25000">
              <a:solidFill>
                <a:srgbClr val="00FFCC"/>
              </a:solidFill>
              <a:latin typeface="Arial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343400" y="2514600"/>
            <a:ext cx="609600" cy="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1905000" y="4267200"/>
            <a:ext cx="1524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511175"/>
            <a:ext cx="79248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Se-Met MAD</a:t>
            </a:r>
          </a:p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	</a:t>
            </a: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Most common method of 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ab initio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macromolecule structure determination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A protein sample is grown in Se-Met instead of Met.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Minimum 1 well-ordered Se-position/75 amino acids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Anomolous data are collected from 1 crystal at Se K-edge (12.578 keV).</a:t>
            </a:r>
          </a:p>
          <a:p>
            <a:pPr marL="457200" indent="-457200"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MAD data are collected at Edge, Inflection, and remote wavelengths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0" y="28194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Model Building and Refinement</a:t>
            </a:r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2000" y="981075"/>
            <a:ext cx="7467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Least-Squares Refinement</a:t>
            </a:r>
          </a:p>
          <a:p>
            <a:pPr marL="457200" indent="-457200"/>
            <a:endParaRPr lang="en-US" sz="3200" b="1">
              <a:solidFill>
                <a:srgbClr val="DDDDDD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	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	List-squares refinement of atoms (x,y,z, and B) against observed |F(h,k,l)|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	Target function that is minimized 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		Q= </a:t>
            </a:r>
            <a:r>
              <a:rPr lang="en-US" sz="3200">
                <a:solidFill>
                  <a:srgbClr val="FFFF00"/>
                </a:solidFill>
                <a:latin typeface="Symbol" charset="2"/>
                <a:sym typeface="Wingdings" charset="2"/>
              </a:rPr>
              <a:t>S </a:t>
            </a:r>
            <a:r>
              <a:rPr lang="en-US" i="1">
                <a:solidFill>
                  <a:srgbClr val="FFFF00"/>
                </a:solidFill>
                <a:latin typeface="Arial" charset="0"/>
                <a:sym typeface="Wingdings" charset="2"/>
              </a:rPr>
              <a:t>w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(h,k,l)(|F</a:t>
            </a:r>
            <a:r>
              <a:rPr lang="en-US" baseline="-25000">
                <a:solidFill>
                  <a:srgbClr val="FFFF00"/>
                </a:solidFill>
                <a:latin typeface="Arial" charset="0"/>
                <a:sym typeface="Wingdings" charset="2"/>
              </a:rPr>
              <a:t>obs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(h,k,l)| - |F</a:t>
            </a:r>
            <a:r>
              <a:rPr lang="en-US" baseline="-25000">
                <a:solidFill>
                  <a:srgbClr val="FFFF00"/>
                </a:solidFill>
                <a:latin typeface="Arial" charset="0"/>
                <a:sym typeface="Wingdings" charset="2"/>
              </a:rPr>
              <a:t>cal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(h,k,l)|)</a:t>
            </a:r>
            <a:r>
              <a:rPr lang="en-US" baseline="30000">
                <a:solidFill>
                  <a:srgbClr val="FFFF00"/>
                </a:solidFill>
                <a:latin typeface="Arial" charset="0"/>
                <a:sym typeface="Wingdings" charset="2"/>
              </a:rPr>
              <a:t>2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 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		</a:t>
            </a:r>
            <a:r>
              <a:rPr lang="en-US" sz="3200" i="1">
                <a:solidFill>
                  <a:srgbClr val="FFFF00"/>
                </a:solidFill>
                <a:latin typeface="Monotype Corsiva" charset="0"/>
                <a:sym typeface="Wingdings" charset="2"/>
              </a:rPr>
              <a:t>d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Q/</a:t>
            </a:r>
            <a:r>
              <a:rPr lang="en-US" sz="3200">
                <a:solidFill>
                  <a:srgbClr val="FFFF00"/>
                </a:solidFill>
                <a:latin typeface="Monotype Corsiva" charset="0"/>
                <a:sym typeface="Wingdings" charset="2"/>
              </a:rPr>
              <a:t>d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u</a:t>
            </a:r>
            <a:r>
              <a:rPr lang="en-US" baseline="-25000">
                <a:solidFill>
                  <a:srgbClr val="FFFF00"/>
                </a:solidFill>
                <a:latin typeface="Arial" charset="0"/>
                <a:sym typeface="Wingdings" charset="2"/>
              </a:rPr>
              <a:t>j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=0; u</a:t>
            </a:r>
            <a:r>
              <a:rPr lang="en-US" baseline="-25000">
                <a:solidFill>
                  <a:srgbClr val="FFFF00"/>
                </a:solidFill>
                <a:latin typeface="Arial" charset="0"/>
                <a:sym typeface="Wingdings" charset="2"/>
              </a:rPr>
              <a:t>j</a:t>
            </a:r>
            <a:r>
              <a:rPr lang="en-US">
                <a:solidFill>
                  <a:srgbClr val="FFFF00"/>
                </a:solidFill>
                <a:latin typeface="Arial" charset="0"/>
                <a:sym typeface="Wingdings" charset="2"/>
              </a:rPr>
              <a:t>- all atomic parameters</a:t>
            </a: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  <a:cs typeface="Times New Roman" charset="0"/>
                <a:sym typeface="Wingdings" charset="2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381000"/>
            <a:ext cx="84582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DDDDD"/>
                </a:solidFill>
                <a:latin typeface="Arial" charset="0"/>
                <a:cs typeface="Times New Roman" charset="0"/>
                <a:sym typeface="Wingdings" charset="2"/>
              </a:rPr>
              <a:t>Geometric Restraints in Refinement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DDDDDD"/>
              </a:solidFill>
              <a:latin typeface="Arial" charset="0"/>
              <a:cs typeface="Times New Roman" charset="0"/>
              <a:sym typeface="Wingdings" charset="2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Times New Roman" charset="0"/>
                <a:sym typeface="Wingdings" charset="2"/>
              </a:rPr>
              <a:t>Each atom has 4 (x,y,z,B) parameters and each parameters requires minimum 3 observations for a free-atom least-squares refinement.   A protein of N atoms requires 12N observations.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FFFF00"/>
              </a:solidFill>
              <a:latin typeface="Arial" charset="0"/>
              <a:cs typeface="Times New Roman" charset="0"/>
              <a:sym typeface="Wingdings" charset="2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Times New Roman" charset="0"/>
                <a:sym typeface="Wingdings" charset="2"/>
              </a:rPr>
              <a:t>For proteins diffracting &lt; 2.0 Å resolution observation to parameter ratio is considerable less.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FFFF00"/>
              </a:solidFill>
              <a:latin typeface="Arial" charset="0"/>
              <a:cs typeface="Times New Roman" charset="0"/>
              <a:sym typeface="Wingdings" charset="2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Times New Roman" charset="0"/>
                <a:sym typeface="Wingdings" charset="2"/>
              </a:rPr>
              <a:t>Protein Restraints (bond lengths, bond angles, planarity of an aromatic ring etc.) are used as restraints to reduce the number of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0" y="401638"/>
            <a:ext cx="66294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R-factor</a:t>
            </a:r>
          </a:p>
          <a:p>
            <a:pPr marL="457200" indent="-457200"/>
            <a:endParaRPr lang="en-US" sz="3200" b="1">
              <a:solidFill>
                <a:srgbClr val="DDDDDD"/>
              </a:solidFill>
              <a:latin typeface="Arial" charset="0"/>
            </a:endParaRPr>
          </a:p>
          <a:p>
            <a:pPr marL="457200" indent="-457200"/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R</a:t>
            </a:r>
            <a:r>
              <a:rPr lang="en-US" sz="2000" baseline="-30000">
                <a:solidFill>
                  <a:srgbClr val="FFFF00"/>
                </a:solidFill>
                <a:latin typeface="Arial" charset="0"/>
                <a:cs typeface="Times New Roman" charset="0"/>
              </a:rPr>
              <a:t>cryst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 = </a:t>
            </a:r>
            <a:r>
              <a:rPr lang="en-US" sz="3200">
                <a:solidFill>
                  <a:srgbClr val="FFFF00"/>
                </a:solidFill>
                <a:latin typeface="Symbol" charset="2"/>
                <a:cs typeface="Times New Roman" charset="0"/>
              </a:rPr>
              <a:t>S</a:t>
            </a:r>
            <a:r>
              <a:rPr lang="en-US" sz="2000" baseline="-30000">
                <a:solidFill>
                  <a:srgbClr val="FFFF00"/>
                </a:solidFill>
                <a:latin typeface="Arial" charset="0"/>
                <a:cs typeface="Times New Roman" charset="0"/>
              </a:rPr>
              <a:t>hkl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 |F</a:t>
            </a:r>
            <a:r>
              <a:rPr lang="en-US" sz="2000" baseline="-30000">
                <a:solidFill>
                  <a:srgbClr val="FFFF00"/>
                </a:solidFill>
                <a:latin typeface="Arial" charset="0"/>
                <a:cs typeface="Times New Roman" charset="0"/>
              </a:rPr>
              <a:t>obs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(hkl) - kF</a:t>
            </a:r>
            <a:r>
              <a:rPr lang="en-US" sz="2000" baseline="-30000">
                <a:solidFill>
                  <a:srgbClr val="FFFF00"/>
                </a:solidFill>
                <a:latin typeface="Arial" charset="0"/>
                <a:cs typeface="Times New Roman" charset="0"/>
              </a:rPr>
              <a:t>cal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(hkl)| / </a:t>
            </a:r>
            <a:r>
              <a:rPr lang="en-US" sz="3200">
                <a:solidFill>
                  <a:srgbClr val="FFFF00"/>
                </a:solidFill>
                <a:latin typeface="Symbol" charset="2"/>
                <a:cs typeface="Times New Roman" charset="0"/>
              </a:rPr>
              <a:t>S</a:t>
            </a:r>
            <a:r>
              <a:rPr lang="en-US" sz="2000" baseline="-30000">
                <a:solidFill>
                  <a:srgbClr val="FFFF00"/>
                </a:solidFill>
                <a:latin typeface="Arial" charset="0"/>
                <a:cs typeface="Times New Roman" charset="0"/>
              </a:rPr>
              <a:t>hkl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 |F</a:t>
            </a:r>
            <a:r>
              <a:rPr lang="en-US" sz="2000" baseline="-30000">
                <a:solidFill>
                  <a:srgbClr val="FFFF00"/>
                </a:solidFill>
                <a:latin typeface="Arial" charset="0"/>
                <a:cs typeface="Times New Roman" charset="0"/>
              </a:rPr>
              <a:t>obs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(hkl)|</a:t>
            </a:r>
          </a:p>
          <a:p>
            <a:pPr marL="457200" indent="-457200"/>
            <a:endParaRPr lang="en-US" sz="2000">
              <a:solidFill>
                <a:srgbClr val="FFFF00"/>
              </a:solidFill>
              <a:latin typeface="Arial" charset="0"/>
              <a:cs typeface="Times New Roman" charset="0"/>
            </a:endParaRPr>
          </a:p>
          <a:p>
            <a:pPr marL="457200" indent="-457200"/>
            <a:r>
              <a:rPr lang="en-US" sz="2000">
                <a:solidFill>
                  <a:srgbClr val="FFFF00"/>
                </a:solidFill>
                <a:latin typeface="Arial" charset="0"/>
                <a:cs typeface="Times New Roman" charset="0"/>
              </a:rPr>
              <a:t> </a:t>
            </a:r>
          </a:p>
          <a:p>
            <a:pPr marL="457200" indent="-457200"/>
            <a:r>
              <a:rPr lang="en-US" sz="3200" b="1">
                <a:solidFill>
                  <a:srgbClr val="DDDDDD"/>
                </a:solidFill>
                <a:latin typeface="Arial" charset="0"/>
              </a:rPr>
              <a:t>Free-R</a:t>
            </a:r>
          </a:p>
          <a:p>
            <a:pPr marL="457200" indent="-457200"/>
            <a:endParaRPr lang="en-US" sz="3200" b="1">
              <a:solidFill>
                <a:srgbClr val="DDDDDD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R-factor calculated for a test-set of reflections that is never included in refinement.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R-free is always higher than R.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Difference between R and R-free is smaller for higher resolution and well-refined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0" y="1676400"/>
            <a:ext cx="6629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Radius of convergence in a least-squares refinement is, in general, low.  Often manual corrections (model building) are needed.</a:t>
            </a:r>
          </a:p>
          <a:p>
            <a:pPr marL="457200" indent="-457200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US">
                <a:solidFill>
                  <a:srgbClr val="FFFF00"/>
                </a:solidFill>
                <a:latin typeface="Arial" charset="0"/>
              </a:rPr>
              <a:t>Model Building and Refinement are carried out in iterative cycles till R-factor converges to an appropriate low value with appreciable geometry of the atomic model.</a:t>
            </a:r>
            <a:endParaRPr lang="en-US">
              <a:solidFill>
                <a:srgbClr val="FFFF00"/>
              </a:solidFill>
              <a:latin typeface="Arial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89125" y="152400"/>
            <a:ext cx="5502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X-ray Sources for Crystallographic Studies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448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Home Source – Rotating Anode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410200" y="4724400"/>
            <a:ext cx="2133600" cy="0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410200" y="3810000"/>
            <a:ext cx="2133600" cy="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410200" y="3657600"/>
            <a:ext cx="2133600" cy="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410200" y="3276600"/>
            <a:ext cx="2133600" cy="0"/>
          </a:xfrm>
          <a:prstGeom prst="line">
            <a:avLst/>
          </a:prstGeom>
          <a:noFill/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5410200" y="3048000"/>
            <a:ext cx="2133600" cy="0"/>
          </a:xfrm>
          <a:prstGeom prst="line">
            <a:avLst/>
          </a:prstGeom>
          <a:noFill/>
          <a:ln w="9525">
            <a:solidFill>
              <a:srgbClr val="00FF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645400" y="456882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CC"/>
                </a:solidFill>
                <a:latin typeface="Arial" charset="0"/>
              </a:rPr>
              <a:t>K-orbital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20000" y="35814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CC"/>
                </a:solidFill>
                <a:latin typeface="Arial" charset="0"/>
              </a:rPr>
              <a:t>L-orbital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613650" y="31242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CC"/>
                </a:solidFill>
                <a:latin typeface="Arial" charset="0"/>
              </a:rPr>
              <a:t>M-orbital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5715000" y="3048000"/>
            <a:ext cx="0" cy="1676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19600" y="3962400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K-absorption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019800" y="3657600"/>
            <a:ext cx="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6477000" y="3810000"/>
            <a:ext cx="0" cy="914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010400" y="3276600"/>
            <a:ext cx="0" cy="144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943600" y="4235450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a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400800" y="4267200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a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981825" y="3962400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b</a:t>
            </a:r>
            <a:endParaRPr lang="en-US" sz="1600" baseline="-250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2312" name="Picture 24" descr="Xray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3505200" cy="3038475"/>
          </a:xfrm>
          <a:prstGeom prst="rect">
            <a:avLst/>
          </a:prstGeom>
          <a:noFill/>
        </p:spPr>
      </p:pic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495800" y="5410200"/>
            <a:ext cx="4419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Cu(</a:t>
            </a:r>
            <a:r>
              <a:rPr lang="en-US" sz="120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a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)= 1.54015 </a:t>
            </a:r>
            <a:r>
              <a:rPr lang="en-US" sz="1600">
                <a:solidFill>
                  <a:srgbClr val="FFFF00"/>
                </a:solidFill>
                <a:latin typeface="Arial" charset="0"/>
                <a:cs typeface="Times New Roman" charset="0"/>
              </a:rPr>
              <a:t>Å; 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Cu(</a:t>
            </a:r>
            <a:r>
              <a:rPr lang="en-US" sz="120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a</a:t>
            </a:r>
            <a:r>
              <a:rPr lang="en-US" sz="16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)= 1.54433 </a:t>
            </a:r>
            <a:r>
              <a:rPr lang="en-US" sz="1600">
                <a:solidFill>
                  <a:srgbClr val="FFFF00"/>
                </a:solidFill>
                <a:latin typeface="Arial" charset="0"/>
                <a:cs typeface="Times New Roman" charset="0"/>
              </a:rPr>
              <a:t>Å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Cu(</a:t>
            </a:r>
            <a:r>
              <a:rPr lang="en-US" sz="1200" b="1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="1" baseline="-25000">
                <a:solidFill>
                  <a:srgbClr val="FFFF00"/>
                </a:solidFill>
                <a:latin typeface="Symbol" charset="2"/>
              </a:rPr>
              <a:t>a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)= 1.54015 </a:t>
            </a:r>
            <a:r>
              <a:rPr lang="en-US" sz="1600" b="1">
                <a:solidFill>
                  <a:srgbClr val="FFFF00"/>
                </a:solidFill>
                <a:latin typeface="Arial" charset="0"/>
                <a:cs typeface="Times New Roman" charset="0"/>
              </a:rPr>
              <a:t>Å</a:t>
            </a:r>
          </a:p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		   Cu(</a:t>
            </a:r>
            <a:r>
              <a:rPr lang="en-US" sz="120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1600" baseline="-25000">
                <a:solidFill>
                  <a:srgbClr val="FFFF00"/>
                </a:solidFill>
                <a:latin typeface="Symbol" charset="2"/>
              </a:rPr>
              <a:t>b</a:t>
            </a:r>
            <a:r>
              <a:rPr lang="en-US" sz="1600">
                <a:solidFill>
                  <a:srgbClr val="FFFF00"/>
                </a:solidFill>
                <a:latin typeface="Arial" charset="0"/>
              </a:rPr>
              <a:t>)= 1.39317 </a:t>
            </a:r>
            <a:r>
              <a:rPr lang="en-US" sz="1600">
                <a:solidFill>
                  <a:srgbClr val="FFFF00"/>
                </a:solidFill>
                <a:latin typeface="Arial" charset="0"/>
                <a:cs typeface="Times New Roman" charset="0"/>
              </a:rPr>
              <a:t>Å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419600" y="49530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Wave-lengths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33600" y="1570038"/>
            <a:ext cx="49530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  </a:t>
            </a:r>
            <a:r>
              <a:rPr lang="en-US" sz="11500"/>
              <a:t> </a:t>
            </a:r>
            <a:r>
              <a:rPr lang="en-US"/>
              <a:t>                          </a:t>
            </a:r>
            <a:r>
              <a:rPr lang="en-US" sz="11500"/>
              <a:t> </a:t>
            </a:r>
            <a:r>
              <a:rPr lang="en-US"/>
              <a:t>                         </a:t>
            </a:r>
          </a:p>
          <a:p>
            <a:pPr algn="ctr" eaLnBrk="0" hangingPunct="0"/>
            <a:r>
              <a:rPr lang="en-US">
                <a:solidFill>
                  <a:srgbClr val="FFFF00"/>
                </a:solidFill>
                <a:latin typeface="Arial" charset="0"/>
              </a:rPr>
              <a:t>1.0Å                        2.5Å</a:t>
            </a:r>
            <a:r>
              <a:rPr lang="en-US"/>
              <a:t> </a:t>
            </a:r>
          </a:p>
          <a:p>
            <a:pPr algn="ctr" eaLnBrk="0" hangingPunct="0"/>
            <a:r>
              <a:rPr lang="en-US"/>
              <a:t>  </a:t>
            </a:r>
            <a:r>
              <a:rPr lang="en-US" sz="11500"/>
              <a:t> </a:t>
            </a:r>
            <a:r>
              <a:rPr lang="en-US"/>
              <a:t>                          </a:t>
            </a:r>
            <a:r>
              <a:rPr lang="en-US" sz="11500"/>
              <a:t> </a:t>
            </a:r>
            <a:r>
              <a:rPr lang="en-US"/>
              <a:t>                        </a:t>
            </a:r>
          </a:p>
          <a:p>
            <a:pPr eaLnBrk="0" hangingPunct="0"/>
            <a:endParaRPr lang="en-US"/>
          </a:p>
        </p:txBody>
      </p:sp>
      <p:pic>
        <p:nvPicPr>
          <p:cNvPr id="35843" name="Picture 3" descr="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616075"/>
            <a:ext cx="1943100" cy="1828800"/>
          </a:xfrm>
          <a:prstGeom prst="rect">
            <a:avLst/>
          </a:prstGeom>
          <a:noFill/>
        </p:spPr>
      </p:pic>
      <p:pic>
        <p:nvPicPr>
          <p:cNvPr id="35844" name="Picture 4" descr="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616075"/>
            <a:ext cx="1943100" cy="1828800"/>
          </a:xfrm>
          <a:prstGeom prst="rect">
            <a:avLst/>
          </a:prstGeom>
          <a:noFill/>
        </p:spPr>
      </p:pic>
      <p:pic>
        <p:nvPicPr>
          <p:cNvPr id="35845" name="Picture 5" descr="w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733800"/>
            <a:ext cx="1943100" cy="1828800"/>
          </a:xfrm>
          <a:prstGeom prst="rect">
            <a:avLst/>
          </a:prstGeom>
          <a:noFill/>
        </p:spPr>
      </p:pic>
      <p:pic>
        <p:nvPicPr>
          <p:cNvPr id="35846" name="Picture 6" descr="w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6300" y="3733800"/>
            <a:ext cx="1943100" cy="1828800"/>
          </a:xfrm>
          <a:prstGeom prst="rect">
            <a:avLst/>
          </a:prstGeom>
          <a:noFill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857500" y="5638800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3.5Å                        4Å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if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305800" cy="641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89125" y="273050"/>
            <a:ext cx="550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Synchrotron X-rays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765425" y="1447800"/>
            <a:ext cx="251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Electron/positron injection</a:t>
            </a:r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1997075" y="2012950"/>
            <a:ext cx="28194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2149475" y="2165350"/>
            <a:ext cx="2514600" cy="1828800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2301875" y="2317750"/>
            <a:ext cx="2209800" cy="15240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746375" y="2863850"/>
            <a:ext cx="1370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Storage Ring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2835275" y="1708150"/>
            <a:ext cx="152400" cy="685800"/>
          </a:xfrm>
          <a:prstGeom prst="curvedLeftArrow">
            <a:avLst>
              <a:gd name="adj1" fmla="val 113333"/>
              <a:gd name="adj2" fmla="val 180000"/>
              <a:gd name="adj3" fmla="val 33333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4359275" y="2851150"/>
            <a:ext cx="990600" cy="838200"/>
          </a:xfrm>
          <a:prstGeom prst="line">
            <a:avLst/>
          </a:prstGeom>
          <a:noFill/>
          <a:ln w="19050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426075" y="26987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X-ray</a:t>
            </a: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 rot="9739167">
            <a:off x="3216275" y="5060950"/>
            <a:ext cx="9906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 rot="21403312">
            <a:off x="4206875" y="4832350"/>
            <a:ext cx="15240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 rot="1881564">
            <a:off x="5730875" y="5060950"/>
            <a:ext cx="9906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2911475" y="5175250"/>
            <a:ext cx="4191000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200" y="24"/>
              </a:cxn>
              <a:cxn ang="0">
                <a:pos x="2112" y="264"/>
              </a:cxn>
              <a:cxn ang="0">
                <a:pos x="2640" y="312"/>
              </a:cxn>
            </a:cxnLst>
            <a:rect l="0" t="0" r="r" b="b"/>
            <a:pathLst>
              <a:path w="2640" h="408">
                <a:moveTo>
                  <a:pt x="0" y="408"/>
                </a:moveTo>
                <a:cubicBezTo>
                  <a:pt x="424" y="228"/>
                  <a:pt x="848" y="48"/>
                  <a:pt x="1200" y="24"/>
                </a:cubicBezTo>
                <a:cubicBezTo>
                  <a:pt x="1552" y="0"/>
                  <a:pt x="1872" y="216"/>
                  <a:pt x="2112" y="264"/>
                </a:cubicBezTo>
                <a:cubicBezTo>
                  <a:pt x="2352" y="312"/>
                  <a:pt x="2552" y="304"/>
                  <a:pt x="2640" y="31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V="1">
            <a:off x="4816475" y="4603750"/>
            <a:ext cx="1905000" cy="60960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V="1">
            <a:off x="4968875" y="4908550"/>
            <a:ext cx="1828800" cy="30480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6645275" y="45720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X-rays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4144963" y="5943600"/>
            <a:ext cx="166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Magnetic Fields 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6629400" y="5667375"/>
            <a:ext cx="1765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Electron/positron </a:t>
            </a:r>
          </a:p>
          <a:p>
            <a:r>
              <a:rPr lang="en-US" sz="1600">
                <a:solidFill>
                  <a:srgbClr val="FFFF00"/>
                </a:solidFill>
                <a:latin typeface="Arial" charset="0"/>
              </a:rPr>
              <a:t>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32125" y="500063"/>
            <a:ext cx="303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DDDDDD"/>
                </a:solidFill>
                <a:latin typeface="Arial" charset="0"/>
              </a:rPr>
              <a:t>Crystallization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	Slow aggregation process</a:t>
            </a:r>
          </a:p>
          <a:p>
            <a:pPr marL="454025" indent="-454025">
              <a:tabLst>
                <a:tab pos="915988" algn="l"/>
              </a:tabLst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r>
              <a:rPr lang="en-US" i="1">
                <a:solidFill>
                  <a:srgbClr val="DDDDDD"/>
                </a:solidFill>
                <a:latin typeface="Arial" charset="0"/>
              </a:rPr>
              <a:t>Protein Sample for Crystallization:</a:t>
            </a:r>
          </a:p>
          <a:p>
            <a:pPr marL="454025" indent="-454025">
              <a:tabLst>
                <a:tab pos="915988" algn="l"/>
              </a:tabLst>
            </a:pPr>
            <a:endParaRPr lang="en-US" i="1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Pure and homogenous (identified by SDS-PAGE, Mass Spec. etc.)</a:t>
            </a:r>
          </a:p>
          <a:p>
            <a:pPr marL="454025" indent="-454025">
              <a:tabLst>
                <a:tab pos="915988" algn="l"/>
              </a:tabLst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Properly folded </a:t>
            </a:r>
          </a:p>
          <a:p>
            <a:pPr marL="454025" indent="-454025">
              <a:tabLst>
                <a:tab pos="915988" algn="l"/>
              </a:tabLst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Stable for at least few days in its crystallization condition (dynamic light scattering)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pic>
        <p:nvPicPr>
          <p:cNvPr id="3076" name="Picture 4" descr="geel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787525"/>
            <a:ext cx="1752600" cy="119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4676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4025" indent="-454025">
              <a:tabLst>
                <a:tab pos="915988" algn="l"/>
              </a:tabLst>
            </a:pPr>
            <a:r>
              <a:rPr lang="en-US" sz="3600">
                <a:solidFill>
                  <a:srgbClr val="DDDDDD"/>
                </a:solidFill>
                <a:latin typeface="Arial" charset="0"/>
              </a:rPr>
              <a:t>Conditions Effect Crystallization</a:t>
            </a:r>
          </a:p>
          <a:p>
            <a:pPr marL="454025" indent="-454025">
              <a:tabLst>
                <a:tab pos="915988" algn="l"/>
              </a:tabLst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	pH (buffer)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	Protein Concentration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   	Salt (Sodium Chloride, Ammonium Chloride   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                                            etc.)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 	Precipitant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 	Detergent (e.g. n-Octyl-</a:t>
            </a:r>
            <a:r>
              <a:rPr lang="en-US">
                <a:solidFill>
                  <a:srgbClr val="FFFF00"/>
                </a:solidFill>
                <a:latin typeface="Symbol" charset="2"/>
              </a:rPr>
              <a:t>b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-D-glucoside) 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	Metal ions and/or small molecules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 	Rate of diffusion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 	Temperature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	Size and shape of the drops</a:t>
            </a:r>
          </a:p>
          <a:p>
            <a:pPr marL="454025" indent="-454025">
              <a:tabLst>
                <a:tab pos="915988" algn="l"/>
              </a:tabLst>
            </a:pPr>
            <a:r>
              <a:rPr lang="en-US">
                <a:solidFill>
                  <a:srgbClr val="FFFF00"/>
                </a:solidFill>
                <a:latin typeface="Arial" charset="0"/>
              </a:rPr>
              <a:t>	- 	Pressure (e.g. micro-gravity)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657600" y="5410200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715000" y="3200400"/>
            <a:ext cx="0" cy="220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5356850">
            <a:off x="4571206" y="3045619"/>
            <a:ext cx="153988" cy="457200"/>
          </a:xfrm>
          <a:prstGeom prst="flowChartDelay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657600" y="45720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657600" y="3200400"/>
            <a:ext cx="0" cy="220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124200" y="3200400"/>
            <a:ext cx="3200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0" y="4724400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DDDDDD"/>
                </a:solidFill>
                <a:latin typeface="Arial" charset="0"/>
              </a:rPr>
              <a:t>Precipitant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76400" y="22860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DDDDDD"/>
                </a:solidFill>
                <a:latin typeface="Arial" charset="0"/>
              </a:rPr>
              <a:t>Drop containing protein sample for crystallization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295400" y="485775"/>
            <a:ext cx="647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DDDDDD"/>
                </a:solidFill>
                <a:latin typeface="Arial" charset="0"/>
              </a:rPr>
              <a:t>Hanging-drop Vapor Diffusion </a:t>
            </a:r>
          </a:p>
          <a:p>
            <a:endParaRPr lang="en-US" sz="360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038600" y="2743200"/>
            <a:ext cx="5334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895600" y="4953000"/>
            <a:ext cx="990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0" y="23463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DDDDDD"/>
                </a:solidFill>
                <a:latin typeface="Arial" charset="0"/>
              </a:rPr>
              <a:t>Cover Slip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5943600" y="2667000"/>
            <a:ext cx="3810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AutoShape 16"/>
          <p:cNvSpPr>
            <a:spLocks/>
          </p:cNvSpPr>
          <p:nvPr/>
        </p:nvSpPr>
        <p:spPr bwMode="auto">
          <a:xfrm>
            <a:off x="6096000" y="3276600"/>
            <a:ext cx="381000" cy="2133600"/>
          </a:xfrm>
          <a:prstGeom prst="rightBrace">
            <a:avLst>
              <a:gd name="adj1" fmla="val 46667"/>
              <a:gd name="adj2" fmla="val 5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553200" y="4114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DDDDDD"/>
                </a:solidFill>
                <a:latin typeface="Arial" charset="0"/>
              </a:rPr>
              <a:t>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4" name="Group 120"/>
          <p:cNvGraphicFramePr>
            <a:graphicFrameLocks noGrp="1"/>
          </p:cNvGraphicFramePr>
          <p:nvPr/>
        </p:nvGraphicFramePr>
        <p:xfrm>
          <a:off x="2133600" y="1981200"/>
          <a:ext cx="4724400" cy="271780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1295400" y="180975"/>
            <a:ext cx="647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DDDDDD"/>
                </a:solidFill>
                <a:latin typeface="Arial" charset="0"/>
              </a:rPr>
              <a:t>Screening for Crystallization </a:t>
            </a:r>
          </a:p>
          <a:p>
            <a:endParaRPr lang="en-US" sz="360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3532188" y="1143000"/>
            <a:ext cx="1497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DDDDDD"/>
                </a:solidFill>
                <a:latin typeface="Arial" charset="0"/>
              </a:rPr>
              <a:t>pH gradient</a:t>
            </a:r>
          </a:p>
        </p:txBody>
      </p:sp>
      <p:sp>
        <p:nvSpPr>
          <p:cNvPr id="6267" name="Text Box 123"/>
          <p:cNvSpPr txBox="1">
            <a:spLocks noChangeArrowheads="1"/>
          </p:cNvSpPr>
          <p:nvPr/>
        </p:nvSpPr>
        <p:spPr bwMode="auto">
          <a:xfrm rot="5400000">
            <a:off x="-178593" y="3159919"/>
            <a:ext cx="303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DDDDDD"/>
                </a:solidFill>
                <a:latin typeface="Arial" charset="0"/>
              </a:rPr>
              <a:t>Precipitant Concentration</a:t>
            </a:r>
          </a:p>
        </p:txBody>
      </p:sp>
      <p:sp>
        <p:nvSpPr>
          <p:cNvPr id="6268" name="Text Box 124"/>
          <p:cNvSpPr txBox="1">
            <a:spLocks noChangeArrowheads="1"/>
          </p:cNvSpPr>
          <p:nvPr/>
        </p:nvSpPr>
        <p:spPr bwMode="auto">
          <a:xfrm>
            <a:off x="2362200" y="15843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3124200" y="1595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5</a:t>
            </a:r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3886200" y="1595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6</a:t>
            </a:r>
          </a:p>
        </p:txBody>
      </p: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4732338" y="1595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7</a:t>
            </a: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5494338" y="1595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8</a:t>
            </a:r>
          </a:p>
        </p:txBody>
      </p:sp>
      <p:sp>
        <p:nvSpPr>
          <p:cNvPr id="6273" name="Text Box 129"/>
          <p:cNvSpPr txBox="1">
            <a:spLocks noChangeArrowheads="1"/>
          </p:cNvSpPr>
          <p:nvPr/>
        </p:nvSpPr>
        <p:spPr bwMode="auto">
          <a:xfrm>
            <a:off x="6332538" y="1595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Arial" charset="0"/>
              </a:rPr>
              <a:t>9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1676400" y="21018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10 %</a:t>
            </a:r>
          </a:p>
        </p:txBody>
      </p:sp>
      <p:sp>
        <p:nvSpPr>
          <p:cNvPr id="6275" name="Text Box 131"/>
          <p:cNvSpPr txBox="1">
            <a:spLocks noChangeArrowheads="1"/>
          </p:cNvSpPr>
          <p:nvPr/>
        </p:nvSpPr>
        <p:spPr bwMode="auto">
          <a:xfrm>
            <a:off x="1676400" y="277336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15 %</a:t>
            </a:r>
          </a:p>
        </p:txBody>
      </p:sp>
      <p:sp>
        <p:nvSpPr>
          <p:cNvPr id="6276" name="Text Box 132"/>
          <p:cNvSpPr txBox="1">
            <a:spLocks noChangeArrowheads="1"/>
          </p:cNvSpPr>
          <p:nvPr/>
        </p:nvSpPr>
        <p:spPr bwMode="auto">
          <a:xfrm>
            <a:off x="1676400" y="353536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20 %</a:t>
            </a:r>
          </a:p>
        </p:txBody>
      </p:sp>
      <p:sp>
        <p:nvSpPr>
          <p:cNvPr id="6277" name="Text Box 133"/>
          <p:cNvSpPr txBox="1">
            <a:spLocks noChangeArrowheads="1"/>
          </p:cNvSpPr>
          <p:nvPr/>
        </p:nvSpPr>
        <p:spPr bwMode="auto">
          <a:xfrm>
            <a:off x="1676400" y="422116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30 %</a:t>
            </a:r>
          </a:p>
        </p:txBody>
      </p:sp>
      <p:pic>
        <p:nvPicPr>
          <p:cNvPr id="6278" name="Picture 134" descr="bad_crys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181600"/>
            <a:ext cx="1371600" cy="1600200"/>
          </a:xfrm>
          <a:prstGeom prst="rect">
            <a:avLst/>
          </a:prstGeom>
          <a:noFill/>
        </p:spPr>
      </p:pic>
      <p:pic>
        <p:nvPicPr>
          <p:cNvPr id="6279" name="Picture 135" descr="prec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181600"/>
            <a:ext cx="2133600" cy="1520825"/>
          </a:xfrm>
          <a:prstGeom prst="rect">
            <a:avLst/>
          </a:prstGeom>
          <a:noFill/>
        </p:spPr>
      </p:pic>
      <p:pic>
        <p:nvPicPr>
          <p:cNvPr id="6280" name="Picture 136" descr="crystalline_prec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181600"/>
            <a:ext cx="1692275" cy="1401763"/>
          </a:xfrm>
          <a:prstGeom prst="rect">
            <a:avLst/>
          </a:prstGeom>
          <a:noFill/>
        </p:spPr>
      </p:pic>
      <p:pic>
        <p:nvPicPr>
          <p:cNvPr id="6281" name="Picture 137" descr="good_crys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4953000"/>
            <a:ext cx="1474788" cy="1736725"/>
          </a:xfrm>
          <a:prstGeom prst="rect">
            <a:avLst/>
          </a:prstGeom>
          <a:noFill/>
        </p:spPr>
      </p:pic>
      <p:pic>
        <p:nvPicPr>
          <p:cNvPr id="6282" name="Picture 138" descr="small_crys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562600"/>
            <a:ext cx="1428750" cy="1143000"/>
          </a:xfrm>
          <a:prstGeom prst="rect">
            <a:avLst/>
          </a:prstGeom>
          <a:noFill/>
        </p:spPr>
      </p:pic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762000" y="49069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Precipitate</a:t>
            </a:r>
          </a:p>
        </p:txBody>
      </p: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2362200" y="49069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Crystalline precipitate</a:t>
            </a:r>
          </a:p>
        </p:txBody>
      </p:sp>
      <p:sp>
        <p:nvSpPr>
          <p:cNvPr id="6285" name="Text Box 141"/>
          <p:cNvSpPr txBox="1">
            <a:spLocks noChangeArrowheads="1"/>
          </p:cNvSpPr>
          <p:nvPr/>
        </p:nvSpPr>
        <p:spPr bwMode="auto">
          <a:xfrm>
            <a:off x="4495800" y="4724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Fiber like Micro-crystals</a:t>
            </a:r>
          </a:p>
        </p:txBody>
      </p:sp>
      <p:sp>
        <p:nvSpPr>
          <p:cNvPr id="6286" name="Text Box 142"/>
          <p:cNvSpPr txBox="1">
            <a:spLocks noChangeArrowheads="1"/>
          </p:cNvSpPr>
          <p:nvPr/>
        </p:nvSpPr>
        <p:spPr bwMode="auto">
          <a:xfrm>
            <a:off x="5943600" y="5181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Small crystals</a:t>
            </a:r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7696200" y="4648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Arial" charset="0"/>
              </a:rPr>
              <a:t>Ideal 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1819275"/>
            <a:ext cx="7772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 A crystal has long range ordering of building blocks that are arranged in an conceptual 3-D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lattice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 A building block of minimum volume defines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unit cell</a:t>
            </a:r>
          </a:p>
          <a:p>
            <a:pPr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 The repeating units (protein molecule) are in symmetry in an unit cell</a:t>
            </a:r>
          </a:p>
          <a:p>
            <a:pPr>
              <a:buFontTx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 The repeating unit is called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asymmetric unit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– A crystal is a repeat of an asymmetric unit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60525" y="180975"/>
            <a:ext cx="5502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DDDDD"/>
                </a:solidFill>
                <a:latin typeface="Arial" charset="0"/>
              </a:rPr>
              <a:t>Periodicity and Symmetry in a 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707</Words>
  <Application>Microsoft PowerPoint</Application>
  <PresentationFormat>Diavetítés a képernyőre (4:3 oldalarány)</PresentationFormat>
  <Paragraphs>284</Paragraphs>
  <Slides>31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Monotype Corsiva</vt:lpstr>
      <vt:lpstr>Symbol</vt:lpstr>
      <vt:lpstr>Wingdings</vt:lpstr>
      <vt:lpstr>Default Design</vt:lpstr>
      <vt:lpstr>1. dia</vt:lpstr>
      <vt:lpstr>Electromagnetic Spectrum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</vt:vector>
  </TitlesOfParts>
  <Company>camb &amp; Rutgers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X-Rays</dc:title>
  <dc:creator>Kalyan</dc:creator>
  <cp:lastModifiedBy>grolmusz</cp:lastModifiedBy>
  <cp:revision>144</cp:revision>
  <dcterms:created xsi:type="dcterms:W3CDTF">2004-03-28T23:36:28Z</dcterms:created>
  <dcterms:modified xsi:type="dcterms:W3CDTF">2013-10-23T09:53:06Z</dcterms:modified>
</cp:coreProperties>
</file>