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86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48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2.wmf"/><Relationship Id="rId1" Type="http://schemas.openxmlformats.org/officeDocument/2006/relationships/image" Target="../media/image54.wmf"/><Relationship Id="rId5" Type="http://schemas.openxmlformats.org/officeDocument/2006/relationships/image" Target="../media/image59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5.wmf"/><Relationship Id="rId5" Type="http://schemas.openxmlformats.org/officeDocument/2006/relationships/image" Target="../media/image60.wmf"/><Relationship Id="rId4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3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10" Type="http://schemas.openxmlformats.org/officeDocument/2006/relationships/image" Target="../media/image103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image" Target="../media/image107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image" Target="../media/image110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53.wmf"/><Relationship Id="rId1" Type="http://schemas.openxmlformats.org/officeDocument/2006/relationships/image" Target="../media/image113.wmf"/><Relationship Id="rId4" Type="http://schemas.openxmlformats.org/officeDocument/2006/relationships/image" Target="../media/image11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png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7.png"/><Relationship Id="rId1" Type="http://schemas.openxmlformats.org/officeDocument/2006/relationships/image" Target="../media/image136.wmf"/><Relationship Id="rId4" Type="http://schemas.openxmlformats.org/officeDocument/2006/relationships/image" Target="../media/image13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image" Target="../media/image1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9.wmf"/><Relationship Id="rId7" Type="http://schemas.openxmlformats.org/officeDocument/2006/relationships/image" Target="../media/image52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19.wmf"/><Relationship Id="rId9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DF5DF9-C73D-42C7-A5D0-445959D6C73E}" type="datetimeFigureOut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0B6D8C-7880-45BE-B878-CE2E80B6C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E18EA-3385-4B1F-970C-49FE487A453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BC8E6D-0826-43B5-8AF4-340E97E89FD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37A1A0-C222-4758-BD59-7EDD4ACABB7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58FCEC-7D11-4E1A-9157-9073E44C419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1B32EB-4A25-43A7-88FF-93C830145DA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DAC3C0-5E68-42DF-A868-54B398D76EF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4C06FF-AFC9-40C3-90A5-5CF86EEDEA8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C38CD-9A31-4FB6-924F-A0900EEC0B3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490679-220E-461C-BF0D-8F5EF6C1F73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905418-B829-40FB-994D-19DE4DF5FB7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288FA6-EFC8-4FD6-A171-89AD15B26C7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C22E21-5585-408A-83C5-3C6C478F43A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995D01-46AA-49A9-B45F-5425BD6F421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D35275-DD71-4320-819D-04F72E1F8A1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131729-1C70-4630-9B23-9B3A4950F16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87DF27-C8C6-4C49-A867-88B83BCD477B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2134F-A4A2-40A5-9FF5-6FF74FC7E17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E478F4-BBBC-45D7-B5D9-20C865C9BCF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C472C5-79D8-4C20-9F64-FDB3E268D99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5B6A1C-12A8-4EA7-8FEB-B85F1C92954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99945-4F34-43A6-9FFD-24DAFD40900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84F28-524C-433B-89C9-59A8492E069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47F53C-EF3A-4AC6-8C52-2FBECFEFE0F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2BAE2E-8DE4-48B4-BF93-6CE9D305B9C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7CC1C8-DC11-4A03-B092-5E0EDF20C13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431AFD-429B-426E-8BC8-2A3930D5AB3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8FDF58-0A67-45A2-9D59-E600F98042B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74190F-7437-45AE-9691-3936284C059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4B88A2-C49B-4A19-B1EB-6F86B018EFE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37EA-85EB-4C7E-9B32-722E23A04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4EEF-3FF5-4CCB-917D-036254A5A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97A0-66FB-4132-BED3-4E024233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B534-E256-4EC6-AD10-562FA8744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5062-85F5-46AC-9A46-0D0C8AD1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0A86-4AC3-4AD9-B398-9BE384BAC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94AF1-6345-4940-82EA-9D54825DF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AE6A8-BDB5-46B0-B984-5177D015E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BAFAD-EF3F-47AF-BB6B-991F0E3CE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9EAA4-6407-464E-8793-101749390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28C-0D09-4480-A97E-EB112B6A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6ED055-FA39-42E1-983A-379459379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nobelprize.org/physics/laureates/1914/laue-bio.html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7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hyperlink" Target="http://mathworld.wolfram.com/DeltaFunction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1.png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6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7.png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7.png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2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1.bin"/><Relationship Id="rId9" Type="http://schemas.openxmlformats.org/officeDocument/2006/relationships/oleObject" Target="../embeddings/oleObject8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7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9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hyperlink" Target="http://www.physics.unl.edu/~cbinek/diffmovie.htm" TargetMode="External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10" Type="http://schemas.openxmlformats.org/officeDocument/2006/relationships/oleObject" Target="../embeddings/oleObject121.bin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12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scholar/elements/carbon/key.html" TargetMode="External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4.bin"/><Relationship Id="rId5" Type="http://schemas.openxmlformats.org/officeDocument/2006/relationships/oleObject" Target="../embeddings/oleObject123.bin"/><Relationship Id="rId10" Type="http://schemas.openxmlformats.org/officeDocument/2006/relationships/hyperlink" Target="http://www-structure.llnl.gov/Xray/comp/scatfac.htm" TargetMode="External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0.bin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scholar/elements/periodic-table/electronic.html" TargetMode="External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oleObject" Target="../embeddings/oleObject13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erc.stonybrook.edu/ProjectJava/Bragg/" TargetMode="External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ravais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4367213"/>
            <a:ext cx="2232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6725" y="4652963"/>
            <a:ext cx="170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Lattice spacing</a:t>
            </a:r>
          </a:p>
          <a:p>
            <a:r>
              <a:rPr lang="en-US"/>
              <a:t>typically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81013" y="5300663"/>
          <a:ext cx="1498600" cy="500062"/>
        </p:xfrm>
        <a:graphic>
          <a:graphicData uri="http://schemas.openxmlformats.org/presentationml/2006/ole">
            <p:oleObj spid="_x0000_s2052" name="Formel" r:id="rId5" imgW="838200" imgH="279400" progId="Equation.DSMT4">
              <p:embed/>
            </p:oleObj>
          </a:graphicData>
        </a:graphic>
      </p:graphicFrame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932363" y="50133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6588125" y="4292600"/>
            <a:ext cx="1584325" cy="1008063"/>
          </a:xfrm>
          <a:custGeom>
            <a:avLst/>
            <a:gdLst>
              <a:gd name="T0" fmla="*/ 0 w 726"/>
              <a:gd name="T1" fmla="*/ 2147483647 h 514"/>
              <a:gd name="T2" fmla="*/ 2147483647 w 726"/>
              <a:gd name="T3" fmla="*/ 2147483647 h 514"/>
              <a:gd name="T4" fmla="*/ 2147483647 w 726"/>
              <a:gd name="T5" fmla="*/ 2147483647 h 514"/>
              <a:gd name="T6" fmla="*/ 2147483647 w 726"/>
              <a:gd name="T7" fmla="*/ 2147483647 h 514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514"/>
              <a:gd name="T14" fmla="*/ 726 w 726"/>
              <a:gd name="T15" fmla="*/ 514 h 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514">
                <a:moveTo>
                  <a:pt x="0" y="265"/>
                </a:moveTo>
                <a:cubicBezTo>
                  <a:pt x="49" y="132"/>
                  <a:pt x="98" y="0"/>
                  <a:pt x="181" y="38"/>
                </a:cubicBezTo>
                <a:cubicBezTo>
                  <a:pt x="264" y="76"/>
                  <a:pt x="408" y="468"/>
                  <a:pt x="499" y="491"/>
                </a:cubicBezTo>
                <a:cubicBezTo>
                  <a:pt x="590" y="514"/>
                  <a:pt x="688" y="227"/>
                  <a:pt x="726" y="174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588125" y="52292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8243888" y="52292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588125" y="5373688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6804025" y="5292725"/>
          <a:ext cx="1184275" cy="728663"/>
        </p:xfrm>
        <a:graphic>
          <a:graphicData uri="http://schemas.openxmlformats.org/presentationml/2006/ole">
            <p:oleObj spid="_x0000_s2058" name="Formel" r:id="rId6" imgW="494870" imgH="304536" progId="Equation.DSMT4">
              <p:embed/>
            </p:oleObj>
          </a:graphicData>
        </a:graphic>
      </p:graphicFrame>
      <p:pic>
        <p:nvPicPr>
          <p:cNvPr id="3084" name="Picture 12" descr="im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666750"/>
            <a:ext cx="1492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50825" y="2852738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hlinkClick r:id="rId8"/>
              </a:rPr>
              <a:t>Max von Laue</a:t>
            </a:r>
            <a:endParaRPr lang="en-US"/>
          </a:p>
          <a:p>
            <a:pPr algn="ctr"/>
            <a:r>
              <a:rPr lang="en-US"/>
              <a:t>(1879-1960)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908175" y="2270125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1914 Nobel prize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908175" y="131445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Laue 1912</a:t>
            </a: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3635375" y="138588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4356100" y="692150"/>
          <a:ext cx="4572000" cy="3114675"/>
        </p:xfrm>
        <a:graphic>
          <a:graphicData uri="http://schemas.openxmlformats.org/presentationml/2006/ole">
            <p:oleObj spid="_x0000_s2064" name="Bitmap" r:id="rId9" imgW="4571429" imgH="3115110" progId="Paint.Picture">
              <p:embed/>
            </p:oleObj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-30163"/>
            <a:ext cx="9144000" cy="695326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   </a:t>
            </a:r>
            <a:br>
              <a:rPr lang="en-US" sz="8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n-US" sz="8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en-US" sz="800" b="1" kern="0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Crystal diffraction</a:t>
            </a:r>
            <a:endParaRPr lang="en-US" sz="1200" b="1" kern="0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12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n-US" sz="12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endParaRPr lang="en-US" sz="1200" i="1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 animBg="1"/>
      <p:bldP spid="3079" grpId="0" animBg="1"/>
      <p:bldP spid="3080" grpId="0" animBg="1"/>
      <p:bldP spid="3081" grpId="0" animBg="1"/>
      <p:bldP spid="3082" grpId="0" animBg="1"/>
      <p:bldP spid="3085" grpId="0"/>
      <p:bldP spid="3086" grpId="0"/>
      <p:bldP spid="3087" grpId="0"/>
      <p:bldP spid="3088" grpId="0" animBg="1"/>
      <p:bldP spid="1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50825" y="3357563"/>
            <a:ext cx="8569325" cy="115252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20800" y="781050"/>
            <a:ext cx="6264275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390650" y="776288"/>
          <a:ext cx="6205538" cy="2005012"/>
        </p:xfrm>
        <a:graphic>
          <a:graphicData uri="http://schemas.openxmlformats.org/presentationml/2006/ole">
            <p:oleObj spid="_x0000_s9220" name="Formel" r:id="rId4" imgW="3213100" imgH="1041400" progId="Equation.3">
              <p:embed/>
            </p:oleObj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23495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Diffraction experiment measures the intensity </a:t>
            </a:r>
            <a:r>
              <a:rPr lang="en-US" sz="2000" b="1"/>
              <a:t>I</a:t>
            </a:r>
            <a:r>
              <a:rPr lang="en-US"/>
              <a:t> of the scattered waves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63763" y="28463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2955925" y="2828925"/>
          <a:ext cx="1152525" cy="384175"/>
        </p:xfrm>
        <a:graphic>
          <a:graphicData uri="http://schemas.openxmlformats.org/presentationml/2006/ole">
            <p:oleObj spid="_x0000_s9223" name="Equation" r:id="rId5" imgW="647419" imgH="215806" progId="Equation.3">
              <p:embed/>
            </p:oleObj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094163" y="28463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is the scattering vector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68313" y="3789363"/>
            <a:ext cx="818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Diffracted intensity is the square of the Fourier transform of the electron density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4646613"/>
            <a:ext cx="2808287" cy="384175"/>
            <a:chOff x="249" y="2927"/>
            <a:chExt cx="1769" cy="242"/>
          </a:xfrm>
        </p:grpSpPr>
        <p:sp>
          <p:nvSpPr>
            <p:cNvPr id="9231" name="Text Box 11"/>
            <p:cNvSpPr txBox="1">
              <a:spLocks noChangeArrowheads="1"/>
            </p:cNvSpPr>
            <p:nvPr/>
          </p:nvSpPr>
          <p:spPr bwMode="auto">
            <a:xfrm>
              <a:off x="249" y="2938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 crystals</a:t>
              </a:r>
            </a:p>
          </p:txBody>
        </p:sp>
        <p:graphicFrame>
          <p:nvGraphicFramePr>
            <p:cNvPr id="9232" name="Object 12"/>
            <p:cNvGraphicFramePr>
              <a:graphicFrameLocks noChangeAspect="1"/>
            </p:cNvGraphicFramePr>
            <p:nvPr/>
          </p:nvGraphicFramePr>
          <p:xfrm>
            <a:off x="975" y="2938"/>
            <a:ext cx="272" cy="210"/>
          </p:xfrm>
          <a:graphic>
            <a:graphicData uri="http://schemas.openxmlformats.org/presentationml/2006/ole">
              <p:oleObj spid="_x0000_s9232" name="Equation" r:id="rId6" imgW="279279" imgH="215806" progId="Equation.3">
                <p:embed/>
              </p:oleObj>
            </a:graphicData>
          </a:graphic>
        </p:graphicFrame>
        <p:sp>
          <p:nvSpPr>
            <p:cNvPr id="9233" name="Text Box 13"/>
            <p:cNvSpPr txBox="1">
              <a:spLocks noChangeArrowheads="1"/>
            </p:cNvSpPr>
            <p:nvPr/>
          </p:nvSpPr>
          <p:spPr bwMode="auto">
            <a:xfrm>
              <a:off x="1254" y="2927"/>
              <a:ext cx="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is periodic</a:t>
              </a:r>
            </a:p>
          </p:txBody>
        </p:sp>
      </p:grp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492500" y="4652963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1D example</a:t>
            </a:r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4932363" y="4679950"/>
          <a:ext cx="3597275" cy="295275"/>
        </p:xfrm>
        <a:graphic>
          <a:graphicData uri="http://schemas.openxmlformats.org/presentationml/2006/ole">
            <p:oleObj spid="_x0000_s9228" name="Equation" r:id="rId7" imgW="2476500" imgH="203200" progId="Equation.3">
              <p:embed/>
            </p:oleObj>
          </a:graphicData>
        </a:graphic>
      </p:graphicFrame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4211638" y="56340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57" name="Object 17"/>
          <p:cNvGraphicFramePr>
            <a:graphicFrameLocks noChangeAspect="1"/>
          </p:cNvGraphicFramePr>
          <p:nvPr/>
        </p:nvGraphicFramePr>
        <p:xfrm>
          <a:off x="5003800" y="5275263"/>
          <a:ext cx="2376488" cy="890587"/>
        </p:xfrm>
        <a:graphic>
          <a:graphicData uri="http://schemas.openxmlformats.org/presentationml/2006/ole">
            <p:oleObj spid="_x0000_s9230" name="Equation" r:id="rId8" imgW="1219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5" grpId="0"/>
      <p:bldP spid="10246" grpId="0"/>
      <p:bldP spid="10248" grpId="0"/>
      <p:bldP spid="10249" grpId="0"/>
      <p:bldP spid="10254" grpId="0"/>
      <p:bldP spid="102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5959475" y="476250"/>
            <a:ext cx="674688" cy="863600"/>
          </a:xfrm>
          <a:prstGeom prst="downArrowCallout">
            <a:avLst>
              <a:gd name="adj1" fmla="val 25000"/>
              <a:gd name="adj2" fmla="val 25000"/>
              <a:gd name="adj3" fmla="val 2133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833938" y="476250"/>
            <a:ext cx="674687" cy="863600"/>
          </a:xfrm>
          <a:prstGeom prst="downArrowCallout">
            <a:avLst>
              <a:gd name="adj1" fmla="val 25000"/>
              <a:gd name="adj2" fmla="val 25000"/>
              <a:gd name="adj3" fmla="val 2133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8" name="Picture 4" descr="Fouri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2681288"/>
            <a:ext cx="6119812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09638" y="115888"/>
            <a:ext cx="2941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Balloon" pitchFamily="2" charset="0"/>
              </a:rPr>
              <a:t>Fourier series expansion</a:t>
            </a: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3059113" y="1125538"/>
          <a:ext cx="3744912" cy="723900"/>
        </p:xfrm>
        <a:graphic>
          <a:graphicData uri="http://schemas.openxmlformats.org/presentationml/2006/ole">
            <p:oleObj spid="_x0000_s10246" name="Formel" r:id="rId5" imgW="2235200" imgH="431800" progId="Equation.DSMT4">
              <p:embed/>
            </p:oleObj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79475" y="495300"/>
            <a:ext cx="599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l-GR">
                <a:cs typeface="Arial" charset="0"/>
              </a:rPr>
              <a:t>π</a:t>
            </a:r>
            <a:r>
              <a:rPr lang="de-DE">
                <a:cs typeface="Arial" charset="0"/>
              </a:rPr>
              <a:t> </a:t>
            </a:r>
            <a:r>
              <a:rPr lang="en-US"/>
              <a:t>periodic function decomposed into cos kx and sin kx  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68525" y="169386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3132138" y="1989138"/>
          <a:ext cx="1744662" cy="723900"/>
        </p:xfrm>
        <a:graphic>
          <a:graphicData uri="http://schemas.openxmlformats.org/presentationml/2006/ole">
            <p:oleObj spid="_x0000_s10249" name="Formel" r:id="rId6" imgW="1040948" imgH="431613" progId="Equation.DSMT4">
              <p:embed/>
            </p:oleObj>
          </a:graphicData>
        </a:graphic>
      </p:graphicFrame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918075" y="220503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</a:t>
            </a:r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6156325" y="1616075"/>
          <a:ext cx="2906713" cy="2892425"/>
        </p:xfrm>
        <a:graphic>
          <a:graphicData uri="http://schemas.openxmlformats.org/presentationml/2006/ole">
            <p:oleObj spid="_x0000_s10251" name="Formel" r:id="rId7" imgW="1981200" imgH="1968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9" grpId="0"/>
      <p:bldP spid="11271" grpId="0"/>
      <p:bldP spid="11272" grpId="0"/>
      <p:bldP spid="11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32338" y="11113"/>
            <a:ext cx="4427537" cy="6858000"/>
            <a:chOff x="2981" y="7"/>
            <a:chExt cx="2789" cy="4320"/>
          </a:xfrm>
        </p:grpSpPr>
        <p:sp>
          <p:nvSpPr>
            <p:cNvPr id="11288" name="Rectangle 3"/>
            <p:cNvSpPr>
              <a:spLocks noChangeArrowheads="1"/>
            </p:cNvSpPr>
            <p:nvPr/>
          </p:nvSpPr>
          <p:spPr bwMode="auto">
            <a:xfrm>
              <a:off x="2981" y="7"/>
              <a:ext cx="2789" cy="43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Text Box 4"/>
            <p:cNvSpPr txBox="1">
              <a:spLocks noChangeArrowheads="1"/>
            </p:cNvSpPr>
            <p:nvPr/>
          </p:nvSpPr>
          <p:spPr bwMode="auto">
            <a:xfrm>
              <a:off x="3878" y="164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3dimensional case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4427538" cy="6858000"/>
            <a:chOff x="0" y="0"/>
            <a:chExt cx="2789" cy="4320"/>
          </a:xfrm>
        </p:grpSpPr>
        <p:sp>
          <p:nvSpPr>
            <p:cNvPr id="1128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789" cy="43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Text Box 7"/>
            <p:cNvSpPr txBox="1">
              <a:spLocks noChangeArrowheads="1"/>
            </p:cNvSpPr>
            <p:nvPr/>
          </p:nvSpPr>
          <p:spPr bwMode="auto">
            <a:xfrm>
              <a:off x="483" y="131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1dimensional case</a:t>
              </a:r>
            </a:p>
          </p:txBody>
        </p:sp>
      </p:grp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539750" y="765175"/>
          <a:ext cx="2376488" cy="890588"/>
        </p:xfrm>
        <a:graphic>
          <a:graphicData uri="http://schemas.openxmlformats.org/presentationml/2006/ole">
            <p:oleObj spid="_x0000_s11268" name="Equation" r:id="rId4" imgW="1219200" imgH="457200" progId="Equation.3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5848350" y="863600"/>
          <a:ext cx="2128838" cy="692150"/>
        </p:xfrm>
        <a:graphic>
          <a:graphicData uri="http://schemas.openxmlformats.org/presentationml/2006/ole">
            <p:oleObj spid="_x0000_s11269" name="Equation" r:id="rId5" imgW="1091726" imgH="355446" progId="Equation.3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82563" y="1571625"/>
          <a:ext cx="3813175" cy="2251075"/>
        </p:xfrm>
        <a:graphic>
          <a:graphicData uri="http://schemas.openxmlformats.org/presentationml/2006/ole">
            <p:oleObj spid="_x0000_s11270" name="Equation" r:id="rId6" imgW="1955800" imgH="1155700" progId="Equation.3">
              <p:embed/>
            </p:oleObj>
          </a:graphicData>
        </a:graphic>
      </p:graphicFrame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81000" y="3789363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</a:t>
            </a:r>
          </a:p>
        </p:txBody>
      </p:sp>
      <p:graphicFrame>
        <p:nvGraphicFramePr>
          <p:cNvPr id="11272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272" name="Equation" r:id="rId7" imgW="114151" imgH="215619" progId="Equation.3">
              <p:embed/>
            </p:oleObj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611188" y="4221163"/>
          <a:ext cx="3273425" cy="933450"/>
        </p:xfrm>
        <a:graphic>
          <a:graphicData uri="http://schemas.openxmlformats.org/presentationml/2006/ole">
            <p:oleObj spid="_x0000_s11273" name="Equation" r:id="rId8" imgW="1955800" imgH="558800" progId="Equation.3">
              <p:embed/>
            </p:oleObj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290513" y="5457825"/>
          <a:ext cx="3887787" cy="890588"/>
        </p:xfrm>
        <a:graphic>
          <a:graphicData uri="http://schemas.openxmlformats.org/presentationml/2006/ole">
            <p:oleObj spid="_x0000_s11274" name="Equation" r:id="rId9" imgW="1993900" imgH="457200" progId="Equation.3">
              <p:embed/>
            </p:oleObj>
          </a:graphicData>
        </a:graphic>
      </p:graphicFrame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4283075" y="333375"/>
            <a:ext cx="576263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076825" y="1628775"/>
            <a:ext cx="3208338" cy="420688"/>
            <a:chOff x="3107" y="1085"/>
            <a:chExt cx="2021" cy="265"/>
          </a:xfrm>
        </p:grpSpPr>
        <p:sp>
          <p:nvSpPr>
            <p:cNvPr id="11284" name="Text Box 17"/>
            <p:cNvSpPr txBox="1">
              <a:spLocks noChangeArrowheads="1"/>
            </p:cNvSpPr>
            <p:nvPr/>
          </p:nvSpPr>
          <p:spPr bwMode="auto">
            <a:xfrm>
              <a:off x="3107" y="1117"/>
              <a:ext cx="1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translational invariance of </a:t>
              </a:r>
            </a:p>
          </p:txBody>
        </p:sp>
        <p:graphicFrame>
          <p:nvGraphicFramePr>
            <p:cNvPr id="11285" name="Object 18"/>
            <p:cNvGraphicFramePr>
              <a:graphicFrameLocks noChangeAspect="1"/>
            </p:cNvGraphicFramePr>
            <p:nvPr/>
          </p:nvGraphicFramePr>
          <p:xfrm>
            <a:off x="4785" y="1085"/>
            <a:ext cx="343" cy="265"/>
          </p:xfrm>
          <a:graphic>
            <a:graphicData uri="http://schemas.openxmlformats.org/presentationml/2006/ole">
              <p:oleObj spid="_x0000_s11285" name="Equation" r:id="rId10" imgW="279279" imgH="215806" progId="Equation.3">
                <p:embed/>
              </p:oleObj>
            </a:graphicData>
          </a:graphic>
        </p:graphicFrame>
      </p:grp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384800" y="2133600"/>
            <a:ext cx="300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respect to lattice vector</a:t>
            </a:r>
          </a:p>
        </p:txBody>
      </p:sp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5292725" y="2486025"/>
          <a:ext cx="3240088" cy="511175"/>
        </p:xfrm>
        <a:graphic>
          <a:graphicData uri="http://schemas.openxmlformats.org/presentationml/2006/ole">
            <p:oleObj spid="_x0000_s11278" name="Equation" r:id="rId11" imgW="1447800" imgH="228600" progId="Equation.3">
              <p:embed/>
            </p:oleObj>
          </a:graphicData>
        </a:graphic>
      </p:graphicFrame>
      <p:graphicFrame>
        <p:nvGraphicFramePr>
          <p:cNvPr id="12309" name="Object 21"/>
          <p:cNvGraphicFramePr>
            <a:graphicFrameLocks noChangeAspect="1"/>
          </p:cNvGraphicFramePr>
          <p:nvPr/>
        </p:nvGraphicFramePr>
        <p:xfrm>
          <a:off x="5940425" y="3284538"/>
          <a:ext cx="1830388" cy="420687"/>
        </p:xfrm>
        <a:graphic>
          <a:graphicData uri="http://schemas.openxmlformats.org/presentationml/2006/ole">
            <p:oleObj spid="_x0000_s11279" name="Equation" r:id="rId12" imgW="939392" imgH="215806" progId="Equation.3">
              <p:embed/>
            </p:oleObj>
          </a:graphicData>
        </a:graphic>
      </p:graphicFrame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5148263" y="4005263"/>
            <a:ext cx="3816350" cy="18002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11" name="Object 23"/>
          <p:cNvGraphicFramePr>
            <a:graphicFrameLocks noChangeAspect="1"/>
          </p:cNvGraphicFramePr>
          <p:nvPr/>
        </p:nvGraphicFramePr>
        <p:xfrm>
          <a:off x="5940425" y="4149725"/>
          <a:ext cx="1727200" cy="458788"/>
        </p:xfrm>
        <a:graphic>
          <a:graphicData uri="http://schemas.openxmlformats.org/presentationml/2006/ole">
            <p:oleObj spid="_x0000_s11281" name="Equation" r:id="rId13" imgW="812447" imgH="215806" progId="Equation.3">
              <p:embed/>
            </p:oleObj>
          </a:graphicData>
        </a:graphic>
      </p:graphicFrame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6156325" y="47244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156325" y="5208588"/>
            <a:ext cx="272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Reciprocal lattice vectors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3" grpId="0" animBg="1"/>
      <p:bldP spid="12307" grpId="0"/>
      <p:bldP spid="12310" grpId="0" animBg="1"/>
      <p:bldP spid="12312" grpId="0" animBg="1"/>
      <p:bldP spid="123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03438" y="1708150"/>
          <a:ext cx="4646612" cy="1011238"/>
        </p:xfrm>
        <a:graphic>
          <a:graphicData uri="http://schemas.openxmlformats.org/presentationml/2006/ole">
            <p:oleObj spid="_x0000_s12290" name="Formel" r:id="rId4" imgW="2209800" imgH="482600" progId="Equation.3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476250"/>
            <a:ext cx="8569325" cy="1152525"/>
            <a:chOff x="158" y="300"/>
            <a:chExt cx="5398" cy="726"/>
          </a:xfrm>
        </p:grpSpPr>
        <p:sp>
          <p:nvSpPr>
            <p:cNvPr id="12308" name="AutoShape 4"/>
            <p:cNvSpPr>
              <a:spLocks noChangeArrowheads="1"/>
            </p:cNvSpPr>
            <p:nvPr/>
          </p:nvSpPr>
          <p:spPr bwMode="auto">
            <a:xfrm>
              <a:off x="158" y="300"/>
              <a:ext cx="5398" cy="726"/>
            </a:xfrm>
            <a:prstGeom prst="horizontalScrol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Text Box 5"/>
            <p:cNvSpPr txBox="1">
              <a:spLocks noChangeArrowheads="1"/>
            </p:cNvSpPr>
            <p:nvPr/>
          </p:nvSpPr>
          <p:spPr bwMode="auto">
            <a:xfrm>
              <a:off x="295" y="572"/>
              <a:ext cx="5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Diffracted intensity is the square of the Fourier transform of the electron density</a:t>
              </a:r>
            </a:p>
          </p:txBody>
        </p:sp>
      </p:grp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3850" y="6508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Remember: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84438" y="2565400"/>
            <a:ext cx="2735262" cy="1196975"/>
            <a:chOff x="1565" y="1616"/>
            <a:chExt cx="1723" cy="754"/>
          </a:xfrm>
        </p:grpSpPr>
        <p:sp>
          <p:nvSpPr>
            <p:cNvPr id="12306" name="AutoShape 8"/>
            <p:cNvSpPr>
              <a:spLocks noChangeArrowheads="1"/>
            </p:cNvSpPr>
            <p:nvPr/>
          </p:nvSpPr>
          <p:spPr bwMode="auto">
            <a:xfrm>
              <a:off x="1565" y="1616"/>
              <a:ext cx="1723" cy="754"/>
            </a:xfrm>
            <a:prstGeom prst="upArrowCallout">
              <a:avLst>
                <a:gd name="adj1" fmla="val 24438"/>
                <a:gd name="adj2" fmla="val 21973"/>
                <a:gd name="adj3" fmla="val 17648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307" name="Object 9"/>
            <p:cNvGraphicFramePr>
              <a:graphicFrameLocks noChangeAspect="1"/>
            </p:cNvGraphicFramePr>
            <p:nvPr/>
          </p:nvGraphicFramePr>
          <p:xfrm>
            <a:off x="1655" y="1896"/>
            <a:ext cx="1587" cy="451"/>
          </p:xfrm>
          <a:graphic>
            <a:graphicData uri="http://schemas.openxmlformats.org/presentationml/2006/ole">
              <p:oleObj spid="_x0000_s12307" name="Formel" r:id="rId5" imgW="1091726" imgH="355446" progId="Equation.3">
                <p:embed/>
              </p:oleObj>
            </a:graphicData>
          </a:graphic>
        </p:graphicFrame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292725" y="3141663"/>
            <a:ext cx="264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periodic electron density</a:t>
            </a: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1908175" y="3860800"/>
          <a:ext cx="4411663" cy="1231900"/>
        </p:xfrm>
        <a:graphic>
          <a:graphicData uri="http://schemas.openxmlformats.org/presentationml/2006/ole">
            <p:oleObj spid="_x0000_s12295" name="Formel" r:id="rId6" imgW="2489200" imgH="698500" progId="Equation.3">
              <p:embed/>
            </p:oleObj>
          </a:graphicData>
        </a:graphic>
      </p:graphicFrame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468313" y="4076700"/>
            <a:ext cx="576262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81000" y="5583238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</a:t>
            </a:r>
          </a:p>
        </p:txBody>
      </p:sp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971550" y="5332413"/>
          <a:ext cx="3659188" cy="938212"/>
        </p:xfrm>
        <a:graphic>
          <a:graphicData uri="http://schemas.openxmlformats.org/presentationml/2006/ole">
            <p:oleObj spid="_x0000_s12298" name="Formel" r:id="rId7" imgW="2362200" imgH="609600" progId="Equation.3">
              <p:embed/>
            </p:oleObj>
          </a:graphicData>
        </a:graphic>
      </p:graphicFrame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4787900" y="5603875"/>
            <a:ext cx="576263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80063" y="5157788"/>
            <a:ext cx="3313112" cy="1439862"/>
            <a:chOff x="3560" y="3203"/>
            <a:chExt cx="2087" cy="907"/>
          </a:xfrm>
        </p:grpSpPr>
        <p:sp>
          <p:nvSpPr>
            <p:cNvPr id="12304" name="Rectangle 17"/>
            <p:cNvSpPr>
              <a:spLocks noChangeArrowheads="1"/>
            </p:cNvSpPr>
            <p:nvPr/>
          </p:nvSpPr>
          <p:spPr bwMode="auto">
            <a:xfrm>
              <a:off x="3560" y="3203"/>
              <a:ext cx="2087" cy="9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305" name="Object 18"/>
            <p:cNvGraphicFramePr>
              <a:graphicFrameLocks noChangeAspect="1"/>
            </p:cNvGraphicFramePr>
            <p:nvPr/>
          </p:nvGraphicFramePr>
          <p:xfrm>
            <a:off x="3606" y="3374"/>
            <a:ext cx="1999" cy="466"/>
          </p:xfrm>
          <a:graphic>
            <a:graphicData uri="http://schemas.openxmlformats.org/presentationml/2006/ole">
              <p:oleObj spid="_x0000_s12305" name="Formel" r:id="rId8" imgW="1790700" imgH="419100" progId="Equation.3">
                <p:embed/>
              </p:oleObj>
            </a:graphicData>
          </a:graphic>
        </p:graphicFrame>
      </p:grpSp>
      <p:sp>
        <p:nvSpPr>
          <p:cNvPr id="13331" name="AutoShape 19">
            <a:hlinkClick r:id="rId9" highlightClick="1"/>
          </p:cNvPr>
          <p:cNvSpPr>
            <a:spLocks noChangeArrowheads="1"/>
          </p:cNvSpPr>
          <p:nvPr/>
        </p:nvSpPr>
        <p:spPr bwMode="auto">
          <a:xfrm>
            <a:off x="457200" y="6400800"/>
            <a:ext cx="3810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347788" y="6346825"/>
            <a:ext cx="3300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1400"/>
              <a:t>click for information about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</a:t>
            </a:r>
            <a:r>
              <a:rPr lang="en-US" sz="1400">
                <a:sym typeface="Symbol" pitchFamily="18" charset="2"/>
              </a:rPr>
              <a:t>-functions</a:t>
            </a:r>
            <a:r>
              <a:rPr lang="en-US"/>
              <a:t>)</a:t>
            </a: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>
            <a:off x="990600" y="6553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2" grpId="0"/>
      <p:bldP spid="13324" grpId="0" animBg="1"/>
      <p:bldP spid="13325" grpId="0"/>
      <p:bldP spid="13327" grpId="0" animBg="1"/>
      <p:bldP spid="13331" grpId="0" animBg="1"/>
      <p:bldP spid="13332" grpId="0"/>
      <p:bldP spid="133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5875" y="188913"/>
            <a:ext cx="3313113" cy="1439862"/>
            <a:chOff x="3560" y="3203"/>
            <a:chExt cx="2087" cy="907"/>
          </a:xfrm>
        </p:grpSpPr>
        <p:sp>
          <p:nvSpPr>
            <p:cNvPr id="13331" name="Rectangle 3"/>
            <p:cNvSpPr>
              <a:spLocks noChangeArrowheads="1"/>
            </p:cNvSpPr>
            <p:nvPr/>
          </p:nvSpPr>
          <p:spPr bwMode="auto">
            <a:xfrm>
              <a:off x="3560" y="3203"/>
              <a:ext cx="2087" cy="9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32" name="Object 4"/>
            <p:cNvGraphicFramePr>
              <a:graphicFrameLocks noChangeAspect="1"/>
            </p:cNvGraphicFramePr>
            <p:nvPr/>
          </p:nvGraphicFramePr>
          <p:xfrm>
            <a:off x="3606" y="3374"/>
            <a:ext cx="1999" cy="466"/>
          </p:xfrm>
          <a:graphic>
            <a:graphicData uri="http://schemas.openxmlformats.org/presentationml/2006/ole">
              <p:oleObj spid="_x0000_s13332" name="Formel" r:id="rId4" imgW="1790700" imgH="419100" progId="Equation.3">
                <p:embed/>
              </p:oleObj>
            </a:graphicData>
          </a:graphic>
        </p:graphicFrame>
      </p:grp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132138" y="1268413"/>
            <a:ext cx="360362" cy="720725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36563" y="2190750"/>
            <a:ext cx="6011862" cy="450850"/>
            <a:chOff x="275" y="1380"/>
            <a:chExt cx="3787" cy="284"/>
          </a:xfrm>
        </p:grpSpPr>
        <p:sp>
          <p:nvSpPr>
            <p:cNvPr id="13328" name="Text Box 7"/>
            <p:cNvSpPr txBox="1">
              <a:spLocks noChangeArrowheads="1"/>
            </p:cNvSpPr>
            <p:nvPr/>
          </p:nvSpPr>
          <p:spPr bwMode="auto">
            <a:xfrm>
              <a:off x="275" y="1433"/>
              <a:ext cx="1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Scattering condition</a:t>
              </a:r>
            </a:p>
          </p:txBody>
        </p:sp>
        <p:graphicFrame>
          <p:nvGraphicFramePr>
            <p:cNvPr id="13329" name="Object 8"/>
            <p:cNvGraphicFramePr>
              <a:graphicFrameLocks noChangeAspect="1"/>
            </p:cNvGraphicFramePr>
            <p:nvPr/>
          </p:nvGraphicFramePr>
          <p:xfrm>
            <a:off x="1701" y="1380"/>
            <a:ext cx="589" cy="281"/>
          </p:xfrm>
          <a:graphic>
            <a:graphicData uri="http://schemas.openxmlformats.org/presentationml/2006/ole">
              <p:oleObj spid="_x0000_s13329" name="Formel" r:id="rId5" imgW="583947" imgH="279279" progId="Equation.3">
                <p:embed/>
              </p:oleObj>
            </a:graphicData>
          </a:graphic>
        </p:graphicFrame>
        <p:sp>
          <p:nvSpPr>
            <p:cNvPr id="13330" name="Text Box 9"/>
            <p:cNvSpPr txBox="1">
              <a:spLocks noChangeArrowheads="1"/>
            </p:cNvSpPr>
            <p:nvPr/>
          </p:nvSpPr>
          <p:spPr bwMode="auto">
            <a:xfrm>
              <a:off x="2290" y="1389"/>
              <a:ext cx="1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is nothing but Bragg´s law</a:t>
              </a:r>
            </a:p>
          </p:txBody>
        </p:sp>
      </p:grp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443663" y="2117725"/>
            <a:ext cx="303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539750" y="3789363"/>
          <a:ext cx="1727200" cy="458787"/>
        </p:xfrm>
        <a:graphic>
          <a:graphicData uri="http://schemas.openxmlformats.org/presentationml/2006/ole">
            <p:oleObj spid="_x0000_s13318" name="Equation" r:id="rId6" imgW="812447" imgH="215806" progId="Equation.3">
              <p:embed/>
            </p:oleObj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4140200" y="3781425"/>
          <a:ext cx="3240088" cy="511175"/>
        </p:xfrm>
        <a:graphic>
          <a:graphicData uri="http://schemas.openxmlformats.org/presentationml/2006/ole">
            <p:oleObj spid="_x0000_s13319" name="Equation" r:id="rId7" imgW="1447800" imgH="228600" progId="Equation.3">
              <p:embed/>
            </p:oleObj>
          </a:graphicData>
        </a:graphic>
      </p:graphicFrame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779838" y="4791075"/>
            <a:ext cx="509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decomposition into so far unknown basis vectors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0825" y="4508500"/>
            <a:ext cx="3529013" cy="1512888"/>
            <a:chOff x="158" y="2840"/>
            <a:chExt cx="2223" cy="953"/>
          </a:xfrm>
        </p:grpSpPr>
        <p:sp>
          <p:nvSpPr>
            <p:cNvPr id="13325" name="Rectangle 17"/>
            <p:cNvSpPr>
              <a:spLocks noChangeArrowheads="1"/>
            </p:cNvSpPr>
            <p:nvPr/>
          </p:nvSpPr>
          <p:spPr bwMode="auto">
            <a:xfrm>
              <a:off x="158" y="2840"/>
              <a:ext cx="2223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26" name="Object 18"/>
            <p:cNvGraphicFramePr>
              <a:graphicFrameLocks noChangeAspect="1"/>
            </p:cNvGraphicFramePr>
            <p:nvPr/>
          </p:nvGraphicFramePr>
          <p:xfrm>
            <a:off x="249" y="2971"/>
            <a:ext cx="1995" cy="350"/>
          </p:xfrm>
          <a:graphic>
            <a:graphicData uri="http://schemas.openxmlformats.org/presentationml/2006/ole">
              <p:oleObj spid="_x0000_s13326" name="Formel" r:id="rId8" imgW="1955800" imgH="342900" progId="Equation.3">
                <p:embed/>
              </p:oleObj>
            </a:graphicData>
          </a:graphic>
        </p:graphicFrame>
        <p:sp>
          <p:nvSpPr>
            <p:cNvPr id="13327" name="Text Box 19"/>
            <p:cNvSpPr txBox="1">
              <a:spLocks noChangeArrowheads="1"/>
            </p:cNvSpPr>
            <p:nvPr/>
          </p:nvSpPr>
          <p:spPr bwMode="auto">
            <a:xfrm>
              <a:off x="257" y="3426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with h, k, l integers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1331913" y="2894013"/>
            <a:ext cx="6215062" cy="512762"/>
            <a:chOff x="1056" y="288"/>
            <a:chExt cx="3264" cy="363"/>
          </a:xfrm>
        </p:grpSpPr>
        <p:sp>
          <p:nvSpPr>
            <p:cNvPr id="13323" name="Rectangle 26"/>
            <p:cNvSpPr>
              <a:spLocks noChangeArrowheads="1"/>
            </p:cNvSpPr>
            <p:nvPr/>
          </p:nvSpPr>
          <p:spPr bwMode="auto">
            <a:xfrm>
              <a:off x="1056" y="288"/>
              <a:ext cx="3264" cy="3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3324" name="Text Box 27"/>
            <p:cNvSpPr txBox="1">
              <a:spLocks noChangeArrowheads="1"/>
            </p:cNvSpPr>
            <p:nvPr/>
          </p:nvSpPr>
          <p:spPr bwMode="auto">
            <a:xfrm>
              <a:off x="1766" y="320"/>
              <a:ext cx="18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mic Sans MS" pitchFamily="66" charset="0"/>
                </a:rPr>
                <a:t>The reciprocal lattice</a:t>
              </a:r>
              <a:endParaRPr lang="de-DE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6" grpId="0"/>
      <p:bldP spid="14346" grpId="1"/>
      <p:bldP spid="143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750" y="620713"/>
            <a:ext cx="7546975" cy="500062"/>
            <a:chOff x="100" y="421"/>
            <a:chExt cx="4754" cy="315"/>
          </a:xfrm>
        </p:grpSpPr>
        <p:graphicFrame>
          <p:nvGraphicFramePr>
            <p:cNvPr id="14354" name="Object 3"/>
            <p:cNvGraphicFramePr>
              <a:graphicFrameLocks noChangeAspect="1"/>
            </p:cNvGraphicFramePr>
            <p:nvPr/>
          </p:nvGraphicFramePr>
          <p:xfrm>
            <a:off x="1292" y="421"/>
            <a:ext cx="726" cy="315"/>
          </p:xfrm>
          <a:graphic>
            <a:graphicData uri="http://schemas.openxmlformats.org/presentationml/2006/ole">
              <p:oleObj spid="_x0000_s14354" name="Equation" r:id="rId4" imgW="583947" imgH="253890" progId="Equation.3">
                <p:embed/>
              </p:oleObj>
            </a:graphicData>
          </a:graphic>
        </p:graphicFrame>
        <p:sp>
          <p:nvSpPr>
            <p:cNvPr id="14355" name="Text Box 4"/>
            <p:cNvSpPr txBox="1">
              <a:spLocks noChangeArrowheads="1"/>
            </p:cNvSpPr>
            <p:nvPr/>
          </p:nvSpPr>
          <p:spPr bwMode="auto">
            <a:xfrm>
              <a:off x="100" y="449"/>
              <a:ext cx="1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The basis vectors </a:t>
              </a:r>
            </a:p>
          </p:txBody>
        </p:sp>
        <p:sp>
          <p:nvSpPr>
            <p:cNvPr id="14356" name="Text Box 5"/>
            <p:cNvSpPr txBox="1">
              <a:spLocks noChangeArrowheads="1"/>
            </p:cNvSpPr>
            <p:nvPr/>
          </p:nvSpPr>
          <p:spPr bwMode="auto">
            <a:xfrm>
              <a:off x="2018" y="452"/>
              <a:ext cx="2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of the reciprocal lattice are determined by: </a:t>
              </a:r>
            </a:p>
          </p:txBody>
        </p:sp>
      </p:grp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50825" y="1341438"/>
          <a:ext cx="3168650" cy="808037"/>
        </p:xfrm>
        <a:graphic>
          <a:graphicData uri="http://schemas.openxmlformats.org/presentationml/2006/ole">
            <p:oleObj spid="_x0000_s14339" name="Equation" r:id="rId5" imgW="1688367" imgH="431613" progId="Equation.3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23850" y="2349500"/>
          <a:ext cx="3259138" cy="838200"/>
        </p:xfrm>
        <a:graphic>
          <a:graphicData uri="http://schemas.openxmlformats.org/presentationml/2006/ole">
            <p:oleObj spid="_x0000_s14340" name="Equation" r:id="rId6" imgW="1676400" imgH="431800" progId="Equation.3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34963" y="3284538"/>
          <a:ext cx="3235325" cy="838200"/>
        </p:xfrm>
        <a:graphic>
          <a:graphicData uri="http://schemas.openxmlformats.org/presentationml/2006/ole">
            <p:oleObj spid="_x0000_s14341" name="Equation" r:id="rId7" imgW="1663700" imgH="431800" progId="Equation.3">
              <p:embed/>
            </p:oleObj>
          </a:graphicData>
        </a:graphic>
      </p:graphicFrame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4508500"/>
            <a:ext cx="3270250" cy="500063"/>
            <a:chOff x="204" y="2840"/>
            <a:chExt cx="2060" cy="315"/>
          </a:xfrm>
        </p:grpSpPr>
        <p:graphicFrame>
          <p:nvGraphicFramePr>
            <p:cNvPr id="14351" name="Object 10"/>
            <p:cNvGraphicFramePr>
              <a:graphicFrameLocks noChangeAspect="1"/>
            </p:cNvGraphicFramePr>
            <p:nvPr/>
          </p:nvGraphicFramePr>
          <p:xfrm>
            <a:off x="657" y="2840"/>
            <a:ext cx="237" cy="315"/>
          </p:xfrm>
          <a:graphic>
            <a:graphicData uri="http://schemas.openxmlformats.org/presentationml/2006/ole">
              <p:oleObj spid="_x0000_s14351" name="Equation" r:id="rId8" imgW="190417" imgH="253890" progId="Equation.3">
                <p:embed/>
              </p:oleObj>
            </a:graphicData>
          </a:graphic>
        </p:graphicFrame>
        <p:sp>
          <p:nvSpPr>
            <p:cNvPr id="14352" name="Text Box 11"/>
            <p:cNvSpPr txBox="1">
              <a:spLocks noChangeArrowheads="1"/>
            </p:cNvSpPr>
            <p:nvPr/>
          </p:nvSpPr>
          <p:spPr bwMode="auto">
            <a:xfrm>
              <a:off x="204" y="2868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These </a:t>
              </a:r>
            </a:p>
          </p:txBody>
        </p:sp>
        <p:sp>
          <p:nvSpPr>
            <p:cNvPr id="14353" name="Text Box 12"/>
            <p:cNvSpPr txBox="1">
              <a:spLocks noChangeArrowheads="1"/>
            </p:cNvSpPr>
            <p:nvPr/>
          </p:nvSpPr>
          <p:spPr bwMode="auto">
            <a:xfrm>
              <a:off x="884" y="2871"/>
              <a:ext cx="1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fulfill the condition   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76600" y="4365625"/>
            <a:ext cx="1800225" cy="792163"/>
            <a:chOff x="2064" y="2750"/>
            <a:chExt cx="1134" cy="499"/>
          </a:xfrm>
        </p:grpSpPr>
        <p:sp>
          <p:nvSpPr>
            <p:cNvPr id="14349" name="Rectangle 14"/>
            <p:cNvSpPr>
              <a:spLocks noChangeArrowheads="1"/>
            </p:cNvSpPr>
            <p:nvPr/>
          </p:nvSpPr>
          <p:spPr bwMode="auto">
            <a:xfrm>
              <a:off x="2109" y="2750"/>
              <a:ext cx="108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50" name="Object 15"/>
            <p:cNvGraphicFramePr>
              <a:graphicFrameLocks noChangeAspect="1"/>
            </p:cNvGraphicFramePr>
            <p:nvPr/>
          </p:nvGraphicFramePr>
          <p:xfrm>
            <a:off x="2064" y="2840"/>
            <a:ext cx="1075" cy="315"/>
          </p:xfrm>
          <a:graphic>
            <a:graphicData uri="http://schemas.openxmlformats.org/presentationml/2006/ole">
              <p:oleObj spid="_x0000_s14350" name="Equation" r:id="rId9" imgW="863225" imgH="253890" progId="Equation.3">
                <p:embed/>
              </p:oleObj>
            </a:graphicData>
          </a:graphic>
        </p:graphicFrame>
      </p:grp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468313" y="5876925"/>
            <a:ext cx="576262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1331913" y="5805488"/>
          <a:ext cx="1727200" cy="458787"/>
        </p:xfrm>
        <a:graphic>
          <a:graphicData uri="http://schemas.openxmlformats.org/presentationml/2006/ole">
            <p:oleObj spid="_x0000_s14345" name="Equation" r:id="rId10" imgW="812447" imgH="215806" progId="Equation.3">
              <p:embed/>
            </p:oleObj>
          </a:graphicData>
        </a:graphic>
      </p:graphicFrame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03575" y="5872163"/>
            <a:ext cx="4319588" cy="479425"/>
            <a:chOff x="2018" y="3699"/>
            <a:chExt cx="2721" cy="302"/>
          </a:xfrm>
        </p:grpSpPr>
        <p:sp>
          <p:nvSpPr>
            <p:cNvPr id="14347" name="Text Box 19"/>
            <p:cNvSpPr txBox="1">
              <a:spLocks noChangeArrowheads="1"/>
            </p:cNvSpPr>
            <p:nvPr/>
          </p:nvSpPr>
          <p:spPr bwMode="auto">
            <a:xfrm>
              <a:off x="2018" y="3702"/>
              <a:ext cx="9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holds, where</a:t>
              </a:r>
            </a:p>
          </p:txBody>
        </p:sp>
        <p:graphicFrame>
          <p:nvGraphicFramePr>
            <p:cNvPr id="14348" name="Object 20"/>
            <p:cNvGraphicFramePr>
              <a:graphicFrameLocks noChangeAspect="1"/>
            </p:cNvGraphicFramePr>
            <p:nvPr/>
          </p:nvGraphicFramePr>
          <p:xfrm>
            <a:off x="3016" y="3699"/>
            <a:ext cx="1723" cy="302"/>
          </p:xfrm>
          <a:graphic>
            <a:graphicData uri="http://schemas.openxmlformats.org/presentationml/2006/ole">
              <p:oleObj spid="_x0000_s14348" name="Formel" r:id="rId11" imgW="1955800" imgH="3429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_lattice_ve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9538" y="2349500"/>
            <a:ext cx="3343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327650" y="3659188"/>
          <a:ext cx="1727200" cy="561975"/>
        </p:xfrm>
        <a:graphic>
          <a:graphicData uri="http://schemas.openxmlformats.org/presentationml/2006/ole">
            <p:oleObj spid="_x0000_s15363" name="Photo Editor Photo" r:id="rId5" imgW="1171429" imgH="561905" progId="MSPhotoEd.3">
              <p:embed/>
            </p:oleObj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484438" y="549275"/>
            <a:ext cx="334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Examples for reciprocal lattices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419475" y="141287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dimensions</a:t>
            </a:r>
          </a:p>
        </p:txBody>
      </p:sp>
      <p:pic>
        <p:nvPicPr>
          <p:cNvPr id="16390" name="Picture 6" descr="Lattice vector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349500"/>
            <a:ext cx="3028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325688" y="2349500"/>
          <a:ext cx="1295400" cy="619125"/>
        </p:xfrm>
        <a:graphic>
          <a:graphicData uri="http://schemas.openxmlformats.org/presentationml/2006/ole">
            <p:oleObj spid="_x0000_s15367" name="Photo Editor Photo" r:id="rId7" imgW="923810" imgH="619211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agram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20938"/>
            <a:ext cx="3133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iagram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0975" y="2133600"/>
            <a:ext cx="51530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419475" y="76517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dimensions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7524750" y="2295525"/>
            <a:ext cx="863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8855075" y="4437063"/>
            <a:ext cx="288925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76825" y="3789363"/>
            <a:ext cx="3959225" cy="29527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313" y="333375"/>
            <a:ext cx="7848600" cy="576263"/>
            <a:chOff x="113" y="346"/>
            <a:chExt cx="4944" cy="363"/>
          </a:xfrm>
        </p:grpSpPr>
        <p:sp>
          <p:nvSpPr>
            <p:cNvPr id="17450" name="Rectangle 4"/>
            <p:cNvSpPr>
              <a:spLocks noChangeArrowheads="1"/>
            </p:cNvSpPr>
            <p:nvPr/>
          </p:nvSpPr>
          <p:spPr bwMode="auto">
            <a:xfrm>
              <a:off x="113" y="346"/>
              <a:ext cx="4944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51" name="Group 5"/>
            <p:cNvGrpSpPr>
              <a:grpSpLocks/>
            </p:cNvGrpSpPr>
            <p:nvPr/>
          </p:nvGrpSpPr>
          <p:grpSpPr bwMode="auto">
            <a:xfrm>
              <a:off x="158" y="391"/>
              <a:ext cx="4712" cy="260"/>
              <a:chOff x="158" y="391"/>
              <a:chExt cx="4712" cy="260"/>
            </a:xfrm>
          </p:grpSpPr>
          <p:sp>
            <p:nvSpPr>
              <p:cNvPr id="17452" name="Text Box 6"/>
              <p:cNvSpPr txBox="1">
                <a:spLocks noChangeArrowheads="1"/>
              </p:cNvSpPr>
              <p:nvPr/>
            </p:nvSpPr>
            <p:spPr bwMode="auto">
              <a:xfrm>
                <a:off x="158" y="391"/>
                <a:ext cx="3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Important properties of the reciprocal lattice vectors</a:t>
                </a:r>
              </a:p>
            </p:txBody>
          </p:sp>
          <p:graphicFrame>
            <p:nvGraphicFramePr>
              <p:cNvPr id="17453" name="Object 7"/>
              <p:cNvGraphicFramePr>
                <a:graphicFrameLocks noChangeAspect="1"/>
              </p:cNvGraphicFramePr>
              <p:nvPr/>
            </p:nvGraphicFramePr>
            <p:xfrm>
              <a:off x="3606" y="427"/>
              <a:ext cx="1264" cy="224"/>
            </p:xfrm>
            <a:graphic>
              <a:graphicData uri="http://schemas.openxmlformats.org/presentationml/2006/ole">
                <p:oleObj spid="_x0000_s17453" name="Equation" r:id="rId4" imgW="1435100" imgH="254000" progId="Equation.3">
                  <p:embed/>
                </p:oleObj>
              </a:graphicData>
            </a:graphic>
          </p:graphicFrame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28650" y="1268413"/>
            <a:ext cx="6607175" cy="366712"/>
            <a:chOff x="340" y="911"/>
            <a:chExt cx="4162" cy="231"/>
          </a:xfrm>
        </p:grpSpPr>
        <p:sp>
          <p:nvSpPr>
            <p:cNvPr id="17448" name="Text Box 9"/>
            <p:cNvSpPr txBox="1">
              <a:spLocks noChangeArrowheads="1"/>
            </p:cNvSpPr>
            <p:nvPr/>
          </p:nvSpPr>
          <p:spPr bwMode="auto">
            <a:xfrm>
              <a:off x="562" y="911"/>
              <a:ext cx="39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lies perpendicular to the lattice plane with Miller indices (hkl)</a:t>
              </a:r>
            </a:p>
          </p:txBody>
        </p:sp>
        <p:graphicFrame>
          <p:nvGraphicFramePr>
            <p:cNvPr id="17449" name="Object 10"/>
            <p:cNvGraphicFramePr>
              <a:graphicFrameLocks noChangeAspect="1"/>
            </p:cNvGraphicFramePr>
            <p:nvPr/>
          </p:nvGraphicFramePr>
          <p:xfrm>
            <a:off x="340" y="935"/>
            <a:ext cx="246" cy="191"/>
          </p:xfrm>
          <a:graphic>
            <a:graphicData uri="http://schemas.openxmlformats.org/presentationml/2006/ole">
              <p:oleObj spid="_x0000_s17449" name="Equation" r:id="rId5" imgW="279279" imgH="215806" progId="Equation.3">
                <p:embed/>
              </p:oleObj>
            </a:graphicData>
          </a:graphic>
        </p:graphicFrame>
      </p:grp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95288" y="13890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44" name="Picture 12" descr="hkl1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420938"/>
            <a:ext cx="396081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84213" y="1844675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simple example for the (111) plane in the cubic structure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1187450" y="5013325"/>
            <a:ext cx="4318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179388" y="4941888"/>
          <a:ext cx="1011237" cy="301625"/>
        </p:xfrm>
        <a:graphic>
          <a:graphicData uri="http://schemas.openxmlformats.org/presentationml/2006/ole">
            <p:oleObj spid="_x0000_s17417" name="Equation" r:id="rId7" imgW="723586" imgH="215806" progId="Equation.3">
              <p:embed/>
            </p:oleObj>
          </a:graphicData>
        </a:graphic>
      </p:graphicFrame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619250" y="5013325"/>
            <a:ext cx="1439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2890838" y="5157788"/>
          <a:ext cx="1063625" cy="301625"/>
        </p:xfrm>
        <a:graphic>
          <a:graphicData uri="http://schemas.openxmlformats.org/presentationml/2006/ole">
            <p:oleObj spid="_x0000_s17419" name="Equation" r:id="rId8" imgW="761669" imgH="215806" progId="Equation.3">
              <p:embed/>
            </p:oleObj>
          </a:graphicData>
        </a:graphic>
      </p:graphicFrame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1187450" y="5013325"/>
            <a:ext cx="1800225" cy="360363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1619250" y="3644900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539750" y="3789363"/>
          <a:ext cx="1079500" cy="328612"/>
        </p:xfrm>
        <a:graphic>
          <a:graphicData uri="http://schemas.openxmlformats.org/presentationml/2006/ole">
            <p:oleObj spid="_x0000_s17422" name="Equation" r:id="rId9" imgW="749300" imgH="228600" progId="Equation.3">
              <p:embed/>
            </p:oleObj>
          </a:graphicData>
        </a:graphic>
      </p:graphicFrame>
      <p:sp>
        <p:nvSpPr>
          <p:cNvPr id="18453" name="Line 21"/>
          <p:cNvSpPr>
            <a:spLocks noChangeShapeType="1"/>
          </p:cNvSpPr>
          <p:nvPr/>
        </p:nvSpPr>
        <p:spPr bwMode="auto">
          <a:xfrm flipH="1" flipV="1">
            <a:off x="1619250" y="3573463"/>
            <a:ext cx="1439863" cy="1439862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1955800" y="5229225"/>
            <a:ext cx="600075" cy="803275"/>
          </a:xfrm>
          <a:custGeom>
            <a:avLst/>
            <a:gdLst>
              <a:gd name="T0" fmla="*/ 2147483647 w 378"/>
              <a:gd name="T1" fmla="*/ 0 h 506"/>
              <a:gd name="T2" fmla="*/ 2147483647 w 378"/>
              <a:gd name="T3" fmla="*/ 2147483647 h 506"/>
              <a:gd name="T4" fmla="*/ 2147483647 w 378"/>
              <a:gd name="T5" fmla="*/ 2147483647 h 506"/>
              <a:gd name="T6" fmla="*/ 2147483647 w 378"/>
              <a:gd name="T7" fmla="*/ 2147483647 h 506"/>
              <a:gd name="T8" fmla="*/ 2147483647 w 378"/>
              <a:gd name="T9" fmla="*/ 2147483647 h 5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506"/>
              <a:gd name="T17" fmla="*/ 378 w 378"/>
              <a:gd name="T18" fmla="*/ 506 h 5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506">
                <a:moveTo>
                  <a:pt x="15" y="0"/>
                </a:moveTo>
                <a:cubicBezTo>
                  <a:pt x="7" y="75"/>
                  <a:pt x="0" y="151"/>
                  <a:pt x="15" y="227"/>
                </a:cubicBezTo>
                <a:cubicBezTo>
                  <a:pt x="30" y="303"/>
                  <a:pt x="61" y="409"/>
                  <a:pt x="106" y="454"/>
                </a:cubicBezTo>
                <a:cubicBezTo>
                  <a:pt x="151" y="499"/>
                  <a:pt x="242" y="492"/>
                  <a:pt x="287" y="499"/>
                </a:cubicBezTo>
                <a:cubicBezTo>
                  <a:pt x="332" y="506"/>
                  <a:pt x="355" y="502"/>
                  <a:pt x="378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1908175" y="6021388"/>
          <a:ext cx="3095625" cy="303212"/>
        </p:xfrm>
        <a:graphic>
          <a:graphicData uri="http://schemas.openxmlformats.org/presentationml/2006/ole">
            <p:oleObj spid="_x0000_s17425" name="Equation" r:id="rId10" imgW="2209800" imgH="215900" progId="Equation.3">
              <p:embed/>
            </p:oleObj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2760663" y="3846513"/>
          <a:ext cx="1655762" cy="331787"/>
        </p:xfrm>
        <a:graphic>
          <a:graphicData uri="http://schemas.openxmlformats.org/presentationml/2006/ole">
            <p:oleObj spid="_x0000_s17426" name="Equation" r:id="rId11" imgW="1143000" imgH="228600" progId="Equation.3">
              <p:embed/>
            </p:oleObj>
          </a:graphicData>
        </a:graphic>
      </p:graphicFrame>
      <p:sp>
        <p:nvSpPr>
          <p:cNvPr id="18457" name="Freeform 25"/>
          <p:cNvSpPr>
            <a:spLocks/>
          </p:cNvSpPr>
          <p:nvPr/>
        </p:nvSpPr>
        <p:spPr bwMode="auto">
          <a:xfrm>
            <a:off x="2195513" y="3981450"/>
            <a:ext cx="431800" cy="168275"/>
          </a:xfrm>
          <a:custGeom>
            <a:avLst/>
            <a:gdLst>
              <a:gd name="T0" fmla="*/ 0 w 272"/>
              <a:gd name="T1" fmla="*/ 2147483647 h 106"/>
              <a:gd name="T2" fmla="*/ 2147483647 w 272"/>
              <a:gd name="T3" fmla="*/ 2147483647 h 106"/>
              <a:gd name="T4" fmla="*/ 2147483647 w 272"/>
              <a:gd name="T5" fmla="*/ 2147483647 h 106"/>
              <a:gd name="T6" fmla="*/ 0 60000 65536"/>
              <a:gd name="T7" fmla="*/ 0 60000 65536"/>
              <a:gd name="T8" fmla="*/ 0 60000 65536"/>
              <a:gd name="T9" fmla="*/ 0 w 272"/>
              <a:gd name="T10" fmla="*/ 0 h 106"/>
              <a:gd name="T11" fmla="*/ 272 w 272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06">
                <a:moveTo>
                  <a:pt x="0" y="106"/>
                </a:moveTo>
                <a:cubicBezTo>
                  <a:pt x="45" y="68"/>
                  <a:pt x="91" y="30"/>
                  <a:pt x="136" y="15"/>
                </a:cubicBezTo>
                <a:cubicBezTo>
                  <a:pt x="181" y="0"/>
                  <a:pt x="226" y="7"/>
                  <a:pt x="272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348038" y="2492375"/>
            <a:ext cx="2808287" cy="1223963"/>
            <a:chOff x="3198" y="1570"/>
            <a:chExt cx="1769" cy="771"/>
          </a:xfrm>
        </p:grpSpPr>
        <p:sp>
          <p:nvSpPr>
            <p:cNvPr id="17444" name="AutoShape 27"/>
            <p:cNvSpPr>
              <a:spLocks noChangeArrowheads="1"/>
            </p:cNvSpPr>
            <p:nvPr/>
          </p:nvSpPr>
          <p:spPr bwMode="auto">
            <a:xfrm>
              <a:off x="3198" y="1570"/>
              <a:ext cx="1769" cy="771"/>
            </a:xfrm>
            <a:prstGeom prst="rightArrowCallout">
              <a:avLst>
                <a:gd name="adj1" fmla="val 25000"/>
                <a:gd name="adj2" fmla="val 25000"/>
                <a:gd name="adj3" fmla="val 38240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45" name="Object 28"/>
            <p:cNvGraphicFramePr>
              <a:graphicFrameLocks noChangeAspect="1"/>
            </p:cNvGraphicFramePr>
            <p:nvPr/>
          </p:nvGraphicFramePr>
          <p:xfrm>
            <a:off x="3300" y="1661"/>
            <a:ext cx="986" cy="191"/>
          </p:xfrm>
          <a:graphic>
            <a:graphicData uri="http://schemas.openxmlformats.org/presentationml/2006/ole">
              <p:oleObj spid="_x0000_s17445" name="Equation" r:id="rId12" imgW="1117115" imgH="215806" progId="Equation.3">
                <p:embed/>
              </p:oleObj>
            </a:graphicData>
          </a:graphic>
        </p:graphicFrame>
        <p:sp>
          <p:nvSpPr>
            <p:cNvPr id="17446" name="Text Box 29"/>
            <p:cNvSpPr txBox="1">
              <a:spLocks noChangeArrowheads="1"/>
            </p:cNvSpPr>
            <p:nvPr/>
          </p:nvSpPr>
          <p:spPr bwMode="auto">
            <a:xfrm>
              <a:off x="3522" y="1888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and</a:t>
              </a:r>
            </a:p>
          </p:txBody>
        </p:sp>
        <p:graphicFrame>
          <p:nvGraphicFramePr>
            <p:cNvPr id="17447" name="Object 30"/>
            <p:cNvGraphicFramePr>
              <a:graphicFrameLocks noChangeAspect="1"/>
            </p:cNvGraphicFramePr>
            <p:nvPr/>
          </p:nvGraphicFramePr>
          <p:xfrm>
            <a:off x="3288" y="2115"/>
            <a:ext cx="1043" cy="209"/>
          </p:xfrm>
          <a:graphic>
            <a:graphicData uri="http://schemas.openxmlformats.org/presentationml/2006/ole">
              <p:oleObj spid="_x0000_s17447" name="Equation" r:id="rId13" imgW="1143000" imgH="228600" progId="Equation.3">
                <p:embed/>
              </p:oleObj>
            </a:graphicData>
          </a:graphic>
        </p:graphicFrame>
      </p:grp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6156325" y="2895600"/>
            <a:ext cx="300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span the (111) lattice plane 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076825" y="3897313"/>
            <a:ext cx="2303463" cy="366712"/>
            <a:chOff x="3198" y="2432"/>
            <a:chExt cx="1451" cy="231"/>
          </a:xfrm>
        </p:grpSpPr>
        <p:sp>
          <p:nvSpPr>
            <p:cNvPr id="17442" name="Text Box 33"/>
            <p:cNvSpPr txBox="1">
              <a:spLocks noChangeArrowheads="1"/>
            </p:cNvSpPr>
            <p:nvPr/>
          </p:nvSpPr>
          <p:spPr bwMode="auto">
            <a:xfrm>
              <a:off x="3198" y="2432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vector  </a:t>
              </a:r>
            </a:p>
          </p:txBody>
        </p:sp>
        <p:graphicFrame>
          <p:nvGraphicFramePr>
            <p:cNvPr id="17443" name="Object 34"/>
            <p:cNvGraphicFramePr>
              <a:graphicFrameLocks noChangeAspect="1"/>
            </p:cNvGraphicFramePr>
            <p:nvPr/>
          </p:nvGraphicFramePr>
          <p:xfrm>
            <a:off x="3651" y="2468"/>
            <a:ext cx="998" cy="185"/>
          </p:xfrm>
          <a:graphic>
            <a:graphicData uri="http://schemas.openxmlformats.org/presentationml/2006/ole">
              <p:oleObj spid="_x0000_s17443" name="Equation" r:id="rId14" imgW="1231366" imgH="228501" progId="Equation.3">
                <p:embed/>
              </p:oleObj>
            </a:graphicData>
          </a:graphic>
        </p:graphicFrame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381875" y="3933825"/>
            <a:ext cx="358775" cy="288925"/>
            <a:chOff x="3969" y="2976"/>
            <a:chExt cx="226" cy="182"/>
          </a:xfrm>
        </p:grpSpPr>
        <p:sp>
          <p:nvSpPr>
            <p:cNvPr id="17440" name="Line 36"/>
            <p:cNvSpPr>
              <a:spLocks noChangeShapeType="1"/>
            </p:cNvSpPr>
            <p:nvPr/>
          </p:nvSpPr>
          <p:spPr bwMode="auto">
            <a:xfrm>
              <a:off x="4093" y="297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37"/>
            <p:cNvSpPr>
              <a:spLocks noChangeShapeType="1"/>
            </p:cNvSpPr>
            <p:nvPr/>
          </p:nvSpPr>
          <p:spPr bwMode="auto">
            <a:xfrm>
              <a:off x="3969" y="3158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7681913" y="38862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(111) plane </a:t>
            </a:r>
          </a:p>
        </p:txBody>
      </p:sp>
      <p:graphicFrame>
        <p:nvGraphicFramePr>
          <p:cNvPr id="18471" name="Object 39"/>
          <p:cNvGraphicFramePr>
            <a:graphicFrameLocks noChangeAspect="1"/>
          </p:cNvGraphicFramePr>
          <p:nvPr/>
        </p:nvGraphicFramePr>
        <p:xfrm>
          <a:off x="5264150" y="4419600"/>
          <a:ext cx="3268663" cy="881063"/>
        </p:xfrm>
        <a:graphic>
          <a:graphicData uri="http://schemas.openxmlformats.org/presentationml/2006/ole">
            <p:oleObj spid="_x0000_s17433" name="Equation" r:id="rId15" imgW="2540000" imgH="685800" progId="Equation.3">
              <p:embed/>
            </p:oleObj>
          </a:graphicData>
        </a:graphic>
      </p:graphicFrame>
      <p:graphicFrame>
        <p:nvGraphicFramePr>
          <p:cNvPr id="18472" name="Object 40"/>
          <p:cNvGraphicFramePr>
            <a:graphicFrameLocks noChangeAspect="1"/>
          </p:cNvGraphicFramePr>
          <p:nvPr/>
        </p:nvGraphicFramePr>
        <p:xfrm>
          <a:off x="5292725" y="5589588"/>
          <a:ext cx="2679700" cy="293687"/>
        </p:xfrm>
        <a:graphic>
          <a:graphicData uri="http://schemas.openxmlformats.org/presentationml/2006/ole">
            <p:oleObj spid="_x0000_s17434" name="Equation" r:id="rId16" imgW="2082800" imgH="228600" progId="Equation.3">
              <p:embed/>
            </p:oleObj>
          </a:graphicData>
        </a:graphic>
      </p:graphicFrame>
      <p:sp>
        <p:nvSpPr>
          <p:cNvPr id="18473" name="Line 41"/>
          <p:cNvSpPr>
            <a:spLocks noChangeShapeType="1"/>
          </p:cNvSpPr>
          <p:nvPr/>
        </p:nvSpPr>
        <p:spPr bwMode="auto">
          <a:xfrm flipV="1">
            <a:off x="7885113" y="4797425"/>
            <a:ext cx="4318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8243888" y="44831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292725" y="5983288"/>
            <a:ext cx="1800225" cy="647700"/>
            <a:chOff x="3334" y="3769"/>
            <a:chExt cx="1134" cy="408"/>
          </a:xfrm>
        </p:grpSpPr>
        <p:sp>
          <p:nvSpPr>
            <p:cNvPr id="17438" name="Rectangle 44"/>
            <p:cNvSpPr>
              <a:spLocks noChangeArrowheads="1"/>
            </p:cNvSpPr>
            <p:nvPr/>
          </p:nvSpPr>
          <p:spPr bwMode="auto">
            <a:xfrm>
              <a:off x="3334" y="3769"/>
              <a:ext cx="1134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39" name="Object 45"/>
            <p:cNvGraphicFramePr>
              <a:graphicFrameLocks noChangeAspect="1"/>
            </p:cNvGraphicFramePr>
            <p:nvPr/>
          </p:nvGraphicFramePr>
          <p:xfrm>
            <a:off x="3373" y="3884"/>
            <a:ext cx="1049" cy="206"/>
          </p:xfrm>
          <a:graphic>
            <a:graphicData uri="http://schemas.openxmlformats.org/presentationml/2006/ole">
              <p:oleObj spid="_x0000_s17439" name="Equation" r:id="rId17" imgW="1295400" imgH="2540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43" grpId="0" animBg="1"/>
      <p:bldP spid="18445" grpId="0"/>
      <p:bldP spid="18446" grpId="0" animBg="1"/>
      <p:bldP spid="18448" grpId="0" animBg="1"/>
      <p:bldP spid="18450" grpId="0" animBg="1"/>
      <p:bldP spid="18451" grpId="0" animBg="1"/>
      <p:bldP spid="18453" grpId="0" animBg="1"/>
      <p:bldP spid="18454" grpId="0" animBg="1"/>
      <p:bldP spid="18457" grpId="0" animBg="1"/>
      <p:bldP spid="18463" grpId="0"/>
      <p:bldP spid="18470" grpId="0"/>
      <p:bldP spid="18473" grpId="0" animBg="1"/>
      <p:bldP spid="184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0113" y="549275"/>
            <a:ext cx="5680075" cy="366713"/>
            <a:chOff x="567" y="346"/>
            <a:chExt cx="3578" cy="231"/>
          </a:xfrm>
        </p:grpSpPr>
        <p:sp>
          <p:nvSpPr>
            <p:cNvPr id="18472" name="Text Box 3"/>
            <p:cNvSpPr txBox="1">
              <a:spLocks noChangeArrowheads="1"/>
            </p:cNvSpPr>
            <p:nvPr/>
          </p:nvSpPr>
          <p:spPr bwMode="auto">
            <a:xfrm>
              <a:off x="567" y="346"/>
              <a:ext cx="33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Distance d</a:t>
              </a:r>
              <a:r>
                <a:rPr lang="en-US" baseline="-25000"/>
                <a:t>hkl</a:t>
              </a:r>
              <a:r>
                <a:rPr lang="en-US"/>
                <a:t> between lattice planes (hkl) related to</a:t>
              </a:r>
            </a:p>
          </p:txBody>
        </p:sp>
        <p:graphicFrame>
          <p:nvGraphicFramePr>
            <p:cNvPr id="18473" name="Object 4"/>
            <p:cNvGraphicFramePr>
              <a:graphicFrameLocks noChangeAspect="1"/>
            </p:cNvGraphicFramePr>
            <p:nvPr/>
          </p:nvGraphicFramePr>
          <p:xfrm>
            <a:off x="3899" y="373"/>
            <a:ext cx="246" cy="191"/>
          </p:xfrm>
          <a:graphic>
            <a:graphicData uri="http://schemas.openxmlformats.org/presentationml/2006/ole">
              <p:oleObj spid="_x0000_s18473" name="Equation" r:id="rId4" imgW="279279" imgH="215806" progId="Equation.3">
                <p:embed/>
              </p:oleObj>
            </a:graphicData>
          </a:graphic>
        </p:graphicFrame>
      </p:grp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11188" y="6699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602413" y="51117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according to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59113" y="1125538"/>
            <a:ext cx="2592387" cy="1223962"/>
            <a:chOff x="1927" y="709"/>
            <a:chExt cx="1633" cy="771"/>
          </a:xfrm>
        </p:grpSpPr>
        <p:sp>
          <p:nvSpPr>
            <p:cNvPr id="18470" name="Rectangle 8"/>
            <p:cNvSpPr>
              <a:spLocks noChangeArrowheads="1"/>
            </p:cNvSpPr>
            <p:nvPr/>
          </p:nvSpPr>
          <p:spPr bwMode="auto">
            <a:xfrm>
              <a:off x="1927" y="709"/>
              <a:ext cx="1633" cy="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71" name="Object 9"/>
            <p:cNvGraphicFramePr>
              <a:graphicFrameLocks noChangeAspect="1"/>
            </p:cNvGraphicFramePr>
            <p:nvPr/>
          </p:nvGraphicFramePr>
          <p:xfrm>
            <a:off x="2224" y="754"/>
            <a:ext cx="1089" cy="638"/>
          </p:xfrm>
          <a:graphic>
            <a:graphicData uri="http://schemas.openxmlformats.org/presentationml/2006/ole">
              <p:oleObj spid="_x0000_s18471" name="Equation" r:id="rId5" imgW="736600" imgH="431800" progId="Equation.3">
                <p:embed/>
              </p:oleObj>
            </a:graphicData>
          </a:graphic>
        </p:graphicFrame>
      </p:grpSp>
      <p:pic>
        <p:nvPicPr>
          <p:cNvPr id="19466" name="Picture 10" descr="hkl1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565400"/>
            <a:ext cx="396081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1692275" y="4076700"/>
            <a:ext cx="1079500" cy="10810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051050" y="4725988"/>
            <a:ext cx="71438" cy="714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1258888" y="4724400"/>
            <a:ext cx="865187" cy="7921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1258888" y="5157788"/>
            <a:ext cx="433387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 rot="3242235">
            <a:off x="3870325" y="3879850"/>
            <a:ext cx="1619250" cy="1079500"/>
            <a:chOff x="3787" y="3022"/>
            <a:chExt cx="817" cy="408"/>
          </a:xfrm>
        </p:grpSpPr>
        <p:grpSp>
          <p:nvGrpSpPr>
            <p:cNvPr id="18466" name="Group 16"/>
            <p:cNvGrpSpPr>
              <a:grpSpLocks/>
            </p:cNvGrpSpPr>
            <p:nvPr/>
          </p:nvGrpSpPr>
          <p:grpSpPr bwMode="auto">
            <a:xfrm>
              <a:off x="3787" y="3022"/>
              <a:ext cx="817" cy="408"/>
              <a:chOff x="3787" y="3022"/>
              <a:chExt cx="817" cy="408"/>
            </a:xfrm>
          </p:grpSpPr>
          <p:sp>
            <p:nvSpPr>
              <p:cNvPr id="18468" name="Line 17"/>
              <p:cNvSpPr>
                <a:spLocks noChangeShapeType="1"/>
              </p:cNvSpPr>
              <p:nvPr/>
            </p:nvSpPr>
            <p:spPr bwMode="auto">
              <a:xfrm flipV="1">
                <a:off x="3787" y="3022"/>
                <a:ext cx="681" cy="136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18"/>
              <p:cNvSpPr>
                <a:spLocks noChangeShapeType="1"/>
              </p:cNvSpPr>
              <p:nvPr/>
            </p:nvSpPr>
            <p:spPr bwMode="auto">
              <a:xfrm>
                <a:off x="4468" y="3022"/>
                <a:ext cx="136" cy="408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7" name="Line 19"/>
            <p:cNvSpPr>
              <a:spLocks noChangeShapeType="1"/>
            </p:cNvSpPr>
            <p:nvPr/>
          </p:nvSpPr>
          <p:spPr bwMode="auto">
            <a:xfrm>
              <a:off x="3787" y="3158"/>
              <a:ext cx="817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6" name="Freeform 20"/>
          <p:cNvSpPr>
            <a:spLocks/>
          </p:cNvSpPr>
          <p:nvPr/>
        </p:nvSpPr>
        <p:spPr bwMode="auto">
          <a:xfrm>
            <a:off x="5032375" y="4295775"/>
            <a:ext cx="144463" cy="503238"/>
          </a:xfrm>
          <a:custGeom>
            <a:avLst/>
            <a:gdLst>
              <a:gd name="T0" fmla="*/ 2147483647 w 91"/>
              <a:gd name="T1" fmla="*/ 0 h 317"/>
              <a:gd name="T2" fmla="*/ 0 w 91"/>
              <a:gd name="T3" fmla="*/ 2147483647 h 317"/>
              <a:gd name="T4" fmla="*/ 2147483647 w 91"/>
              <a:gd name="T5" fmla="*/ 2147483647 h 317"/>
              <a:gd name="T6" fmla="*/ 2147483647 w 91"/>
              <a:gd name="T7" fmla="*/ 2147483647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317"/>
              <a:gd name="T14" fmla="*/ 91 w 91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317">
                <a:moveTo>
                  <a:pt x="45" y="0"/>
                </a:moveTo>
                <a:cubicBezTo>
                  <a:pt x="22" y="45"/>
                  <a:pt x="0" y="91"/>
                  <a:pt x="0" y="136"/>
                </a:cubicBezTo>
                <a:cubicBezTo>
                  <a:pt x="0" y="181"/>
                  <a:pt x="30" y="242"/>
                  <a:pt x="45" y="272"/>
                </a:cubicBezTo>
                <a:cubicBezTo>
                  <a:pt x="60" y="302"/>
                  <a:pt x="75" y="309"/>
                  <a:pt x="91" y="31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5191125" y="4545013"/>
            <a:ext cx="71438" cy="714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932363" y="38258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FF33"/>
                </a:solidFill>
              </a:rPr>
              <a:t>d</a:t>
            </a:r>
            <a:r>
              <a:rPr lang="en-US" b="1" baseline="-25000">
                <a:solidFill>
                  <a:srgbClr val="66FF33"/>
                </a:solidFill>
              </a:rPr>
              <a:t>111</a:t>
            </a:r>
            <a:endParaRPr lang="en-US" b="1">
              <a:solidFill>
                <a:srgbClr val="66FF33"/>
              </a:solidFill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4375150" y="3643313"/>
            <a:ext cx="1708150" cy="1333500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5435600" y="4473575"/>
            <a:ext cx="71438" cy="71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211638" y="2708275"/>
            <a:ext cx="2232025" cy="652463"/>
            <a:chOff x="3878" y="2296"/>
            <a:chExt cx="1406" cy="411"/>
          </a:xfrm>
        </p:grpSpPr>
        <p:graphicFrame>
          <p:nvGraphicFramePr>
            <p:cNvPr id="18461" name="Object 26"/>
            <p:cNvGraphicFramePr>
              <a:graphicFrameLocks noChangeAspect="1"/>
            </p:cNvGraphicFramePr>
            <p:nvPr/>
          </p:nvGraphicFramePr>
          <p:xfrm>
            <a:off x="3878" y="2296"/>
            <a:ext cx="1406" cy="411"/>
          </p:xfrm>
          <a:graphic>
            <a:graphicData uri="http://schemas.openxmlformats.org/presentationml/2006/ole">
              <p:oleObj spid="_x0000_s18461" name="Equation" r:id="rId7" imgW="1345616" imgH="393529" progId="Equation.3">
                <p:embed/>
              </p:oleObj>
            </a:graphicData>
          </a:graphic>
        </p:graphicFrame>
        <p:grpSp>
          <p:nvGrpSpPr>
            <p:cNvPr id="18462" name="Group 27"/>
            <p:cNvGrpSpPr>
              <a:grpSpLocks/>
            </p:cNvGrpSpPr>
            <p:nvPr/>
          </p:nvGrpSpPr>
          <p:grpSpPr bwMode="auto">
            <a:xfrm>
              <a:off x="4570" y="2387"/>
              <a:ext cx="140" cy="227"/>
              <a:chOff x="4570" y="2387"/>
              <a:chExt cx="140" cy="227"/>
            </a:xfrm>
          </p:grpSpPr>
          <p:sp>
            <p:nvSpPr>
              <p:cNvPr id="18463" name="Line 28"/>
              <p:cNvSpPr>
                <a:spLocks noChangeShapeType="1"/>
              </p:cNvSpPr>
              <p:nvPr/>
            </p:nvSpPr>
            <p:spPr bwMode="auto">
              <a:xfrm flipV="1">
                <a:off x="4574" y="2405"/>
                <a:ext cx="13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Line 29"/>
              <p:cNvSpPr>
                <a:spLocks noChangeShapeType="1"/>
              </p:cNvSpPr>
              <p:nvPr/>
            </p:nvSpPr>
            <p:spPr bwMode="auto">
              <a:xfrm flipH="1" flipV="1">
                <a:off x="4570" y="2505"/>
                <a:ext cx="13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30"/>
              <p:cNvSpPr>
                <a:spLocks/>
              </p:cNvSpPr>
              <p:nvPr/>
            </p:nvSpPr>
            <p:spPr bwMode="auto">
              <a:xfrm>
                <a:off x="4586" y="2387"/>
                <a:ext cx="97" cy="227"/>
              </a:xfrm>
              <a:custGeom>
                <a:avLst/>
                <a:gdLst>
                  <a:gd name="T0" fmla="*/ 45 w 97"/>
                  <a:gd name="T1" fmla="*/ 0 h 227"/>
                  <a:gd name="T2" fmla="*/ 90 w 97"/>
                  <a:gd name="T3" fmla="*/ 136 h 227"/>
                  <a:gd name="T4" fmla="*/ 0 w 97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97"/>
                  <a:gd name="T10" fmla="*/ 0 h 227"/>
                  <a:gd name="T11" fmla="*/ 97 w 97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" h="227">
                    <a:moveTo>
                      <a:pt x="45" y="0"/>
                    </a:moveTo>
                    <a:cubicBezTo>
                      <a:pt x="71" y="49"/>
                      <a:pt x="97" y="98"/>
                      <a:pt x="90" y="136"/>
                    </a:cubicBezTo>
                    <a:cubicBezTo>
                      <a:pt x="83" y="174"/>
                      <a:pt x="15" y="212"/>
                      <a:pt x="0" y="22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9487" name="Object 31"/>
          <p:cNvGraphicFramePr>
            <a:graphicFrameLocks noChangeAspect="1"/>
          </p:cNvGraphicFramePr>
          <p:nvPr/>
        </p:nvGraphicFramePr>
        <p:xfrm>
          <a:off x="6616700" y="2574925"/>
          <a:ext cx="1408113" cy="1003300"/>
        </p:xfrm>
        <a:graphic>
          <a:graphicData uri="http://schemas.openxmlformats.org/presentationml/2006/ole">
            <p:oleObj spid="_x0000_s18450" name="Equation" r:id="rId8" imgW="799753" imgH="571252" progId="Equation.3">
              <p:embed/>
            </p:oleObj>
          </a:graphicData>
        </a:graphic>
      </p:graphicFrame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804025" y="1700213"/>
            <a:ext cx="1441450" cy="647700"/>
            <a:chOff x="2064" y="2750"/>
            <a:chExt cx="1134" cy="499"/>
          </a:xfrm>
        </p:grpSpPr>
        <p:sp>
          <p:nvSpPr>
            <p:cNvPr id="18459" name="Rectangle 33"/>
            <p:cNvSpPr>
              <a:spLocks noChangeArrowheads="1"/>
            </p:cNvSpPr>
            <p:nvPr/>
          </p:nvSpPr>
          <p:spPr bwMode="auto">
            <a:xfrm>
              <a:off x="2109" y="2750"/>
              <a:ext cx="1089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60" name="Object 34"/>
            <p:cNvGraphicFramePr>
              <a:graphicFrameLocks noChangeAspect="1"/>
            </p:cNvGraphicFramePr>
            <p:nvPr/>
          </p:nvGraphicFramePr>
          <p:xfrm>
            <a:off x="2064" y="2840"/>
            <a:ext cx="1075" cy="315"/>
          </p:xfrm>
          <a:graphic>
            <a:graphicData uri="http://schemas.openxmlformats.org/presentationml/2006/ole">
              <p:oleObj spid="_x0000_s18460" name="Equation" r:id="rId9" imgW="863225" imgH="253890" progId="Equation.3">
                <p:embed/>
              </p:oleObj>
            </a:graphicData>
          </a:graphic>
        </p:graphicFrame>
      </p:grpSp>
      <p:sp>
        <p:nvSpPr>
          <p:cNvPr id="19491" name="AutoShape 35"/>
          <p:cNvSpPr>
            <a:spLocks noChangeArrowheads="1"/>
          </p:cNvSpPr>
          <p:nvPr/>
        </p:nvSpPr>
        <p:spPr bwMode="auto">
          <a:xfrm rot="5400000">
            <a:off x="6443662" y="2493963"/>
            <a:ext cx="576263" cy="287338"/>
          </a:xfrm>
          <a:prstGeom prst="rightArrow">
            <a:avLst>
              <a:gd name="adj1" fmla="val 28315"/>
              <a:gd name="adj2" fmla="val 535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92" name="Object 36"/>
          <p:cNvGraphicFramePr>
            <a:graphicFrameLocks noChangeAspect="1"/>
          </p:cNvGraphicFramePr>
          <p:nvPr/>
        </p:nvGraphicFramePr>
        <p:xfrm>
          <a:off x="8039100" y="2663825"/>
          <a:ext cx="1069975" cy="779463"/>
        </p:xfrm>
        <a:graphic>
          <a:graphicData uri="http://schemas.openxmlformats.org/presentationml/2006/ole">
            <p:oleObj spid="_x0000_s18453" name="Equation" r:id="rId10" imgW="609336" imgH="444307" progId="Equation.3">
              <p:embed/>
            </p:oleObj>
          </a:graphicData>
        </a:graphic>
      </p:graphicFrame>
      <p:sp>
        <p:nvSpPr>
          <p:cNvPr id="19493" name="AutoShape 37"/>
          <p:cNvSpPr>
            <a:spLocks noChangeArrowheads="1"/>
          </p:cNvSpPr>
          <p:nvPr/>
        </p:nvSpPr>
        <p:spPr bwMode="auto">
          <a:xfrm>
            <a:off x="6011863" y="4402138"/>
            <a:ext cx="576262" cy="287337"/>
          </a:xfrm>
          <a:prstGeom prst="rightArrow">
            <a:avLst>
              <a:gd name="adj1" fmla="val 28315"/>
              <a:gd name="adj2" fmla="val 535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6948488" y="4113213"/>
            <a:ext cx="1800225" cy="1008062"/>
            <a:chOff x="4377" y="2591"/>
            <a:chExt cx="1134" cy="635"/>
          </a:xfrm>
        </p:grpSpPr>
        <p:sp>
          <p:nvSpPr>
            <p:cNvPr id="18457" name="Rectangle 39"/>
            <p:cNvSpPr>
              <a:spLocks noChangeArrowheads="1"/>
            </p:cNvSpPr>
            <p:nvPr/>
          </p:nvSpPr>
          <p:spPr bwMode="auto">
            <a:xfrm>
              <a:off x="4377" y="2591"/>
              <a:ext cx="1134" cy="63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58" name="Object 40"/>
            <p:cNvGraphicFramePr>
              <a:graphicFrameLocks noChangeAspect="1"/>
            </p:cNvGraphicFramePr>
            <p:nvPr/>
          </p:nvGraphicFramePr>
          <p:xfrm>
            <a:off x="4468" y="2637"/>
            <a:ext cx="885" cy="491"/>
          </p:xfrm>
          <a:graphic>
            <a:graphicData uri="http://schemas.openxmlformats.org/presentationml/2006/ole">
              <p:oleObj spid="_x0000_s18458" name="Equation" r:id="rId11" imgW="799753" imgH="444307" progId="Equation.3">
                <p:embed/>
              </p:oleObj>
            </a:graphicData>
          </a:graphic>
        </p:graphicFrame>
      </p:grp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5580063" y="4797425"/>
            <a:ext cx="614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66FF33"/>
                </a:solidFill>
              </a:rPr>
              <a:t>G</a:t>
            </a:r>
            <a:r>
              <a:rPr lang="en-US" u="sng" baseline="-25000">
                <a:solidFill>
                  <a:srgbClr val="66FF33"/>
                </a:solidFill>
              </a:rPr>
              <a:t>111</a:t>
            </a:r>
            <a:endParaRPr lang="en-US" u="sng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94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/>
      <p:bldP spid="19467" grpId="0" animBg="1"/>
      <p:bldP spid="19468" grpId="0" animBg="1"/>
      <p:bldP spid="19469" grpId="0" animBg="1"/>
      <p:bldP spid="19470" grpId="0" animBg="1"/>
      <p:bldP spid="19476" grpId="0" animBg="1"/>
      <p:bldP spid="19477" grpId="0" animBg="1"/>
      <p:bldP spid="19477" grpId="1" animBg="1"/>
      <p:bldP spid="19478" grpId="0"/>
      <p:bldP spid="19479" grpId="0" animBg="1"/>
      <p:bldP spid="19480" grpId="0" animBg="1"/>
      <p:bldP spid="19491" grpId="0" animBg="1"/>
      <p:bldP spid="19493" grpId="0" animBg="1"/>
      <p:bldP spid="194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288" y="1176338"/>
            <a:ext cx="8353425" cy="174783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27063" y="115888"/>
            <a:ext cx="443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Today </a:t>
            </a:r>
            <a:r>
              <a:rPr lang="en-US" b="1">
                <a:solidFill>
                  <a:srgbClr val="FF0000"/>
                </a:solidFill>
              </a:rPr>
              <a:t>X-ray diffraction</a:t>
            </a:r>
            <a:r>
              <a:rPr lang="en-US"/>
              <a:t> supplemented by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45063" y="125413"/>
            <a:ext cx="337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electron</a:t>
            </a:r>
            <a:r>
              <a:rPr lang="en-US"/>
              <a:t> and </a:t>
            </a:r>
            <a:r>
              <a:rPr lang="en-US" b="1">
                <a:solidFill>
                  <a:srgbClr val="33CC33"/>
                </a:solidFill>
              </a:rPr>
              <a:t>neutron</a:t>
            </a:r>
            <a:r>
              <a:rPr lang="en-US"/>
              <a:t> diffration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1188" y="671513"/>
            <a:ext cx="575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Energies </a:t>
            </a:r>
            <a:r>
              <a:rPr lang="en-US" b="1">
                <a:solidFill>
                  <a:srgbClr val="FF0000"/>
                </a:solidFill>
              </a:rPr>
              <a:t>X-ray</a:t>
            </a:r>
            <a:r>
              <a:rPr lang="en-US"/>
              <a:t>, </a:t>
            </a:r>
            <a:r>
              <a:rPr lang="en-US" b="1">
                <a:solidFill>
                  <a:schemeClr val="accent2"/>
                </a:solidFill>
              </a:rPr>
              <a:t>electrons</a:t>
            </a:r>
            <a:r>
              <a:rPr lang="en-US"/>
              <a:t> and </a:t>
            </a:r>
            <a:r>
              <a:rPr lang="en-US" b="1">
                <a:solidFill>
                  <a:srgbClr val="33CC33"/>
                </a:solidFill>
              </a:rPr>
              <a:t>neutrons</a:t>
            </a:r>
            <a:r>
              <a:rPr lang="en-US"/>
              <a:t> wave-particle</a:t>
            </a: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298700" y="1320800"/>
          <a:ext cx="1439863" cy="698500"/>
        </p:xfrm>
        <a:graphic>
          <a:graphicData uri="http://schemas.openxmlformats.org/presentationml/2006/ole">
            <p:oleObj spid="_x0000_s3078" name="Formel" r:id="rId4" imgW="812447" imgH="393529" progId="Equation.DSMT4">
              <p:embed/>
            </p:oleObj>
          </a:graphicData>
        </a:graphic>
      </p:graphicFrame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956050" y="1658938"/>
            <a:ext cx="576263" cy="144462"/>
          </a:xfrm>
          <a:prstGeom prst="leftRightArrow">
            <a:avLst>
              <a:gd name="adj1" fmla="val 50000"/>
              <a:gd name="adj2" fmla="val 797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4819650" y="1371600"/>
          <a:ext cx="855663" cy="698500"/>
        </p:xfrm>
        <a:graphic>
          <a:graphicData uri="http://schemas.openxmlformats.org/presentationml/2006/ole">
            <p:oleObj spid="_x0000_s3080" name="Formel" r:id="rId5" imgW="482391" imgH="393529" progId="Equation.DSMT4">
              <p:embed/>
            </p:oleObj>
          </a:graphicData>
        </a:graphic>
      </p:graphicFrame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30275" y="19431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X-ray: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4962525" y="1998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530725" y="2214563"/>
          <a:ext cx="936625" cy="576262"/>
        </p:xfrm>
        <a:graphic>
          <a:graphicData uri="http://schemas.openxmlformats.org/presentationml/2006/ole">
            <p:oleObj spid="_x0000_s3083" name="Formel" r:id="rId6" imgW="494870" imgH="304536" progId="Equation.DSMT4">
              <p:embed/>
            </p:oleObj>
          </a:graphicData>
        </a:graphic>
      </p:graphicFrame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5610225" y="24717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16638" y="2205038"/>
            <a:ext cx="1552575" cy="647700"/>
            <a:chOff x="3853" y="1389"/>
            <a:chExt cx="978" cy="408"/>
          </a:xfrm>
        </p:grpSpPr>
        <p:sp>
          <p:nvSpPr>
            <p:cNvPr id="3108" name="Rectangle 14"/>
            <p:cNvSpPr>
              <a:spLocks noChangeArrowheads="1"/>
            </p:cNvSpPr>
            <p:nvPr/>
          </p:nvSpPr>
          <p:spPr bwMode="auto">
            <a:xfrm>
              <a:off x="3878" y="1389"/>
              <a:ext cx="95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109" name="Object 15"/>
            <p:cNvGraphicFramePr>
              <a:graphicFrameLocks noChangeAspect="1"/>
            </p:cNvGraphicFramePr>
            <p:nvPr/>
          </p:nvGraphicFramePr>
          <p:xfrm>
            <a:off x="3853" y="1518"/>
            <a:ext cx="978" cy="248"/>
          </p:xfrm>
          <a:graphic>
            <a:graphicData uri="http://schemas.openxmlformats.org/presentationml/2006/ole">
              <p:oleObj spid="_x0000_s3109" name="Equation" r:id="rId7" imgW="799753" imgH="203112" progId="Equation.DSMT4">
                <p:embed/>
              </p:oleObj>
            </a:graphicData>
          </a:graphic>
        </p:graphicFrame>
      </p:grp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95288" y="3013075"/>
            <a:ext cx="8353425" cy="17287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95288" y="4868863"/>
            <a:ext cx="8353425" cy="1728787"/>
          </a:xfrm>
          <a:prstGeom prst="rect">
            <a:avLst/>
          </a:prstGeom>
          <a:solidFill>
            <a:schemeClr val="bg1"/>
          </a:solidFill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39750" y="3763963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66FF"/>
                </a:solidFill>
              </a:rPr>
              <a:t>Electrons: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11188" y="5589588"/>
            <a:ext cx="162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CC33"/>
                </a:solidFill>
              </a:rPr>
              <a:t>Neutrons:</a:t>
            </a:r>
          </a:p>
        </p:txBody>
      </p:sp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2195513" y="3582988"/>
          <a:ext cx="1439862" cy="782637"/>
        </p:xfrm>
        <a:graphic>
          <a:graphicData uri="http://schemas.openxmlformats.org/presentationml/2006/ole">
            <p:oleObj spid="_x0000_s3090" name="Formel" r:id="rId8" imgW="723586" imgH="393529" progId="Equation.DSMT4">
              <p:embed/>
            </p:oleObj>
          </a:graphicData>
        </a:graphic>
      </p:graphicFrame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3851275" y="3933825"/>
            <a:ext cx="576263" cy="144463"/>
          </a:xfrm>
          <a:prstGeom prst="leftRightArrow">
            <a:avLst>
              <a:gd name="adj1" fmla="val 50000"/>
              <a:gd name="adj2" fmla="val 79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4638675" y="3603625"/>
          <a:ext cx="2020888" cy="833438"/>
        </p:xfrm>
        <a:graphic>
          <a:graphicData uri="http://schemas.openxmlformats.org/presentationml/2006/ole">
            <p:oleObj spid="_x0000_s3092" name="Formel" r:id="rId9" imgW="1016000" imgH="419100" progId="Equation.DSMT4">
              <p:embed/>
            </p:oleObj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6372225" y="3141663"/>
          <a:ext cx="2311400" cy="487362"/>
        </p:xfrm>
        <a:graphic>
          <a:graphicData uri="http://schemas.openxmlformats.org/presentationml/2006/ole">
            <p:oleObj spid="_x0000_s3093" name="Formel" r:id="rId10" imgW="1143000" imgH="241300" progId="Equation.DSMT4">
              <p:embed/>
            </p:oleObj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4643438" y="2997200"/>
          <a:ext cx="936625" cy="576263"/>
        </p:xfrm>
        <a:graphic>
          <a:graphicData uri="http://schemas.openxmlformats.org/presentationml/2006/ole">
            <p:oleObj spid="_x0000_s3094" name="Formel" r:id="rId11" imgW="494870" imgH="304536" progId="Equation.DSMT4">
              <p:embed/>
            </p:oleObj>
          </a:graphicData>
        </a:graphic>
      </p:graphicFrame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4773613" y="3455988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7308850" y="37163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877050" y="4005263"/>
            <a:ext cx="1527175" cy="647700"/>
            <a:chOff x="4332" y="2523"/>
            <a:chExt cx="962" cy="408"/>
          </a:xfrm>
        </p:grpSpPr>
        <p:sp>
          <p:nvSpPr>
            <p:cNvPr id="3106" name="Rectangle 28"/>
            <p:cNvSpPr>
              <a:spLocks noChangeArrowheads="1"/>
            </p:cNvSpPr>
            <p:nvPr/>
          </p:nvSpPr>
          <p:spPr bwMode="auto">
            <a:xfrm>
              <a:off x="4332" y="2523"/>
              <a:ext cx="95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107" name="Object 29"/>
            <p:cNvGraphicFramePr>
              <a:graphicFrameLocks noChangeAspect="1"/>
            </p:cNvGraphicFramePr>
            <p:nvPr/>
          </p:nvGraphicFramePr>
          <p:xfrm>
            <a:off x="4347" y="2628"/>
            <a:ext cx="947" cy="248"/>
          </p:xfrm>
          <a:graphic>
            <a:graphicData uri="http://schemas.openxmlformats.org/presentationml/2006/ole">
              <p:oleObj spid="_x0000_s3107" name="Equation" r:id="rId12" imgW="774364" imgH="203112" progId="Equation.DSMT4">
                <p:embed/>
              </p:oleObj>
            </a:graphicData>
          </a:graphic>
        </p:graphicFrame>
      </p:grpSp>
      <p:graphicFrame>
        <p:nvGraphicFramePr>
          <p:cNvPr id="4126" name="Object 30"/>
          <p:cNvGraphicFramePr>
            <a:graphicFrameLocks noChangeAspect="1"/>
          </p:cNvGraphicFramePr>
          <p:nvPr/>
        </p:nvGraphicFramePr>
        <p:xfrm>
          <a:off x="2479675" y="5403850"/>
          <a:ext cx="2020888" cy="833438"/>
        </p:xfrm>
        <a:graphic>
          <a:graphicData uri="http://schemas.openxmlformats.org/presentationml/2006/ole">
            <p:oleObj spid="_x0000_s3098" name="Formel" r:id="rId13" imgW="1016000" imgH="419100" progId="Equation.DSMT4">
              <p:embed/>
            </p:oleObj>
          </a:graphicData>
        </a:graphic>
      </p:graphicFrame>
      <p:sp>
        <p:nvSpPr>
          <p:cNvPr id="4127" name="Line 31"/>
          <p:cNvSpPr>
            <a:spLocks noChangeShapeType="1"/>
          </p:cNvSpPr>
          <p:nvPr/>
        </p:nvSpPr>
        <p:spPr bwMode="auto">
          <a:xfrm flipV="1">
            <a:off x="2598738" y="5270500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28" name="Object 32"/>
          <p:cNvGraphicFramePr>
            <a:graphicFrameLocks noChangeAspect="1"/>
          </p:cNvGraphicFramePr>
          <p:nvPr/>
        </p:nvGraphicFramePr>
        <p:xfrm>
          <a:off x="2482850" y="4826000"/>
          <a:ext cx="936625" cy="576263"/>
        </p:xfrm>
        <a:graphic>
          <a:graphicData uri="http://schemas.openxmlformats.org/presentationml/2006/ole">
            <p:oleObj spid="_x0000_s3100" name="Formel" r:id="rId14" imgW="494870" imgH="304536" progId="Equation.DSMT4">
              <p:embed/>
            </p:oleObj>
          </a:graphicData>
        </a:graphic>
      </p:graphicFrame>
      <p:sp>
        <p:nvSpPr>
          <p:cNvPr id="4129" name="AutoShape 33"/>
          <p:cNvSpPr>
            <a:spLocks noChangeArrowheads="1"/>
          </p:cNvSpPr>
          <p:nvPr/>
        </p:nvSpPr>
        <p:spPr bwMode="auto">
          <a:xfrm>
            <a:off x="5435600" y="573405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4375150" y="5041900"/>
          <a:ext cx="2849563" cy="461963"/>
        </p:xfrm>
        <a:graphic>
          <a:graphicData uri="http://schemas.openxmlformats.org/presentationml/2006/ole">
            <p:oleObj spid="_x0000_s3102" name="Formel" r:id="rId15" imgW="1409700" imgH="228600" progId="Equation.DSMT4">
              <p:embed/>
            </p:oleObj>
          </a:graphicData>
        </a:graphic>
      </p:graphicFrame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516688" y="5445125"/>
            <a:ext cx="1727200" cy="647700"/>
            <a:chOff x="4105" y="3430"/>
            <a:chExt cx="1088" cy="408"/>
          </a:xfrm>
        </p:grpSpPr>
        <p:sp>
          <p:nvSpPr>
            <p:cNvPr id="3104" name="Rectangle 36"/>
            <p:cNvSpPr>
              <a:spLocks noChangeArrowheads="1"/>
            </p:cNvSpPr>
            <p:nvPr/>
          </p:nvSpPr>
          <p:spPr bwMode="auto">
            <a:xfrm>
              <a:off x="4105" y="3430"/>
              <a:ext cx="1088" cy="408"/>
            </a:xfrm>
            <a:prstGeom prst="rect">
              <a:avLst/>
            </a:pr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105" name="Object 37"/>
            <p:cNvGraphicFramePr>
              <a:graphicFrameLocks noChangeAspect="1"/>
            </p:cNvGraphicFramePr>
            <p:nvPr/>
          </p:nvGraphicFramePr>
          <p:xfrm>
            <a:off x="4164" y="3545"/>
            <a:ext cx="1009" cy="248"/>
          </p:xfrm>
          <a:graphic>
            <a:graphicData uri="http://schemas.openxmlformats.org/presentationml/2006/ole">
              <p:oleObj spid="_x0000_s3105" name="Equation" r:id="rId16" imgW="825500" imgH="2032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100" grpId="0"/>
      <p:bldP spid="4101" grpId="0"/>
      <p:bldP spid="4103" grpId="0" animBg="1"/>
      <p:bldP spid="4105" grpId="0"/>
      <p:bldP spid="4106" grpId="0" animBg="1"/>
      <p:bldP spid="4108" grpId="0" animBg="1"/>
      <p:bldP spid="4112" grpId="0" animBg="1"/>
      <p:bldP spid="4113" grpId="0" animBg="1"/>
      <p:bldP spid="4114" grpId="0"/>
      <p:bldP spid="4115" grpId="0"/>
      <p:bldP spid="4117" grpId="0" animBg="1"/>
      <p:bldP spid="4121" grpId="0" animBg="1"/>
      <p:bldP spid="4122" grpId="0" animBg="1"/>
      <p:bldP spid="4127" grpId="0" animBg="1"/>
      <p:bldP spid="41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266950" y="5445125"/>
            <a:ext cx="1439863" cy="647700"/>
          </a:xfrm>
          <a:prstGeom prst="downArrowCallout">
            <a:avLst>
              <a:gd name="adj1" fmla="val 55576"/>
              <a:gd name="adj2" fmla="val 55576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611188" y="5445125"/>
            <a:ext cx="1439862" cy="647700"/>
          </a:xfrm>
          <a:prstGeom prst="downArrowCallout">
            <a:avLst>
              <a:gd name="adj1" fmla="val 55576"/>
              <a:gd name="adj2" fmla="val 55576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59338" y="1341438"/>
            <a:ext cx="15843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003800" y="260350"/>
            <a:ext cx="108108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0825" y="488950"/>
            <a:ext cx="476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Equivalence between the scattering condition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111750" y="484188"/>
          <a:ext cx="854075" cy="344487"/>
        </p:xfrm>
        <a:graphic>
          <a:graphicData uri="http://schemas.openxmlformats.org/presentationml/2006/ole">
            <p:oleObj spid="_x0000_s19463" name="Equation" r:id="rId4" imgW="532937" imgH="215713" progId="Equation.3">
              <p:embed/>
            </p:oleObj>
          </a:graphicData>
        </a:graphic>
      </p:graphicFrame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059113" y="1406525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and Bragg´s law</a:t>
            </a:r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870450" y="1406525"/>
          <a:ext cx="1463675" cy="344488"/>
        </p:xfrm>
        <a:graphic>
          <a:graphicData uri="http://schemas.openxmlformats.org/presentationml/2006/ole">
            <p:oleObj spid="_x0000_s19465" name="Equation" r:id="rId5" imgW="914003" imgH="215806" progId="Equation.3">
              <p:embed/>
            </p:oleObj>
          </a:graphicData>
        </a:graphic>
      </p:graphicFrame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659563" y="549275"/>
            <a:ext cx="504825" cy="1223963"/>
          </a:xfrm>
          <a:prstGeom prst="curvedLeftArrow">
            <a:avLst>
              <a:gd name="adj1" fmla="val 48491"/>
              <a:gd name="adj2" fmla="val 969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706563" y="3789363"/>
            <a:ext cx="388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719763" y="3808413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lattice plane (hkl)</a:t>
            </a: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1922463" y="3716338"/>
            <a:ext cx="144462" cy="1444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425700" y="3716338"/>
            <a:ext cx="144463" cy="1444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2930525" y="3716338"/>
            <a:ext cx="144463" cy="1444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3433763" y="3716338"/>
            <a:ext cx="144462" cy="1444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3938588" y="3716338"/>
            <a:ext cx="144462" cy="1444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4441825" y="3716338"/>
            <a:ext cx="144463" cy="1444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4946650" y="3716338"/>
            <a:ext cx="144463" cy="1444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 flipV="1">
            <a:off x="2066925" y="2997200"/>
            <a:ext cx="1223963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V="1">
            <a:off x="3252788" y="2990850"/>
            <a:ext cx="1223962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2632075" y="3429000"/>
            <a:ext cx="82550" cy="360363"/>
          </a:xfrm>
          <a:custGeom>
            <a:avLst/>
            <a:gdLst>
              <a:gd name="T0" fmla="*/ 2147483647 w 52"/>
              <a:gd name="T1" fmla="*/ 0 h 227"/>
              <a:gd name="T2" fmla="*/ 2147483647 w 52"/>
              <a:gd name="T3" fmla="*/ 2147483647 h 227"/>
              <a:gd name="T4" fmla="*/ 2147483647 w 52"/>
              <a:gd name="T5" fmla="*/ 2147483647 h 227"/>
              <a:gd name="T6" fmla="*/ 2147483647 w 52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227"/>
              <a:gd name="T14" fmla="*/ 52 w 52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227">
                <a:moveTo>
                  <a:pt x="52" y="0"/>
                </a:moveTo>
                <a:cubicBezTo>
                  <a:pt x="33" y="34"/>
                  <a:pt x="14" y="68"/>
                  <a:pt x="7" y="91"/>
                </a:cubicBezTo>
                <a:cubicBezTo>
                  <a:pt x="0" y="114"/>
                  <a:pt x="0" y="113"/>
                  <a:pt x="7" y="136"/>
                </a:cubicBezTo>
                <a:cubicBezTo>
                  <a:pt x="14" y="159"/>
                  <a:pt x="33" y="193"/>
                  <a:pt x="52" y="2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643188" y="3429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charset="0"/>
              </a:rPr>
              <a:t>Ө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547938" y="2917825"/>
            <a:ext cx="382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k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1778000" y="2492375"/>
            <a:ext cx="720725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V="1">
            <a:off x="1995488" y="2636838"/>
            <a:ext cx="720725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4227513" y="32131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k</a:t>
            </a:r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 flipV="1">
            <a:off x="3219450" y="2205038"/>
            <a:ext cx="1223963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4011613" y="2276475"/>
            <a:ext cx="45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  <a:r>
              <a:rPr lang="en-US" u="sng"/>
              <a:t>k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V="1">
            <a:off x="3290888" y="2276475"/>
            <a:ext cx="0" cy="151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2498725" y="2205038"/>
          <a:ext cx="720725" cy="331787"/>
        </p:xfrm>
        <a:graphic>
          <a:graphicData uri="http://schemas.openxmlformats.org/presentationml/2006/ole">
            <p:oleObj spid="_x0000_s19487" name="Equation" r:id="rId6" imgW="469696" imgH="215806" progId="Equation.3">
              <p:embed/>
            </p:oleObj>
          </a:graphicData>
        </a:graphic>
      </p:graphicFrame>
      <p:sp>
        <p:nvSpPr>
          <p:cNvPr id="20512" name="Line 32"/>
          <p:cNvSpPr>
            <a:spLocks noChangeShapeType="1"/>
          </p:cNvSpPr>
          <p:nvPr/>
        </p:nvSpPr>
        <p:spPr bwMode="auto">
          <a:xfrm flipH="1">
            <a:off x="3290888" y="30241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3779838" y="29956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charset="0"/>
              </a:rPr>
              <a:t>Ө</a:t>
            </a:r>
          </a:p>
        </p:txBody>
      </p:sp>
      <p:sp>
        <p:nvSpPr>
          <p:cNvPr id="20514" name="Freeform 34"/>
          <p:cNvSpPr>
            <a:spLocks/>
          </p:cNvSpPr>
          <p:nvPr/>
        </p:nvSpPr>
        <p:spPr bwMode="auto">
          <a:xfrm>
            <a:off x="3722688" y="3024188"/>
            <a:ext cx="82550" cy="360362"/>
          </a:xfrm>
          <a:custGeom>
            <a:avLst/>
            <a:gdLst>
              <a:gd name="T0" fmla="*/ 2147483647 w 52"/>
              <a:gd name="T1" fmla="*/ 0 h 227"/>
              <a:gd name="T2" fmla="*/ 2147483647 w 52"/>
              <a:gd name="T3" fmla="*/ 2147483647 h 227"/>
              <a:gd name="T4" fmla="*/ 2147483647 w 52"/>
              <a:gd name="T5" fmla="*/ 2147483647 h 227"/>
              <a:gd name="T6" fmla="*/ 2147483647 w 52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227"/>
              <a:gd name="T14" fmla="*/ 52 w 52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227">
                <a:moveTo>
                  <a:pt x="52" y="0"/>
                </a:moveTo>
                <a:cubicBezTo>
                  <a:pt x="33" y="34"/>
                  <a:pt x="14" y="68"/>
                  <a:pt x="7" y="91"/>
                </a:cubicBezTo>
                <a:cubicBezTo>
                  <a:pt x="0" y="114"/>
                  <a:pt x="0" y="113"/>
                  <a:pt x="7" y="136"/>
                </a:cubicBezTo>
                <a:cubicBezTo>
                  <a:pt x="14" y="159"/>
                  <a:pt x="33" y="193"/>
                  <a:pt x="52" y="2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15" name="Object 35"/>
          <p:cNvGraphicFramePr>
            <a:graphicFrameLocks noChangeAspect="1"/>
          </p:cNvGraphicFramePr>
          <p:nvPr/>
        </p:nvGraphicFramePr>
        <p:xfrm>
          <a:off x="-36513" y="4652963"/>
          <a:ext cx="4479926" cy="469900"/>
        </p:xfrm>
        <a:graphic>
          <a:graphicData uri="http://schemas.openxmlformats.org/presentationml/2006/ole">
            <p:oleObj spid="_x0000_s19491" name="Equation" r:id="rId7" imgW="2921000" imgH="304800" progId="Equation.3">
              <p:embed/>
            </p:oleObj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176588" y="4168775"/>
            <a:ext cx="2879725" cy="647700"/>
            <a:chOff x="2173" y="2626"/>
            <a:chExt cx="1814" cy="408"/>
          </a:xfrm>
        </p:grpSpPr>
        <p:sp>
          <p:nvSpPr>
            <p:cNvPr id="19505" name="AutoShape 37"/>
            <p:cNvSpPr>
              <a:spLocks noChangeArrowheads="1"/>
            </p:cNvSpPr>
            <p:nvPr/>
          </p:nvSpPr>
          <p:spPr bwMode="auto">
            <a:xfrm>
              <a:off x="2173" y="2626"/>
              <a:ext cx="1814" cy="408"/>
            </a:xfrm>
            <a:prstGeom prst="downArrowCallout">
              <a:avLst>
                <a:gd name="adj1" fmla="val 30423"/>
                <a:gd name="adj2" fmla="val 21407"/>
                <a:gd name="adj3" fmla="val 15463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Text Box 38"/>
            <p:cNvSpPr txBox="1">
              <a:spLocks noChangeArrowheads="1"/>
            </p:cNvSpPr>
            <p:nvPr/>
          </p:nvSpPr>
          <p:spPr bwMode="auto">
            <a:xfrm>
              <a:off x="2336" y="2659"/>
              <a:ext cx="15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Elastic scattering: k=k</a:t>
              </a:r>
              <a:r>
                <a:rPr lang="en-US" baseline="-25000"/>
                <a:t>0</a:t>
              </a:r>
              <a:endParaRPr lang="en-US"/>
            </a:p>
          </p:txBody>
        </p:sp>
      </p:grpSp>
      <p:graphicFrame>
        <p:nvGraphicFramePr>
          <p:cNvPr id="20519" name="Object 39"/>
          <p:cNvGraphicFramePr>
            <a:graphicFrameLocks noChangeAspect="1"/>
          </p:cNvGraphicFramePr>
          <p:nvPr/>
        </p:nvGraphicFramePr>
        <p:xfrm>
          <a:off x="4514850" y="4691063"/>
          <a:ext cx="1752600" cy="392112"/>
        </p:xfrm>
        <a:graphic>
          <a:graphicData uri="http://schemas.openxmlformats.org/presentationml/2006/ole">
            <p:oleObj spid="_x0000_s19493" name="Equation" r:id="rId8" imgW="1143000" imgH="254000" progId="Equation.3">
              <p:embed/>
            </p:oleObj>
          </a:graphicData>
        </a:graphic>
      </p:graphicFrame>
      <p:graphicFrame>
        <p:nvGraphicFramePr>
          <p:cNvPr id="20520" name="Object 40"/>
          <p:cNvGraphicFramePr>
            <a:graphicFrameLocks noChangeAspect="1"/>
          </p:cNvGraphicFramePr>
          <p:nvPr/>
        </p:nvGraphicFramePr>
        <p:xfrm>
          <a:off x="-36513" y="5373688"/>
          <a:ext cx="3875088" cy="431800"/>
        </p:xfrm>
        <a:graphic>
          <a:graphicData uri="http://schemas.openxmlformats.org/presentationml/2006/ole">
            <p:oleObj spid="_x0000_s19494" name="Equation" r:id="rId9" imgW="2527300" imgH="279400" progId="Equation.3">
              <p:embed/>
            </p:oleObj>
          </a:graphicData>
        </a:graphic>
      </p:graphicFrame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1116013" y="618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graphicFrame>
        <p:nvGraphicFramePr>
          <p:cNvPr id="20522" name="Object 42"/>
          <p:cNvGraphicFramePr>
            <a:graphicFrameLocks noChangeAspect="1"/>
          </p:cNvGraphicFramePr>
          <p:nvPr/>
        </p:nvGraphicFramePr>
        <p:xfrm>
          <a:off x="2660650" y="6203950"/>
          <a:ext cx="720725" cy="314325"/>
        </p:xfrm>
        <a:graphic>
          <a:graphicData uri="http://schemas.openxmlformats.org/presentationml/2006/ole">
            <p:oleObj spid="_x0000_s19496" name="Equation" r:id="rId10" imgW="469696" imgH="203112" progId="Equation.3">
              <p:embed/>
            </p:oleObj>
          </a:graphicData>
        </a:graphic>
      </p:graphicFrame>
      <p:graphicFrame>
        <p:nvGraphicFramePr>
          <p:cNvPr id="20523" name="Object 43"/>
          <p:cNvGraphicFramePr>
            <a:graphicFrameLocks noChangeAspect="1"/>
          </p:cNvGraphicFramePr>
          <p:nvPr/>
        </p:nvGraphicFramePr>
        <p:xfrm>
          <a:off x="3924300" y="5445125"/>
          <a:ext cx="1031875" cy="314325"/>
        </p:xfrm>
        <a:graphic>
          <a:graphicData uri="http://schemas.openxmlformats.org/presentationml/2006/ole">
            <p:oleObj spid="_x0000_s19497" name="Equation" r:id="rId11" imgW="672808" imgH="203112" progId="Equation.3">
              <p:embed/>
            </p:oleObj>
          </a:graphicData>
        </a:graphic>
      </p:graphicFrame>
      <p:graphicFrame>
        <p:nvGraphicFramePr>
          <p:cNvPr id="20524" name="Object 44"/>
          <p:cNvGraphicFramePr>
            <a:graphicFrameLocks noChangeAspect="1"/>
          </p:cNvGraphicFramePr>
          <p:nvPr/>
        </p:nvGraphicFramePr>
        <p:xfrm>
          <a:off x="4951413" y="5278438"/>
          <a:ext cx="1069975" cy="609600"/>
        </p:xfrm>
        <a:graphic>
          <a:graphicData uri="http://schemas.openxmlformats.org/presentationml/2006/ole">
            <p:oleObj spid="_x0000_s19498" name="Equation" r:id="rId12" imgW="698197" imgH="393529" progId="Equation.3">
              <p:embed/>
            </p:oleObj>
          </a:graphicData>
        </a:graphic>
      </p:graphicFrame>
      <p:graphicFrame>
        <p:nvGraphicFramePr>
          <p:cNvPr id="20525" name="Object 45"/>
          <p:cNvGraphicFramePr>
            <a:graphicFrameLocks noChangeAspect="1"/>
          </p:cNvGraphicFramePr>
          <p:nvPr/>
        </p:nvGraphicFramePr>
        <p:xfrm>
          <a:off x="6076950" y="5229225"/>
          <a:ext cx="1303338" cy="668338"/>
        </p:xfrm>
        <a:graphic>
          <a:graphicData uri="http://schemas.openxmlformats.org/presentationml/2006/ole">
            <p:oleObj spid="_x0000_s19499" name="Equation" r:id="rId13" imgW="850531" imgH="431613" progId="Equation.3">
              <p:embed/>
            </p:oleObj>
          </a:graphicData>
        </a:graphic>
      </p:graphicFrame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5148263" y="5084763"/>
            <a:ext cx="22320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AutoShape 47"/>
          <p:cNvSpPr>
            <a:spLocks noChangeArrowheads="1"/>
          </p:cNvSpPr>
          <p:nvPr/>
        </p:nvSpPr>
        <p:spPr bwMode="auto">
          <a:xfrm>
            <a:off x="7399338" y="5561013"/>
            <a:ext cx="217487" cy="214312"/>
          </a:xfrm>
          <a:prstGeom prst="rightArrow">
            <a:avLst>
              <a:gd name="adj1" fmla="val 28315"/>
              <a:gd name="adj2" fmla="val 271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648575" y="5229225"/>
            <a:ext cx="1482725" cy="863600"/>
            <a:chOff x="4818" y="3294"/>
            <a:chExt cx="934" cy="544"/>
          </a:xfrm>
        </p:grpSpPr>
        <p:sp>
          <p:nvSpPr>
            <p:cNvPr id="19503" name="Rectangle 49"/>
            <p:cNvSpPr>
              <a:spLocks noChangeArrowheads="1"/>
            </p:cNvSpPr>
            <p:nvPr/>
          </p:nvSpPr>
          <p:spPr bwMode="auto">
            <a:xfrm>
              <a:off x="4818" y="3294"/>
              <a:ext cx="930" cy="5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504" name="Object 50"/>
            <p:cNvGraphicFramePr>
              <a:graphicFrameLocks noChangeAspect="1"/>
            </p:cNvGraphicFramePr>
            <p:nvPr/>
          </p:nvGraphicFramePr>
          <p:xfrm>
            <a:off x="4830" y="3475"/>
            <a:ext cx="922" cy="217"/>
          </p:xfrm>
          <a:graphic>
            <a:graphicData uri="http://schemas.openxmlformats.org/presentationml/2006/ole">
              <p:oleObj spid="_x0000_s19504" name="Equation" r:id="rId14" imgW="914003" imgH="215806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5" grpId="0" animBg="1"/>
      <p:bldP spid="20486" grpId="0"/>
      <p:bldP spid="20488" grpId="0"/>
      <p:bldP spid="20490" grpId="0" animBg="1"/>
      <p:bldP spid="20491" grpId="0" animBg="1"/>
      <p:bldP spid="20492" grpId="0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/>
      <p:bldP spid="20504" grpId="0"/>
      <p:bldP spid="20505" grpId="0" animBg="1"/>
      <p:bldP spid="20506" grpId="0" animBg="1"/>
      <p:bldP spid="20507" grpId="0"/>
      <p:bldP spid="20508" grpId="0" animBg="1"/>
      <p:bldP spid="20509" grpId="0"/>
      <p:bldP spid="20510" grpId="0" animBg="1"/>
      <p:bldP spid="20512" grpId="0" animBg="1"/>
      <p:bldP spid="20513" grpId="0"/>
      <p:bldP spid="20514" grpId="0" animBg="1"/>
      <p:bldP spid="20521" grpId="0"/>
      <p:bldP spid="20526" grpId="0" animBg="1"/>
      <p:bldP spid="205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0825" y="488950"/>
            <a:ext cx="548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Geometrical interpretation of the scattering condition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95963" y="260350"/>
            <a:ext cx="1081087" cy="792163"/>
            <a:chOff x="3651" y="164"/>
            <a:chExt cx="681" cy="499"/>
          </a:xfrm>
        </p:grpSpPr>
        <p:sp>
          <p:nvSpPr>
            <p:cNvPr id="20570" name="Rectangle 4"/>
            <p:cNvSpPr>
              <a:spLocks noChangeArrowheads="1"/>
            </p:cNvSpPr>
            <p:nvPr/>
          </p:nvSpPr>
          <p:spPr bwMode="auto">
            <a:xfrm>
              <a:off x="3651" y="164"/>
              <a:ext cx="681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71" name="Object 5"/>
            <p:cNvGraphicFramePr>
              <a:graphicFrameLocks noChangeAspect="1"/>
            </p:cNvGraphicFramePr>
            <p:nvPr/>
          </p:nvGraphicFramePr>
          <p:xfrm>
            <a:off x="3719" y="305"/>
            <a:ext cx="538" cy="217"/>
          </p:xfrm>
          <a:graphic>
            <a:graphicData uri="http://schemas.openxmlformats.org/presentationml/2006/ole">
              <p:oleObj spid="_x0000_s20571" name="Equation" r:id="rId4" imgW="532937" imgH="215713" progId="Equation.3">
                <p:embed/>
              </p:oleObj>
            </a:graphicData>
          </a:graphic>
        </p:graphicFrame>
      </p:grp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81000" y="1236663"/>
            <a:ext cx="576263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5737225" y="48307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248150" y="4398963"/>
            <a:ext cx="1584325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2708275" y="2938463"/>
            <a:ext cx="3148013" cy="3025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92275" y="2706688"/>
            <a:ext cx="5543550" cy="3673475"/>
            <a:chOff x="930" y="1434"/>
            <a:chExt cx="3492" cy="2314"/>
          </a:xfrm>
        </p:grpSpPr>
        <p:sp>
          <p:nvSpPr>
            <p:cNvPr id="20510" name="Oval 12"/>
            <p:cNvSpPr>
              <a:spLocks noChangeArrowheads="1"/>
            </p:cNvSpPr>
            <p:nvPr/>
          </p:nvSpPr>
          <p:spPr bwMode="auto">
            <a:xfrm>
              <a:off x="1791" y="188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13"/>
            <p:cNvSpPr>
              <a:spLocks noChangeArrowheads="1"/>
            </p:cNvSpPr>
            <p:nvPr/>
          </p:nvSpPr>
          <p:spPr bwMode="auto">
            <a:xfrm>
              <a:off x="1791" y="1434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14"/>
            <p:cNvSpPr>
              <a:spLocks noChangeArrowheads="1"/>
            </p:cNvSpPr>
            <p:nvPr/>
          </p:nvSpPr>
          <p:spPr bwMode="auto">
            <a:xfrm>
              <a:off x="2199" y="1434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Oval 15"/>
            <p:cNvSpPr>
              <a:spLocks noChangeArrowheads="1"/>
            </p:cNvSpPr>
            <p:nvPr/>
          </p:nvSpPr>
          <p:spPr bwMode="auto">
            <a:xfrm>
              <a:off x="2200" y="188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16"/>
            <p:cNvSpPr>
              <a:spLocks noChangeArrowheads="1"/>
            </p:cNvSpPr>
            <p:nvPr/>
          </p:nvSpPr>
          <p:spPr bwMode="auto">
            <a:xfrm>
              <a:off x="2653" y="188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17"/>
            <p:cNvSpPr>
              <a:spLocks noChangeArrowheads="1"/>
            </p:cNvSpPr>
            <p:nvPr/>
          </p:nvSpPr>
          <p:spPr bwMode="auto">
            <a:xfrm>
              <a:off x="2653" y="1434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Oval 18"/>
            <p:cNvSpPr>
              <a:spLocks noChangeArrowheads="1"/>
            </p:cNvSpPr>
            <p:nvPr/>
          </p:nvSpPr>
          <p:spPr bwMode="auto">
            <a:xfrm>
              <a:off x="3061" y="1434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Oval 19"/>
            <p:cNvSpPr>
              <a:spLocks noChangeArrowheads="1"/>
            </p:cNvSpPr>
            <p:nvPr/>
          </p:nvSpPr>
          <p:spPr bwMode="auto">
            <a:xfrm>
              <a:off x="3062" y="188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Oval 20"/>
            <p:cNvSpPr>
              <a:spLocks noChangeArrowheads="1"/>
            </p:cNvSpPr>
            <p:nvPr/>
          </p:nvSpPr>
          <p:spPr bwMode="auto">
            <a:xfrm>
              <a:off x="1791" y="2795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Oval 21"/>
            <p:cNvSpPr>
              <a:spLocks noChangeArrowheads="1"/>
            </p:cNvSpPr>
            <p:nvPr/>
          </p:nvSpPr>
          <p:spPr bwMode="auto">
            <a:xfrm>
              <a:off x="1791" y="234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Oval 22"/>
            <p:cNvSpPr>
              <a:spLocks noChangeArrowheads="1"/>
            </p:cNvSpPr>
            <p:nvPr/>
          </p:nvSpPr>
          <p:spPr bwMode="auto">
            <a:xfrm>
              <a:off x="2199" y="234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Oval 23"/>
            <p:cNvSpPr>
              <a:spLocks noChangeArrowheads="1"/>
            </p:cNvSpPr>
            <p:nvPr/>
          </p:nvSpPr>
          <p:spPr bwMode="auto">
            <a:xfrm>
              <a:off x="2200" y="2795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Oval 24"/>
            <p:cNvSpPr>
              <a:spLocks noChangeArrowheads="1"/>
            </p:cNvSpPr>
            <p:nvPr/>
          </p:nvSpPr>
          <p:spPr bwMode="auto">
            <a:xfrm>
              <a:off x="2653" y="2795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Oval 25"/>
            <p:cNvSpPr>
              <a:spLocks noChangeArrowheads="1"/>
            </p:cNvSpPr>
            <p:nvPr/>
          </p:nvSpPr>
          <p:spPr bwMode="auto">
            <a:xfrm>
              <a:off x="2653" y="234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Oval 26"/>
            <p:cNvSpPr>
              <a:spLocks noChangeArrowheads="1"/>
            </p:cNvSpPr>
            <p:nvPr/>
          </p:nvSpPr>
          <p:spPr bwMode="auto">
            <a:xfrm>
              <a:off x="3061" y="234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Oval 27"/>
            <p:cNvSpPr>
              <a:spLocks noChangeArrowheads="1"/>
            </p:cNvSpPr>
            <p:nvPr/>
          </p:nvSpPr>
          <p:spPr bwMode="auto">
            <a:xfrm>
              <a:off x="3062" y="2795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Oval 28"/>
            <p:cNvSpPr>
              <a:spLocks noChangeArrowheads="1"/>
            </p:cNvSpPr>
            <p:nvPr/>
          </p:nvSpPr>
          <p:spPr bwMode="auto">
            <a:xfrm>
              <a:off x="930" y="1435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Oval 29"/>
            <p:cNvSpPr>
              <a:spLocks noChangeArrowheads="1"/>
            </p:cNvSpPr>
            <p:nvPr/>
          </p:nvSpPr>
          <p:spPr bwMode="auto">
            <a:xfrm>
              <a:off x="931" y="188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Oval 30"/>
            <p:cNvSpPr>
              <a:spLocks noChangeArrowheads="1"/>
            </p:cNvSpPr>
            <p:nvPr/>
          </p:nvSpPr>
          <p:spPr bwMode="auto">
            <a:xfrm>
              <a:off x="1384" y="188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Oval 31"/>
            <p:cNvSpPr>
              <a:spLocks noChangeArrowheads="1"/>
            </p:cNvSpPr>
            <p:nvPr/>
          </p:nvSpPr>
          <p:spPr bwMode="auto">
            <a:xfrm>
              <a:off x="1384" y="1435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Oval 32"/>
            <p:cNvSpPr>
              <a:spLocks noChangeArrowheads="1"/>
            </p:cNvSpPr>
            <p:nvPr/>
          </p:nvSpPr>
          <p:spPr bwMode="auto">
            <a:xfrm>
              <a:off x="1791" y="1435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Oval 33"/>
            <p:cNvSpPr>
              <a:spLocks noChangeArrowheads="1"/>
            </p:cNvSpPr>
            <p:nvPr/>
          </p:nvSpPr>
          <p:spPr bwMode="auto">
            <a:xfrm>
              <a:off x="1792" y="188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Oval 34"/>
            <p:cNvSpPr>
              <a:spLocks noChangeArrowheads="1"/>
            </p:cNvSpPr>
            <p:nvPr/>
          </p:nvSpPr>
          <p:spPr bwMode="auto">
            <a:xfrm>
              <a:off x="930" y="2342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Oval 35"/>
            <p:cNvSpPr>
              <a:spLocks noChangeArrowheads="1"/>
            </p:cNvSpPr>
            <p:nvPr/>
          </p:nvSpPr>
          <p:spPr bwMode="auto">
            <a:xfrm>
              <a:off x="931" y="2796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Oval 36"/>
            <p:cNvSpPr>
              <a:spLocks noChangeArrowheads="1"/>
            </p:cNvSpPr>
            <p:nvPr/>
          </p:nvSpPr>
          <p:spPr bwMode="auto">
            <a:xfrm>
              <a:off x="1384" y="2796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Oval 37"/>
            <p:cNvSpPr>
              <a:spLocks noChangeArrowheads="1"/>
            </p:cNvSpPr>
            <p:nvPr/>
          </p:nvSpPr>
          <p:spPr bwMode="auto">
            <a:xfrm>
              <a:off x="1384" y="2342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Oval 38"/>
            <p:cNvSpPr>
              <a:spLocks noChangeArrowheads="1"/>
            </p:cNvSpPr>
            <p:nvPr/>
          </p:nvSpPr>
          <p:spPr bwMode="auto">
            <a:xfrm>
              <a:off x="1791" y="2342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7" name="Oval 39"/>
            <p:cNvSpPr>
              <a:spLocks noChangeArrowheads="1"/>
            </p:cNvSpPr>
            <p:nvPr/>
          </p:nvSpPr>
          <p:spPr bwMode="auto">
            <a:xfrm>
              <a:off x="1792" y="2796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8" name="Oval 40"/>
            <p:cNvSpPr>
              <a:spLocks noChangeArrowheads="1"/>
            </p:cNvSpPr>
            <p:nvPr/>
          </p:nvSpPr>
          <p:spPr bwMode="auto">
            <a:xfrm>
              <a:off x="1791" y="324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Oval 41"/>
            <p:cNvSpPr>
              <a:spLocks noChangeArrowheads="1"/>
            </p:cNvSpPr>
            <p:nvPr/>
          </p:nvSpPr>
          <p:spPr bwMode="auto">
            <a:xfrm>
              <a:off x="2200" y="324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0" name="Oval 42"/>
            <p:cNvSpPr>
              <a:spLocks noChangeArrowheads="1"/>
            </p:cNvSpPr>
            <p:nvPr/>
          </p:nvSpPr>
          <p:spPr bwMode="auto">
            <a:xfrm>
              <a:off x="2653" y="324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1" name="Oval 43"/>
            <p:cNvSpPr>
              <a:spLocks noChangeArrowheads="1"/>
            </p:cNvSpPr>
            <p:nvPr/>
          </p:nvSpPr>
          <p:spPr bwMode="auto">
            <a:xfrm>
              <a:off x="3062" y="324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Oval 44"/>
            <p:cNvSpPr>
              <a:spLocks noChangeArrowheads="1"/>
            </p:cNvSpPr>
            <p:nvPr/>
          </p:nvSpPr>
          <p:spPr bwMode="auto">
            <a:xfrm>
              <a:off x="1791" y="370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Oval 45"/>
            <p:cNvSpPr>
              <a:spLocks noChangeArrowheads="1"/>
            </p:cNvSpPr>
            <p:nvPr/>
          </p:nvSpPr>
          <p:spPr bwMode="auto">
            <a:xfrm>
              <a:off x="2199" y="370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Oval 46"/>
            <p:cNvSpPr>
              <a:spLocks noChangeArrowheads="1"/>
            </p:cNvSpPr>
            <p:nvPr/>
          </p:nvSpPr>
          <p:spPr bwMode="auto">
            <a:xfrm>
              <a:off x="2653" y="370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Oval 47"/>
            <p:cNvSpPr>
              <a:spLocks noChangeArrowheads="1"/>
            </p:cNvSpPr>
            <p:nvPr/>
          </p:nvSpPr>
          <p:spPr bwMode="auto">
            <a:xfrm>
              <a:off x="3061" y="370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Oval 48"/>
            <p:cNvSpPr>
              <a:spLocks noChangeArrowheads="1"/>
            </p:cNvSpPr>
            <p:nvPr/>
          </p:nvSpPr>
          <p:spPr bwMode="auto">
            <a:xfrm>
              <a:off x="931" y="324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Oval 49"/>
            <p:cNvSpPr>
              <a:spLocks noChangeArrowheads="1"/>
            </p:cNvSpPr>
            <p:nvPr/>
          </p:nvSpPr>
          <p:spPr bwMode="auto">
            <a:xfrm>
              <a:off x="1384" y="324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Oval 50"/>
            <p:cNvSpPr>
              <a:spLocks noChangeArrowheads="1"/>
            </p:cNvSpPr>
            <p:nvPr/>
          </p:nvSpPr>
          <p:spPr bwMode="auto">
            <a:xfrm>
              <a:off x="1792" y="324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9" name="Oval 51"/>
            <p:cNvSpPr>
              <a:spLocks noChangeArrowheads="1"/>
            </p:cNvSpPr>
            <p:nvPr/>
          </p:nvSpPr>
          <p:spPr bwMode="auto">
            <a:xfrm>
              <a:off x="930" y="3702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Oval 52"/>
            <p:cNvSpPr>
              <a:spLocks noChangeArrowheads="1"/>
            </p:cNvSpPr>
            <p:nvPr/>
          </p:nvSpPr>
          <p:spPr bwMode="auto">
            <a:xfrm>
              <a:off x="1384" y="3702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Oval 53"/>
            <p:cNvSpPr>
              <a:spLocks noChangeArrowheads="1"/>
            </p:cNvSpPr>
            <p:nvPr/>
          </p:nvSpPr>
          <p:spPr bwMode="auto">
            <a:xfrm>
              <a:off x="1791" y="3702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2" name="Oval 54"/>
            <p:cNvSpPr>
              <a:spLocks noChangeArrowheads="1"/>
            </p:cNvSpPr>
            <p:nvPr/>
          </p:nvSpPr>
          <p:spPr bwMode="auto">
            <a:xfrm>
              <a:off x="3514" y="1434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3" name="Oval 55"/>
            <p:cNvSpPr>
              <a:spLocks noChangeArrowheads="1"/>
            </p:cNvSpPr>
            <p:nvPr/>
          </p:nvSpPr>
          <p:spPr bwMode="auto">
            <a:xfrm>
              <a:off x="3515" y="188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Oval 56"/>
            <p:cNvSpPr>
              <a:spLocks noChangeArrowheads="1"/>
            </p:cNvSpPr>
            <p:nvPr/>
          </p:nvSpPr>
          <p:spPr bwMode="auto">
            <a:xfrm>
              <a:off x="3968" y="188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5" name="Oval 57"/>
            <p:cNvSpPr>
              <a:spLocks noChangeArrowheads="1"/>
            </p:cNvSpPr>
            <p:nvPr/>
          </p:nvSpPr>
          <p:spPr bwMode="auto">
            <a:xfrm>
              <a:off x="3968" y="1434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6" name="Oval 58"/>
            <p:cNvSpPr>
              <a:spLocks noChangeArrowheads="1"/>
            </p:cNvSpPr>
            <p:nvPr/>
          </p:nvSpPr>
          <p:spPr bwMode="auto">
            <a:xfrm>
              <a:off x="4376" y="1434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Oval 59"/>
            <p:cNvSpPr>
              <a:spLocks noChangeArrowheads="1"/>
            </p:cNvSpPr>
            <p:nvPr/>
          </p:nvSpPr>
          <p:spPr bwMode="auto">
            <a:xfrm>
              <a:off x="4377" y="188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8" name="Oval 60"/>
            <p:cNvSpPr>
              <a:spLocks noChangeArrowheads="1"/>
            </p:cNvSpPr>
            <p:nvPr/>
          </p:nvSpPr>
          <p:spPr bwMode="auto">
            <a:xfrm>
              <a:off x="3514" y="234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9" name="Oval 61"/>
            <p:cNvSpPr>
              <a:spLocks noChangeArrowheads="1"/>
            </p:cNvSpPr>
            <p:nvPr/>
          </p:nvSpPr>
          <p:spPr bwMode="auto">
            <a:xfrm>
              <a:off x="3515" y="2795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Oval 62"/>
            <p:cNvSpPr>
              <a:spLocks noChangeArrowheads="1"/>
            </p:cNvSpPr>
            <p:nvPr/>
          </p:nvSpPr>
          <p:spPr bwMode="auto">
            <a:xfrm>
              <a:off x="3968" y="2795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1" name="Oval 63"/>
            <p:cNvSpPr>
              <a:spLocks noChangeArrowheads="1"/>
            </p:cNvSpPr>
            <p:nvPr/>
          </p:nvSpPr>
          <p:spPr bwMode="auto">
            <a:xfrm>
              <a:off x="3968" y="234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2" name="Oval 64"/>
            <p:cNvSpPr>
              <a:spLocks noChangeArrowheads="1"/>
            </p:cNvSpPr>
            <p:nvPr/>
          </p:nvSpPr>
          <p:spPr bwMode="auto">
            <a:xfrm>
              <a:off x="4376" y="234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Oval 65"/>
            <p:cNvSpPr>
              <a:spLocks noChangeArrowheads="1"/>
            </p:cNvSpPr>
            <p:nvPr/>
          </p:nvSpPr>
          <p:spPr bwMode="auto">
            <a:xfrm>
              <a:off x="4377" y="2795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Oval 66"/>
            <p:cNvSpPr>
              <a:spLocks noChangeArrowheads="1"/>
            </p:cNvSpPr>
            <p:nvPr/>
          </p:nvSpPr>
          <p:spPr bwMode="auto">
            <a:xfrm>
              <a:off x="3515" y="324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5" name="Oval 67"/>
            <p:cNvSpPr>
              <a:spLocks noChangeArrowheads="1"/>
            </p:cNvSpPr>
            <p:nvPr/>
          </p:nvSpPr>
          <p:spPr bwMode="auto">
            <a:xfrm>
              <a:off x="3968" y="324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6" name="Oval 68"/>
            <p:cNvSpPr>
              <a:spLocks noChangeArrowheads="1"/>
            </p:cNvSpPr>
            <p:nvPr/>
          </p:nvSpPr>
          <p:spPr bwMode="auto">
            <a:xfrm>
              <a:off x="4377" y="3248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7" name="Oval 69"/>
            <p:cNvSpPr>
              <a:spLocks noChangeArrowheads="1"/>
            </p:cNvSpPr>
            <p:nvPr/>
          </p:nvSpPr>
          <p:spPr bwMode="auto">
            <a:xfrm>
              <a:off x="3514" y="370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8" name="Oval 70"/>
            <p:cNvSpPr>
              <a:spLocks noChangeArrowheads="1"/>
            </p:cNvSpPr>
            <p:nvPr/>
          </p:nvSpPr>
          <p:spPr bwMode="auto">
            <a:xfrm>
              <a:off x="3968" y="370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9" name="Oval 71"/>
            <p:cNvSpPr>
              <a:spLocks noChangeArrowheads="1"/>
            </p:cNvSpPr>
            <p:nvPr/>
          </p:nvSpPr>
          <p:spPr bwMode="auto">
            <a:xfrm>
              <a:off x="4376" y="3701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76" name="Oval 72"/>
          <p:cNvSpPr>
            <a:spLocks noChangeArrowheads="1"/>
          </p:cNvSpPr>
          <p:nvPr/>
        </p:nvSpPr>
        <p:spPr bwMode="auto">
          <a:xfrm>
            <a:off x="3708400" y="191611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Oval 73"/>
          <p:cNvSpPr>
            <a:spLocks noChangeArrowheads="1"/>
          </p:cNvSpPr>
          <p:nvPr/>
        </p:nvSpPr>
        <p:spPr bwMode="auto">
          <a:xfrm>
            <a:off x="4427538" y="191611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Oval 74"/>
          <p:cNvSpPr>
            <a:spLocks noChangeArrowheads="1"/>
          </p:cNvSpPr>
          <p:nvPr/>
        </p:nvSpPr>
        <p:spPr bwMode="auto">
          <a:xfrm>
            <a:off x="5076825" y="191611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9" name="Oval 75"/>
          <p:cNvSpPr>
            <a:spLocks noChangeArrowheads="1"/>
          </p:cNvSpPr>
          <p:nvPr/>
        </p:nvSpPr>
        <p:spPr bwMode="auto">
          <a:xfrm>
            <a:off x="1693863" y="1917700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80" name="Oval 76"/>
          <p:cNvSpPr>
            <a:spLocks noChangeArrowheads="1"/>
          </p:cNvSpPr>
          <p:nvPr/>
        </p:nvSpPr>
        <p:spPr bwMode="auto">
          <a:xfrm>
            <a:off x="2413000" y="19177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81" name="Oval 77"/>
          <p:cNvSpPr>
            <a:spLocks noChangeArrowheads="1"/>
          </p:cNvSpPr>
          <p:nvPr/>
        </p:nvSpPr>
        <p:spPr bwMode="auto">
          <a:xfrm>
            <a:off x="3060700" y="191611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82" name="Oval 78"/>
          <p:cNvSpPr>
            <a:spLocks noChangeArrowheads="1"/>
          </p:cNvSpPr>
          <p:nvPr/>
        </p:nvSpPr>
        <p:spPr bwMode="auto">
          <a:xfrm>
            <a:off x="5795963" y="191611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83" name="Oval 79"/>
          <p:cNvSpPr>
            <a:spLocks noChangeArrowheads="1"/>
          </p:cNvSpPr>
          <p:nvPr/>
        </p:nvSpPr>
        <p:spPr bwMode="auto">
          <a:xfrm>
            <a:off x="6515100" y="191611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84" name="Oval 80"/>
          <p:cNvSpPr>
            <a:spLocks noChangeArrowheads="1"/>
          </p:cNvSpPr>
          <p:nvPr/>
        </p:nvSpPr>
        <p:spPr bwMode="auto">
          <a:xfrm>
            <a:off x="7164388" y="191611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85" name="Line 81"/>
          <p:cNvSpPr>
            <a:spLocks noChangeShapeType="1"/>
          </p:cNvSpPr>
          <p:nvPr/>
        </p:nvSpPr>
        <p:spPr bwMode="auto">
          <a:xfrm flipH="1" flipV="1">
            <a:off x="3132138" y="3500438"/>
            <a:ext cx="1130300" cy="898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86" name="Text Box 82"/>
          <p:cNvSpPr txBox="1">
            <a:spLocks noChangeArrowheads="1"/>
          </p:cNvSpPr>
          <p:nvPr/>
        </p:nvSpPr>
        <p:spPr bwMode="auto">
          <a:xfrm>
            <a:off x="5076825" y="47244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k</a:t>
            </a:r>
            <a:r>
              <a:rPr lang="en-US" baseline="-25000"/>
              <a:t>0</a:t>
            </a:r>
            <a:endParaRPr lang="en-US" u="sng"/>
          </a:p>
        </p:txBody>
      </p:sp>
      <p:sp>
        <p:nvSpPr>
          <p:cNvPr id="21587" name="Text Box 83"/>
          <p:cNvSpPr txBox="1">
            <a:spLocks noChangeArrowheads="1"/>
          </p:cNvSpPr>
          <p:nvPr/>
        </p:nvSpPr>
        <p:spPr bwMode="auto">
          <a:xfrm>
            <a:off x="3276600" y="3860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k</a:t>
            </a:r>
          </a:p>
        </p:txBody>
      </p:sp>
      <p:sp>
        <p:nvSpPr>
          <p:cNvPr id="21588" name="Line 84"/>
          <p:cNvSpPr>
            <a:spLocks noChangeShapeType="1"/>
          </p:cNvSpPr>
          <p:nvPr/>
        </p:nvSpPr>
        <p:spPr bwMode="auto">
          <a:xfrm flipH="1" flipV="1">
            <a:off x="3132138" y="3429000"/>
            <a:ext cx="2681287" cy="144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89" name="Text Box 85"/>
          <p:cNvSpPr txBox="1">
            <a:spLocks noChangeArrowheads="1"/>
          </p:cNvSpPr>
          <p:nvPr/>
        </p:nvSpPr>
        <p:spPr bwMode="auto">
          <a:xfrm>
            <a:off x="5219700" y="4292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1590" name="Freeform 86"/>
          <p:cNvSpPr>
            <a:spLocks/>
          </p:cNvSpPr>
          <p:nvPr/>
        </p:nvSpPr>
        <p:spPr bwMode="auto">
          <a:xfrm rot="-1249863">
            <a:off x="4043363" y="4056063"/>
            <a:ext cx="476250" cy="538162"/>
          </a:xfrm>
          <a:custGeom>
            <a:avLst/>
            <a:gdLst>
              <a:gd name="T0" fmla="*/ 0 w 242"/>
              <a:gd name="T1" fmla="*/ 0 h 408"/>
              <a:gd name="T2" fmla="*/ 2147483647 w 242"/>
              <a:gd name="T3" fmla="*/ 2147483647 h 408"/>
              <a:gd name="T4" fmla="*/ 2147483647 w 242"/>
              <a:gd name="T5" fmla="*/ 2147483647 h 408"/>
              <a:gd name="T6" fmla="*/ 2147483647 w 242"/>
              <a:gd name="T7" fmla="*/ 2147483647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408"/>
              <a:gd name="T14" fmla="*/ 242 w 242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408">
                <a:moveTo>
                  <a:pt x="0" y="0"/>
                </a:moveTo>
                <a:cubicBezTo>
                  <a:pt x="49" y="26"/>
                  <a:pt x="98" y="53"/>
                  <a:pt x="136" y="91"/>
                </a:cubicBezTo>
                <a:cubicBezTo>
                  <a:pt x="174" y="129"/>
                  <a:pt x="212" y="174"/>
                  <a:pt x="227" y="227"/>
                </a:cubicBezTo>
                <a:cubicBezTo>
                  <a:pt x="242" y="280"/>
                  <a:pt x="234" y="344"/>
                  <a:pt x="227" y="4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1" name="Text Box 87"/>
          <p:cNvSpPr txBox="1">
            <a:spLocks noChangeArrowheads="1"/>
          </p:cNvSpPr>
          <p:nvPr/>
        </p:nvSpPr>
        <p:spPr bwMode="auto">
          <a:xfrm>
            <a:off x="4138613" y="4154488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  <a:r>
              <a:rPr lang="ru-RU" sz="1600">
                <a:cs typeface="Arial" charset="0"/>
              </a:rPr>
              <a:t>Ө</a:t>
            </a:r>
          </a:p>
        </p:txBody>
      </p:sp>
      <p:sp>
        <p:nvSpPr>
          <p:cNvPr id="21592" name="Text Box 88"/>
          <p:cNvSpPr txBox="1">
            <a:spLocks noChangeArrowheads="1"/>
          </p:cNvSpPr>
          <p:nvPr/>
        </p:nvSpPr>
        <p:spPr bwMode="auto">
          <a:xfrm>
            <a:off x="5795963" y="501332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(000)</a:t>
            </a:r>
          </a:p>
        </p:txBody>
      </p: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6588125" y="21336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reciprocal lattice </a:t>
            </a:r>
          </a:p>
        </p:txBody>
      </p:sp>
      <p:grpSp>
        <p:nvGrpSpPr>
          <p:cNvPr id="90" name="Group 25"/>
          <p:cNvGrpSpPr>
            <a:grpSpLocks/>
          </p:cNvGrpSpPr>
          <p:nvPr/>
        </p:nvGrpSpPr>
        <p:grpSpPr bwMode="auto">
          <a:xfrm>
            <a:off x="2373313" y="1163638"/>
            <a:ext cx="4027487" cy="512762"/>
            <a:chOff x="1056" y="288"/>
            <a:chExt cx="3264" cy="363"/>
          </a:xfrm>
        </p:grpSpPr>
        <p:sp>
          <p:nvSpPr>
            <p:cNvPr id="20508" name="Rectangle 26"/>
            <p:cNvSpPr>
              <a:spLocks noChangeArrowheads="1"/>
            </p:cNvSpPr>
            <p:nvPr/>
          </p:nvSpPr>
          <p:spPr bwMode="auto">
            <a:xfrm>
              <a:off x="1056" y="288"/>
              <a:ext cx="3264" cy="3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0509" name="Text Box 27"/>
            <p:cNvSpPr txBox="1">
              <a:spLocks noChangeArrowheads="1"/>
            </p:cNvSpPr>
            <p:nvPr/>
          </p:nvSpPr>
          <p:spPr bwMode="auto">
            <a:xfrm>
              <a:off x="1890" y="320"/>
              <a:ext cx="15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mic Sans MS" pitchFamily="66" charset="0"/>
                </a:rPr>
                <a:t>Ewald construction</a:t>
              </a:r>
              <a:endParaRPr lang="de-DE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 animBg="1"/>
      <p:bldP spid="21512" grpId="0" animBg="1"/>
      <p:bldP spid="21513" grpId="0" animBg="1"/>
      <p:bldP spid="21514" grpId="0" animBg="1"/>
      <p:bldP spid="21576" grpId="0" animBg="1"/>
      <p:bldP spid="21577" grpId="0" animBg="1"/>
      <p:bldP spid="21578" grpId="0" animBg="1"/>
      <p:bldP spid="21579" grpId="0" animBg="1"/>
      <p:bldP spid="21580" grpId="0" animBg="1"/>
      <p:bldP spid="21581" grpId="0" animBg="1"/>
      <p:bldP spid="21582" grpId="0" animBg="1"/>
      <p:bldP spid="21583" grpId="0" animBg="1"/>
      <p:bldP spid="21584" grpId="0" animBg="1"/>
      <p:bldP spid="21585" grpId="0" animBg="1"/>
      <p:bldP spid="21586" grpId="0"/>
      <p:bldP spid="21587" grpId="0"/>
      <p:bldP spid="21588" grpId="0" animBg="1"/>
      <p:bldP spid="21589" grpId="0"/>
      <p:bldP spid="21590" grpId="0" animBg="1"/>
      <p:bldP spid="21591" grpId="0"/>
      <p:bldP spid="21592" grpId="0"/>
      <p:bldP spid="215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wald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394200"/>
            <a:ext cx="322738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-7938" y="-7938"/>
          <a:ext cx="3951288" cy="3938588"/>
        </p:xfrm>
        <a:graphic>
          <a:graphicData uri="http://schemas.openxmlformats.org/presentationml/2006/ole">
            <p:oleObj spid="_x0000_s21507" name="Photo Editor Photo" r:id="rId5" imgW="5742857" imgH="5723810" progId="MSPhotoEd.3">
              <p:embed/>
            </p:oleObj>
          </a:graphicData>
        </a:graphic>
      </p:graphicFrame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7950" y="4149725"/>
            <a:ext cx="568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Crystal in random orientation not necessarily reflection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271463" y="5203825"/>
            <a:ext cx="217487" cy="214313"/>
          </a:xfrm>
          <a:prstGeom prst="rightArrow">
            <a:avLst>
              <a:gd name="adj1" fmla="val 28315"/>
              <a:gd name="adj2" fmla="val 271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56325" y="4076700"/>
            <a:ext cx="2376488" cy="504825"/>
            <a:chOff x="3878" y="2568"/>
            <a:chExt cx="1497" cy="318"/>
          </a:xfrm>
        </p:grpSpPr>
        <p:sp>
          <p:nvSpPr>
            <p:cNvPr id="21515" name="Rectangle 8"/>
            <p:cNvSpPr>
              <a:spLocks noChangeArrowheads="1"/>
            </p:cNvSpPr>
            <p:nvPr/>
          </p:nvSpPr>
          <p:spPr bwMode="auto">
            <a:xfrm>
              <a:off x="3878" y="2568"/>
              <a:ext cx="1497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Text Box 9"/>
            <p:cNvSpPr txBox="1">
              <a:spLocks noChangeArrowheads="1"/>
            </p:cNvSpPr>
            <p:nvPr/>
          </p:nvSpPr>
          <p:spPr bwMode="auto">
            <a:xfrm>
              <a:off x="3878" y="2614"/>
              <a:ext cx="1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rotation of the crystal</a:t>
              </a:r>
            </a:p>
          </p:txBody>
        </p:sp>
      </p:grp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11188" y="508476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polychromatic radiation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795963" y="4227513"/>
            <a:ext cx="217487" cy="214312"/>
          </a:xfrm>
          <a:prstGeom prst="rightArrow">
            <a:avLst>
              <a:gd name="adj1" fmla="val 28315"/>
              <a:gd name="adj2" fmla="val 271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45" name="Picture 17" descr="diffmovie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504825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134225" y="3313113"/>
            <a:ext cx="155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1200"/>
              <a:t>click for animation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 animBg="1"/>
      <p:bldP spid="22538" grpId="0"/>
      <p:bldP spid="22539" grpId="0" animBg="1"/>
      <p:bldP spid="225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39750" y="1196975"/>
          <a:ext cx="3867150" cy="3438525"/>
        </p:xfrm>
        <a:graphic>
          <a:graphicData uri="http://schemas.openxmlformats.org/presentationml/2006/ole">
            <p:oleObj spid="_x0000_s22530" name="Photo Editor Photo" r:id="rId4" imgW="3866667" imgH="3438095" progId="MSPhotoEd.3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9888" y="3716338"/>
            <a:ext cx="3625850" cy="1728787"/>
            <a:chOff x="233" y="2341"/>
            <a:chExt cx="2284" cy="1089"/>
          </a:xfrm>
        </p:grpSpPr>
        <p:grpSp>
          <p:nvGrpSpPr>
            <p:cNvPr id="22541" name="Group 4"/>
            <p:cNvGrpSpPr>
              <a:grpSpLocks/>
            </p:cNvGrpSpPr>
            <p:nvPr/>
          </p:nvGrpSpPr>
          <p:grpSpPr bwMode="auto">
            <a:xfrm>
              <a:off x="295" y="3022"/>
              <a:ext cx="2222" cy="408"/>
              <a:chOff x="295" y="3022"/>
              <a:chExt cx="2222" cy="408"/>
            </a:xfrm>
          </p:grpSpPr>
          <p:sp>
            <p:nvSpPr>
              <p:cNvPr id="22543" name="Rectangle 5"/>
              <p:cNvSpPr>
                <a:spLocks noChangeArrowheads="1"/>
              </p:cNvSpPr>
              <p:nvPr/>
            </p:nvSpPr>
            <p:spPr bwMode="auto">
              <a:xfrm>
                <a:off x="295" y="3022"/>
                <a:ext cx="2222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4" name="Text Box 6"/>
              <p:cNvSpPr txBox="1">
                <a:spLocks noChangeArrowheads="1"/>
              </p:cNvSpPr>
              <p:nvPr/>
            </p:nvSpPr>
            <p:spPr bwMode="auto">
              <a:xfrm>
                <a:off x="295" y="3107"/>
                <a:ext cx="2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 incoming monochromatic beam</a:t>
                </a:r>
              </a:p>
            </p:txBody>
          </p:sp>
        </p:grpSp>
        <p:sp>
          <p:nvSpPr>
            <p:cNvPr id="22542" name="AutoShape 7"/>
            <p:cNvSpPr>
              <a:spLocks noChangeArrowheads="1"/>
            </p:cNvSpPr>
            <p:nvPr/>
          </p:nvSpPr>
          <p:spPr bwMode="auto">
            <a:xfrm>
              <a:off x="233" y="2341"/>
              <a:ext cx="226" cy="681"/>
            </a:xfrm>
            <a:prstGeom prst="upArrow">
              <a:avLst>
                <a:gd name="adj1" fmla="val 50000"/>
                <a:gd name="adj2" fmla="val 753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4114800" y="0"/>
          <a:ext cx="5029200" cy="2752725"/>
        </p:xfrm>
        <a:graphic>
          <a:graphicData uri="http://schemas.openxmlformats.org/presentationml/2006/ole">
            <p:oleObj spid="_x0000_s22532" name="Photo Editor Photo" r:id="rId5" imgW="5028571" imgH="2752381" progId="MSPhotoEd.3">
              <p:embed/>
            </p:oleObj>
          </a:graphicData>
        </a:graphic>
      </p:graphicFrame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1847850" y="684213"/>
            <a:ext cx="0" cy="3960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76238" y="136525"/>
            <a:ext cx="311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Balloon" pitchFamily="2" charset="0"/>
              </a:rPr>
              <a:t>Rotating crystal</a:t>
            </a:r>
            <a:r>
              <a:rPr lang="en-US"/>
              <a:t> arrangement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4859338" y="4221163"/>
          <a:ext cx="3708400" cy="1778000"/>
        </p:xfrm>
        <a:graphic>
          <a:graphicData uri="http://schemas.openxmlformats.org/presentationml/2006/ole">
            <p:oleObj spid="_x0000_s22535" name="Photo Editor Photo" r:id="rId6" imgW="2104762" imgH="1009791" progId="MSPhotoEd.3">
              <p:embed/>
            </p:oleObj>
          </a:graphicData>
        </a:graphic>
      </p:graphicFrame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787900" y="3789363"/>
            <a:ext cx="357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Powder method</a:t>
            </a:r>
            <a:r>
              <a:rPr lang="en-US">
                <a:latin typeface="Balloon" pitchFamily="2" charset="0"/>
              </a:rPr>
              <a:t> / Debye Scherrer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292725" y="5930900"/>
            <a:ext cx="217488" cy="214313"/>
          </a:xfrm>
          <a:prstGeom prst="rightArrow">
            <a:avLst>
              <a:gd name="adj1" fmla="val 28315"/>
              <a:gd name="adj2" fmla="val 271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4356100" y="2781300"/>
            <a:ext cx="217488" cy="214313"/>
          </a:xfrm>
          <a:prstGeom prst="rightArrow">
            <a:avLst>
              <a:gd name="adj1" fmla="val 28315"/>
              <a:gd name="adj2" fmla="val 271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643438" y="2690813"/>
            <a:ext cx="313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determine unknown structure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775325" y="5876925"/>
            <a:ext cx="272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Precise measurement of </a:t>
            </a:r>
          </a:p>
          <a:p>
            <a:r>
              <a:rPr lang="en-US"/>
              <a:t>lattice constants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/>
      <p:bldP spid="23564" grpId="0"/>
      <p:bldP spid="23565" grpId="0" animBg="1"/>
      <p:bldP spid="23566" grpId="0" animBg="1"/>
      <p:bldP spid="23567" grpId="0"/>
      <p:bldP spid="235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Balloon" pitchFamily="2" charset="0"/>
              </a:rPr>
              <a:t>Laue method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87675" y="836613"/>
            <a:ext cx="3592513" cy="4970462"/>
            <a:chOff x="1882" y="527"/>
            <a:chExt cx="2263" cy="3131"/>
          </a:xfrm>
        </p:grpSpPr>
        <p:graphicFrame>
          <p:nvGraphicFramePr>
            <p:cNvPr id="23561" name="Object 4"/>
            <p:cNvGraphicFramePr>
              <a:graphicFrameLocks noChangeAspect="1"/>
            </p:cNvGraphicFramePr>
            <p:nvPr/>
          </p:nvGraphicFramePr>
          <p:xfrm>
            <a:off x="1882" y="709"/>
            <a:ext cx="2263" cy="2949"/>
          </p:xfrm>
          <a:graphic>
            <a:graphicData uri="http://schemas.openxmlformats.org/presentationml/2006/ole">
              <p:oleObj spid="_x0000_s23561" name="Photo Editor Photo" r:id="rId4" imgW="2104762" imgH="2742857" progId="MSPhotoEd.3">
                <p:embed/>
              </p:oleObj>
            </a:graphicData>
          </a:graphic>
        </p:graphicFrame>
        <p:sp>
          <p:nvSpPr>
            <p:cNvPr id="23562" name="Text Box 5"/>
            <p:cNvSpPr txBox="1">
              <a:spLocks noChangeArrowheads="1"/>
            </p:cNvSpPr>
            <p:nvPr/>
          </p:nvSpPr>
          <p:spPr bwMode="auto">
            <a:xfrm>
              <a:off x="2290" y="527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transmission</a:t>
              </a:r>
            </a:p>
          </p:txBody>
        </p:sp>
        <p:sp>
          <p:nvSpPr>
            <p:cNvPr id="23563" name="Text Box 6"/>
            <p:cNvSpPr txBox="1">
              <a:spLocks noChangeArrowheads="1"/>
            </p:cNvSpPr>
            <p:nvPr/>
          </p:nvSpPr>
          <p:spPr bwMode="auto">
            <a:xfrm>
              <a:off x="2381" y="2387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reflection</a:t>
              </a:r>
            </a:p>
          </p:txBody>
        </p:sp>
      </p:grp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92138" y="3068638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Polychromatic X-rays</a:t>
            </a: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732588" y="333375"/>
          <a:ext cx="1938337" cy="2641600"/>
        </p:xfrm>
        <a:graphic>
          <a:graphicData uri="http://schemas.openxmlformats.org/presentationml/2006/ole">
            <p:oleObj spid="_x0000_s23557" name="Photo Editor Photo" r:id="rId5" imgW="2572109" imgH="3505689" progId="MSPhotoEd.3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6867525" y="3357563"/>
          <a:ext cx="1952625" cy="2762250"/>
        </p:xfrm>
        <a:graphic>
          <a:graphicData uri="http://schemas.openxmlformats.org/presentationml/2006/ole">
            <p:oleObj spid="_x0000_s23558" name="Photo Editor Photo" r:id="rId6" imgW="2866667" imgH="4057143" progId="MSPhotoEd.3">
              <p:embed/>
            </p:oleObj>
          </a:graphicData>
        </a:graphic>
      </p:graphicFrame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539750" y="6021388"/>
            <a:ext cx="719138" cy="431800"/>
          </a:xfrm>
          <a:prstGeom prst="rightArrow">
            <a:avLst>
              <a:gd name="adj1" fmla="val 28315"/>
              <a:gd name="adj2" fmla="val 445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476375" y="6016625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Orientation of crystal with known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3" grpId="0"/>
      <p:bldP spid="24586" grpId="0" animBg="1"/>
      <p:bldP spid="245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85788" y="1446213"/>
            <a:ext cx="1223962" cy="1622425"/>
          </a:xfrm>
          <a:prstGeom prst="downArrowCallout">
            <a:avLst>
              <a:gd name="adj1" fmla="val 25000"/>
              <a:gd name="adj2" fmla="val 25000"/>
              <a:gd name="adj3" fmla="val 22093"/>
              <a:gd name="adj4" fmla="val 54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348038" y="404813"/>
            <a:ext cx="238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Balloon" pitchFamily="2" charset="0"/>
              </a:rPr>
              <a:t>The structure factor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0" y="1125538"/>
            <a:ext cx="3313113" cy="1439862"/>
            <a:chOff x="3560" y="3203"/>
            <a:chExt cx="2087" cy="907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3560" y="3203"/>
              <a:ext cx="2087" cy="9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596" name="Object 6"/>
            <p:cNvGraphicFramePr>
              <a:graphicFrameLocks noChangeAspect="1"/>
            </p:cNvGraphicFramePr>
            <p:nvPr/>
          </p:nvGraphicFramePr>
          <p:xfrm>
            <a:off x="3628" y="3409"/>
            <a:ext cx="1955" cy="396"/>
          </p:xfrm>
          <a:graphic>
            <a:graphicData uri="http://schemas.openxmlformats.org/presentationml/2006/ole">
              <p:oleObj spid="_x0000_s24596" name="Equation" r:id="rId4" imgW="1752600" imgH="355600" progId="Equation.3">
                <p:embed/>
              </p:oleObj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1775" y="3292475"/>
            <a:ext cx="4286250" cy="641350"/>
            <a:chOff x="146" y="2074"/>
            <a:chExt cx="2700" cy="404"/>
          </a:xfrm>
        </p:grpSpPr>
        <p:sp>
          <p:nvSpPr>
            <p:cNvPr id="24593" name="Text Box 8"/>
            <p:cNvSpPr txBox="1">
              <a:spLocks noChangeArrowheads="1"/>
            </p:cNvSpPr>
            <p:nvPr/>
          </p:nvSpPr>
          <p:spPr bwMode="auto">
            <a:xfrm>
              <a:off x="146" y="2074"/>
              <a:ext cx="27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Scattering condition (          Bragg’s law )</a:t>
              </a:r>
            </a:p>
            <a:p>
              <a:r>
                <a:rPr lang="en-US"/>
                <a:t>necessary condition</a:t>
              </a:r>
            </a:p>
          </p:txBody>
        </p:sp>
        <p:sp>
          <p:nvSpPr>
            <p:cNvPr id="24594" name="AutoShape 9"/>
            <p:cNvSpPr>
              <a:spLocks noChangeArrowheads="1"/>
            </p:cNvSpPr>
            <p:nvPr/>
          </p:nvSpPr>
          <p:spPr bwMode="auto">
            <a:xfrm>
              <a:off x="1610" y="2152"/>
              <a:ext cx="227" cy="91"/>
            </a:xfrm>
            <a:prstGeom prst="leftRightArrow">
              <a:avLst>
                <a:gd name="adj1" fmla="val 50000"/>
                <a:gd name="adj2" fmla="val 498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0" name="AutoShape 10"/>
          <p:cNvSpPr>
            <a:spLocks noChangeArrowheads="1"/>
          </p:cNvSpPr>
          <p:nvPr/>
        </p:nvSpPr>
        <p:spPr bwMode="auto">
          <a:xfrm rot="5400000">
            <a:off x="2304256" y="2097882"/>
            <a:ext cx="1008063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383 w 21600"/>
              <a:gd name="T25" fmla="*/ 14797 h 21600"/>
              <a:gd name="T26" fmla="*/ 17143 w 21600"/>
              <a:gd name="T27" fmla="*/ 171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970" y="0"/>
                </a:moveTo>
                <a:lnTo>
                  <a:pt x="10340" y="6638"/>
                </a:lnTo>
                <a:lnTo>
                  <a:pt x="14797" y="6638"/>
                </a:lnTo>
                <a:lnTo>
                  <a:pt x="14797" y="14797"/>
                </a:lnTo>
                <a:lnTo>
                  <a:pt x="6638" y="14797"/>
                </a:lnTo>
                <a:lnTo>
                  <a:pt x="6638" y="10340"/>
                </a:lnTo>
                <a:lnTo>
                  <a:pt x="0" y="15970"/>
                </a:lnTo>
                <a:lnTo>
                  <a:pt x="6638" y="21600"/>
                </a:lnTo>
                <a:lnTo>
                  <a:pt x="6638" y="17143"/>
                </a:lnTo>
                <a:lnTo>
                  <a:pt x="17143" y="17143"/>
                </a:lnTo>
                <a:lnTo>
                  <a:pt x="17143" y="6638"/>
                </a:lnTo>
                <a:lnTo>
                  <a:pt x="21600" y="6638"/>
                </a:lnTo>
                <a:lnTo>
                  <a:pt x="1597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400425" y="2655888"/>
            <a:ext cx="476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Controls the actual intensity of the (hkl)-reflex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419475" y="5157788"/>
            <a:ext cx="5327650" cy="1511300"/>
            <a:chOff x="1701" y="3249"/>
            <a:chExt cx="3356" cy="952"/>
          </a:xfrm>
        </p:grpSpPr>
        <p:sp>
          <p:nvSpPr>
            <p:cNvPr id="24591" name="Rectangle 13"/>
            <p:cNvSpPr>
              <a:spLocks noChangeArrowheads="1"/>
            </p:cNvSpPr>
            <p:nvPr/>
          </p:nvSpPr>
          <p:spPr bwMode="auto">
            <a:xfrm>
              <a:off x="1701" y="3249"/>
              <a:ext cx="3356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592" name="Object 14"/>
            <p:cNvGraphicFramePr>
              <a:graphicFrameLocks noChangeAspect="1"/>
            </p:cNvGraphicFramePr>
            <p:nvPr/>
          </p:nvGraphicFramePr>
          <p:xfrm>
            <a:off x="1882" y="3304"/>
            <a:ext cx="2767" cy="806"/>
          </p:xfrm>
          <a:graphic>
            <a:graphicData uri="http://schemas.openxmlformats.org/presentationml/2006/ole">
              <p:oleObj spid="_x0000_s24592" name="Equation" r:id="rId5" imgW="1917700" imgH="558800" progId="Equation.3">
                <p:embed/>
              </p:oleObj>
            </a:graphicData>
          </a:graphic>
        </p:graphicFrame>
      </p:grpSp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1476375" y="4102100"/>
          <a:ext cx="2921000" cy="742950"/>
        </p:xfrm>
        <a:graphic>
          <a:graphicData uri="http://schemas.openxmlformats.org/presentationml/2006/ole">
            <p:oleObj spid="_x0000_s24585" name="Equation" r:id="rId6" imgW="1498600" imgH="381000" progId="Equation.3">
              <p:embed/>
            </p:oleObj>
          </a:graphicData>
        </a:graphic>
      </p:graphicFrame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41288" y="4189413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Remember: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284663" y="4221163"/>
            <a:ext cx="269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because crystal periodic </a:t>
            </a:r>
          </a:p>
        </p:txBody>
      </p:sp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6948488" y="4175125"/>
          <a:ext cx="1830387" cy="420688"/>
        </p:xfrm>
        <a:graphic>
          <a:graphicData uri="http://schemas.openxmlformats.org/presentationml/2006/ole">
            <p:oleObj spid="_x0000_s24588" name="Equation" r:id="rId7" imgW="939392" imgH="215806" progId="Equation.3">
              <p:embed/>
            </p:oleObj>
          </a:graphicData>
        </a:graphic>
      </p:graphicFrame>
      <p:sp>
        <p:nvSpPr>
          <p:cNvPr id="25619" name="AutoShape 19"/>
          <p:cNvSpPr>
            <a:spLocks noChangeArrowheads="1"/>
          </p:cNvSpPr>
          <p:nvPr/>
        </p:nvSpPr>
        <p:spPr bwMode="auto">
          <a:xfrm rot="5400000">
            <a:off x="2807494" y="4690269"/>
            <a:ext cx="1008062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383 w 21600"/>
              <a:gd name="T25" fmla="*/ 14797 h 21600"/>
              <a:gd name="T26" fmla="*/ 17143 w 21600"/>
              <a:gd name="T27" fmla="*/ 1714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970" y="0"/>
                </a:moveTo>
                <a:lnTo>
                  <a:pt x="10340" y="6638"/>
                </a:lnTo>
                <a:lnTo>
                  <a:pt x="14797" y="6638"/>
                </a:lnTo>
                <a:lnTo>
                  <a:pt x="14797" y="14797"/>
                </a:lnTo>
                <a:lnTo>
                  <a:pt x="6638" y="14797"/>
                </a:lnTo>
                <a:lnTo>
                  <a:pt x="6638" y="10340"/>
                </a:lnTo>
                <a:lnTo>
                  <a:pt x="0" y="15970"/>
                </a:lnTo>
                <a:lnTo>
                  <a:pt x="6638" y="21600"/>
                </a:lnTo>
                <a:lnTo>
                  <a:pt x="6638" y="17143"/>
                </a:lnTo>
                <a:lnTo>
                  <a:pt x="17143" y="17143"/>
                </a:lnTo>
                <a:lnTo>
                  <a:pt x="17143" y="6638"/>
                </a:lnTo>
                <a:lnTo>
                  <a:pt x="21600" y="6638"/>
                </a:lnTo>
                <a:lnTo>
                  <a:pt x="1597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68313" y="573405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Fourier-coefficients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/>
      <p:bldP spid="25610" grpId="0" animBg="1"/>
      <p:bldP spid="25611" grpId="0"/>
      <p:bldP spid="25616" grpId="0"/>
      <p:bldP spid="25617" grpId="0"/>
      <p:bldP spid="25619" grpId="0" animBg="1"/>
      <p:bldP spid="256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76263" y="188913"/>
            <a:ext cx="25923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87313" y="2995613"/>
          <a:ext cx="3908425" cy="1047750"/>
        </p:xfrm>
        <a:graphic>
          <a:graphicData uri="http://schemas.openxmlformats.org/presentationml/2006/ole">
            <p:oleObj spid="_x0000_s25603" name="Equation" r:id="rId4" imgW="2082800" imgH="558800" progId="Equation.3">
              <p:embed/>
            </p:oleObj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76263" y="404813"/>
            <a:ext cx="752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Majority of the electrons are centered in a small region around the atoms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168650" y="836613"/>
            <a:ext cx="576263" cy="287337"/>
          </a:xfrm>
          <a:prstGeom prst="leftRightArrow">
            <a:avLst>
              <a:gd name="adj1" fmla="val 50000"/>
              <a:gd name="adj2" fmla="val 4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63975" y="785813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core electrons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354138" y="1412875"/>
            <a:ext cx="719137" cy="431800"/>
          </a:xfrm>
          <a:prstGeom prst="rightArrow">
            <a:avLst>
              <a:gd name="adj1" fmla="val 28315"/>
              <a:gd name="adj2" fmla="val 445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146300" y="1412875"/>
            <a:ext cx="537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Scattering from valence electrons can be neglected</a:t>
            </a:r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854450" y="2986088"/>
          <a:ext cx="4749800" cy="1117600"/>
        </p:xfrm>
        <a:graphic>
          <a:graphicData uri="http://schemas.openxmlformats.org/presentationml/2006/ole">
            <p:oleObj spid="_x0000_s25609" name="Equation" r:id="rId5" imgW="2374900" imgH="558800" progId="Equation.3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3850" y="2344738"/>
            <a:ext cx="4752975" cy="503237"/>
            <a:chOff x="204" y="1477"/>
            <a:chExt cx="2994" cy="317"/>
          </a:xfrm>
        </p:grpSpPr>
        <p:sp>
          <p:nvSpPr>
            <p:cNvPr id="25621" name="Text Box 11"/>
            <p:cNvSpPr txBox="1">
              <a:spLocks noChangeArrowheads="1"/>
            </p:cNvSpPr>
            <p:nvPr/>
          </p:nvSpPr>
          <p:spPr bwMode="auto">
            <a:xfrm>
              <a:off x="204" y="1525"/>
              <a:ext cx="2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Atom in n-th unit cell is located at position </a:t>
              </a:r>
            </a:p>
          </p:txBody>
        </p:sp>
        <p:graphicFrame>
          <p:nvGraphicFramePr>
            <p:cNvPr id="25622" name="Object 12"/>
            <p:cNvGraphicFramePr>
              <a:graphicFrameLocks noChangeAspect="1"/>
            </p:cNvGraphicFramePr>
            <p:nvPr/>
          </p:nvGraphicFramePr>
          <p:xfrm>
            <a:off x="2960" y="1477"/>
            <a:ext cx="238" cy="317"/>
          </p:xfrm>
          <a:graphic>
            <a:graphicData uri="http://schemas.openxmlformats.org/presentationml/2006/ole">
              <p:oleObj spid="_x0000_s25622" name="Equation" r:id="rId6" imgW="190417" imgH="253890" progId="Equation.3">
                <p:embed/>
              </p:oleObj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16238" y="3860800"/>
            <a:ext cx="1873250" cy="936625"/>
            <a:chOff x="1837" y="2296"/>
            <a:chExt cx="1180" cy="590"/>
          </a:xfrm>
        </p:grpSpPr>
        <p:sp>
          <p:nvSpPr>
            <p:cNvPr id="25619" name="AutoShape 14"/>
            <p:cNvSpPr>
              <a:spLocks noChangeArrowheads="1"/>
            </p:cNvSpPr>
            <p:nvPr/>
          </p:nvSpPr>
          <p:spPr bwMode="auto">
            <a:xfrm>
              <a:off x="1837" y="2296"/>
              <a:ext cx="1180" cy="590"/>
            </a:xfrm>
            <a:prstGeom prst="upArrowCallout">
              <a:avLst>
                <a:gd name="adj1" fmla="val 17296"/>
                <a:gd name="adj2" fmla="val 28306"/>
                <a:gd name="adj3" fmla="val 847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20" name="Object 15"/>
            <p:cNvGraphicFramePr>
              <a:graphicFrameLocks noChangeAspect="1"/>
            </p:cNvGraphicFramePr>
            <p:nvPr/>
          </p:nvGraphicFramePr>
          <p:xfrm>
            <a:off x="1973" y="2523"/>
            <a:ext cx="953" cy="303"/>
          </p:xfrm>
          <a:graphic>
            <a:graphicData uri="http://schemas.openxmlformats.org/presentationml/2006/ole">
              <p:oleObj spid="_x0000_s25620" name="Equation" r:id="rId7" imgW="799753" imgH="253890" progId="Equation.3">
                <p:embed/>
              </p:oleObj>
            </a:graphicData>
          </a:graphic>
        </p:graphicFrame>
      </p:grp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5795963" y="3000375"/>
            <a:ext cx="2952750" cy="11525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5076825" y="3716338"/>
            <a:ext cx="719138" cy="1728787"/>
          </a:xfrm>
          <a:prstGeom prst="curvedRightArrow">
            <a:avLst>
              <a:gd name="adj1" fmla="val 48079"/>
              <a:gd name="adj2" fmla="val 9615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724525" y="4868863"/>
            <a:ext cx="341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atomic scattering factor f</a:t>
            </a:r>
            <a:r>
              <a:rPr lang="el-GR" sz="2000" b="1" baseline="-25000">
                <a:cs typeface="Arial" charset="0"/>
              </a:rPr>
              <a:t>α</a:t>
            </a:r>
            <a:endParaRPr lang="el-GR" sz="2000" b="1">
              <a:cs typeface="Arial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23850" y="5084763"/>
            <a:ext cx="5327650" cy="1584325"/>
            <a:chOff x="204" y="3203"/>
            <a:chExt cx="3356" cy="998"/>
          </a:xfrm>
        </p:grpSpPr>
        <p:sp>
          <p:nvSpPr>
            <p:cNvPr id="25617" name="AutoShape 20"/>
            <p:cNvSpPr>
              <a:spLocks noChangeArrowheads="1"/>
            </p:cNvSpPr>
            <p:nvPr/>
          </p:nvSpPr>
          <p:spPr bwMode="auto">
            <a:xfrm>
              <a:off x="204" y="3203"/>
              <a:ext cx="3356" cy="998"/>
            </a:xfrm>
            <a:prstGeom prst="rightArrowCallout">
              <a:avLst>
                <a:gd name="adj1" fmla="val 28259"/>
                <a:gd name="adj2" fmla="val 25750"/>
                <a:gd name="adj3" fmla="val 79273"/>
                <a:gd name="adj4" fmla="val 69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18" name="Object 21"/>
            <p:cNvGraphicFramePr>
              <a:graphicFrameLocks noChangeAspect="1"/>
            </p:cNvGraphicFramePr>
            <p:nvPr/>
          </p:nvGraphicFramePr>
          <p:xfrm>
            <a:off x="295" y="3430"/>
            <a:ext cx="2223" cy="616"/>
          </p:xfrm>
          <a:graphic>
            <a:graphicData uri="http://schemas.openxmlformats.org/presentationml/2006/ole">
              <p:oleObj spid="_x0000_s25618" name="Equation" r:id="rId8" imgW="1282700" imgH="355600" progId="Equation.3">
                <p:embed/>
              </p:oleObj>
            </a:graphicData>
          </a:graphic>
        </p:graphicFrame>
      </p:grp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5724525" y="5711825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Structure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8" grpId="0"/>
      <p:bldP spid="26629" grpId="0" animBg="1"/>
      <p:bldP spid="26630" grpId="0"/>
      <p:bldP spid="26631" grpId="0" animBg="1"/>
      <p:bldP spid="26632" grpId="0"/>
      <p:bldP spid="26640" grpId="0" animBg="1"/>
      <p:bldP spid="26641" grpId="0" animBg="1"/>
      <p:bldP spid="26642" grpId="0"/>
      <p:bldP spid="266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6913" y="436563"/>
            <a:ext cx="3403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305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atomic scattering factor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292475" y="481013"/>
          <a:ext cx="3581400" cy="787400"/>
        </p:xfrm>
        <a:graphic>
          <a:graphicData uri="http://schemas.openxmlformats.org/presentationml/2006/ole">
            <p:oleObj spid="_x0000_s26628" name="Equation" r:id="rId5" imgW="1790700" imgH="393700" progId="Equation.3">
              <p:embed/>
            </p:oleObj>
          </a:graphicData>
        </a:graphic>
      </p:graphicFrame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3059113" y="1125538"/>
            <a:ext cx="2808287" cy="1079500"/>
          </a:xfrm>
          <a:prstGeom prst="upArrowCallout">
            <a:avLst>
              <a:gd name="adj1" fmla="val 22498"/>
              <a:gd name="adj2" fmla="val 36818"/>
              <a:gd name="adj3" fmla="val 847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Spherically symmetric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4925" y="2709863"/>
            <a:ext cx="719138" cy="431800"/>
          </a:xfrm>
          <a:prstGeom prst="rightArrow">
            <a:avLst>
              <a:gd name="adj1" fmla="val 28315"/>
              <a:gd name="adj2" fmla="val 445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611188" y="2641600"/>
          <a:ext cx="6019800" cy="787400"/>
        </p:xfrm>
        <a:graphic>
          <a:graphicData uri="http://schemas.openxmlformats.org/presentationml/2006/ole">
            <p:oleObj spid="_x0000_s26631" name="Equation" r:id="rId6" imgW="3009900" imgH="393700" progId="Equation.3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954213" y="4221163"/>
          <a:ext cx="5892800" cy="787400"/>
        </p:xfrm>
        <a:graphic>
          <a:graphicData uri="http://schemas.openxmlformats.org/presentationml/2006/ole">
            <p:oleObj spid="_x0000_s26632" name="Equation" r:id="rId7" imgW="2946400" imgH="393700" progId="Equation.3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2138" y="3665538"/>
            <a:ext cx="2470150" cy="366712"/>
            <a:chOff x="373" y="2309"/>
            <a:chExt cx="1556" cy="231"/>
          </a:xfrm>
        </p:grpSpPr>
        <p:grpSp>
          <p:nvGrpSpPr>
            <p:cNvPr id="26638" name="Group 10"/>
            <p:cNvGrpSpPr>
              <a:grpSpLocks/>
            </p:cNvGrpSpPr>
            <p:nvPr/>
          </p:nvGrpSpPr>
          <p:grpSpPr bwMode="auto">
            <a:xfrm>
              <a:off x="373" y="2309"/>
              <a:ext cx="1556" cy="231"/>
              <a:chOff x="373" y="2309"/>
              <a:chExt cx="1556" cy="231"/>
            </a:xfrm>
          </p:grpSpPr>
          <p:sp>
            <p:nvSpPr>
              <p:cNvPr id="26640" name="Text Box 11"/>
              <p:cNvSpPr txBox="1">
                <a:spLocks noChangeArrowheads="1"/>
              </p:cNvSpPr>
              <p:nvPr/>
            </p:nvSpPr>
            <p:spPr bwMode="auto">
              <a:xfrm>
                <a:off x="373" y="2309"/>
                <a:ext cx="6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where </a:t>
                </a:r>
                <a:r>
                  <a:rPr lang="en-US">
                    <a:cs typeface="Arial" charset="0"/>
                  </a:rPr>
                  <a:t> </a:t>
                </a:r>
                <a:r>
                  <a:rPr lang="en-US"/>
                  <a:t> </a:t>
                </a:r>
              </a:p>
            </p:txBody>
          </p:sp>
          <p:grpSp>
            <p:nvGrpSpPr>
              <p:cNvPr id="26641" name="Group 12"/>
              <p:cNvGrpSpPr>
                <a:grpSpLocks/>
              </p:cNvGrpSpPr>
              <p:nvPr/>
            </p:nvGrpSpPr>
            <p:grpSpPr bwMode="auto">
              <a:xfrm>
                <a:off x="1066" y="2341"/>
                <a:ext cx="226" cy="182"/>
                <a:chOff x="1066" y="2341"/>
                <a:chExt cx="226" cy="182"/>
              </a:xfrm>
            </p:grpSpPr>
            <p:sp>
              <p:nvSpPr>
                <p:cNvPr id="2664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066" y="2341"/>
                  <a:ext cx="226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6" y="2432"/>
                  <a:ext cx="226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5" name="Arc 15"/>
                <p:cNvSpPr>
                  <a:spLocks/>
                </p:cNvSpPr>
                <p:nvPr/>
              </p:nvSpPr>
              <p:spPr bwMode="auto">
                <a:xfrm rot="2870955">
                  <a:off x="1066" y="2341"/>
                  <a:ext cx="181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642" name="Text Box 16"/>
              <p:cNvSpPr txBox="1">
                <a:spLocks noChangeArrowheads="1"/>
              </p:cNvSpPr>
              <p:nvPr/>
            </p:nvSpPr>
            <p:spPr bwMode="auto">
              <a:xfrm>
                <a:off x="1461" y="2309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u="sng"/>
                  <a:t>G</a:t>
                </a:r>
                <a:r>
                  <a:rPr lang="en-US"/>
                  <a:t> , </a:t>
                </a:r>
                <a:r>
                  <a:rPr lang="en-US" u="sng"/>
                  <a:t>r</a:t>
                </a:r>
                <a:r>
                  <a:rPr lang="en-US"/>
                  <a:t>’ </a:t>
                </a:r>
                <a:endParaRPr lang="en-US" u="sng"/>
              </a:p>
            </p:txBody>
          </p:sp>
        </p:grpSp>
        <p:graphicFrame>
          <p:nvGraphicFramePr>
            <p:cNvPr id="26639" name="Object 17"/>
            <p:cNvGraphicFramePr>
              <a:graphicFrameLocks noChangeAspect="1"/>
            </p:cNvGraphicFramePr>
            <p:nvPr/>
          </p:nvGraphicFramePr>
          <p:xfrm>
            <a:off x="850" y="2325"/>
            <a:ext cx="162" cy="200"/>
          </p:xfrm>
          <a:graphic>
            <a:graphicData uri="http://schemas.openxmlformats.org/presentationml/2006/ole">
              <p:oleObj spid="_x0000_s26639" name="Equation" r:id="rId8" imgW="164957" imgH="203024" progId="Equation.3">
                <p:embed/>
              </p:oleObj>
            </a:graphicData>
          </a:graphic>
        </p:graphicFrame>
      </p:grpSp>
      <p:graphicFrame>
        <p:nvGraphicFramePr>
          <p:cNvPr id="27666" name="Object 18"/>
          <p:cNvGraphicFramePr>
            <a:graphicFrameLocks noChangeAspect="1"/>
          </p:cNvGraphicFramePr>
          <p:nvPr/>
        </p:nvGraphicFramePr>
        <p:xfrm>
          <a:off x="1979613" y="4992688"/>
          <a:ext cx="4572000" cy="1041400"/>
        </p:xfrm>
        <a:graphic>
          <a:graphicData uri="http://schemas.openxmlformats.org/presentationml/2006/ole">
            <p:oleObj spid="_x0000_s26634" name="Equation" r:id="rId9" imgW="2286000" imgH="520700" progId="Equation.3">
              <p:embed/>
            </p:oleObj>
          </a:graphicData>
        </a:graphic>
      </p:graphicFrame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64163" y="5661025"/>
            <a:ext cx="2087562" cy="792163"/>
            <a:chOff x="2336" y="3566"/>
            <a:chExt cx="1315" cy="499"/>
          </a:xfrm>
        </p:grpSpPr>
        <p:sp>
          <p:nvSpPr>
            <p:cNvPr id="26636" name="AutoShape 20"/>
            <p:cNvSpPr>
              <a:spLocks noChangeArrowheads="1"/>
            </p:cNvSpPr>
            <p:nvPr/>
          </p:nvSpPr>
          <p:spPr bwMode="auto">
            <a:xfrm>
              <a:off x="2336" y="3566"/>
              <a:ext cx="1315" cy="499"/>
            </a:xfrm>
            <a:prstGeom prst="upArrowCallout">
              <a:avLst>
                <a:gd name="adj1" fmla="val 27451"/>
                <a:gd name="adj2" fmla="val 35369"/>
                <a:gd name="adj3" fmla="val 21444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7" name="Object 21"/>
            <p:cNvGraphicFramePr>
              <a:graphicFrameLocks noChangeAspect="1"/>
            </p:cNvGraphicFramePr>
            <p:nvPr/>
          </p:nvGraphicFramePr>
          <p:xfrm>
            <a:off x="2426" y="3772"/>
            <a:ext cx="1104" cy="272"/>
          </p:xfrm>
          <a:graphic>
            <a:graphicData uri="http://schemas.openxmlformats.org/presentationml/2006/ole">
              <p:oleObj spid="_x0000_s26637" name="Equation" r:id="rId10" imgW="1143000" imgH="2794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 animBg="1"/>
      <p:bldP spid="276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750" y="115888"/>
            <a:ext cx="7993063" cy="2233612"/>
            <a:chOff x="340" y="73"/>
            <a:chExt cx="5035" cy="1407"/>
          </a:xfrm>
        </p:grpSpPr>
        <p:graphicFrame>
          <p:nvGraphicFramePr>
            <p:cNvPr id="27661" name="Object 3"/>
            <p:cNvGraphicFramePr>
              <a:graphicFrameLocks noChangeAspect="1"/>
            </p:cNvGraphicFramePr>
            <p:nvPr/>
          </p:nvGraphicFramePr>
          <p:xfrm>
            <a:off x="742" y="562"/>
            <a:ext cx="4144" cy="688"/>
          </p:xfrm>
          <a:graphic>
            <a:graphicData uri="http://schemas.openxmlformats.org/presentationml/2006/ole">
              <p:oleObj spid="_x0000_s27661" name="Equation" r:id="rId4" imgW="3289300" imgH="546100" progId="Equation.3">
                <p:embed/>
              </p:oleObj>
            </a:graphicData>
          </a:graphic>
        </p:graphicFrame>
        <p:sp>
          <p:nvSpPr>
            <p:cNvPr id="27662" name="Rectangle 4"/>
            <p:cNvSpPr>
              <a:spLocks noChangeArrowheads="1"/>
            </p:cNvSpPr>
            <p:nvPr/>
          </p:nvSpPr>
          <p:spPr bwMode="auto">
            <a:xfrm>
              <a:off x="340" y="73"/>
              <a:ext cx="5035" cy="14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Text Box 5"/>
            <p:cNvSpPr txBox="1">
              <a:spLocks noChangeArrowheads="1"/>
            </p:cNvSpPr>
            <p:nvPr/>
          </p:nvSpPr>
          <p:spPr bwMode="auto">
            <a:xfrm>
              <a:off x="1973" y="164"/>
              <a:ext cx="19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atomic scattering factor</a:t>
              </a:r>
            </a:p>
          </p:txBody>
        </p:sp>
      </p:grp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1188" y="2492375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Maximum at </a:t>
            </a:r>
            <a:r>
              <a:rPr lang="ru-RU">
                <a:cs typeface="Arial" charset="0"/>
              </a:rPr>
              <a:t>Ө</a:t>
            </a:r>
            <a:r>
              <a:rPr lang="en-US">
                <a:cs typeface="Arial" charset="0"/>
              </a:rPr>
              <a:t>=0 (forward scattering)</a:t>
            </a:r>
            <a:endParaRPr lang="ru-RU">
              <a:cs typeface="Arial" charset="0"/>
            </a:endParaRP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611188" y="2925763"/>
          <a:ext cx="4343400" cy="787400"/>
        </p:xfrm>
        <a:graphic>
          <a:graphicData uri="http://schemas.openxmlformats.org/presentationml/2006/ole">
            <p:oleObj spid="_x0000_s27652" name="Equation" r:id="rId5" imgW="2171700" imgH="39370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076825" y="2852738"/>
          <a:ext cx="865188" cy="617537"/>
        </p:xfrm>
        <a:graphic>
          <a:graphicData uri="http://schemas.openxmlformats.org/presentationml/2006/ole">
            <p:oleObj spid="_x0000_s27653" name="Equation" r:id="rId6" imgW="355292" imgH="253780" progId="Equation.3">
              <p:embed/>
            </p:oleObj>
          </a:graphicData>
        </a:graphic>
      </p:graphicFrame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084888" y="2925763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number of electrons/atom</a:t>
            </a:r>
          </a:p>
        </p:txBody>
      </p:sp>
      <p:pic>
        <p:nvPicPr>
          <p:cNvPr id="28682" name="Picture 10" descr="atomicscatteringfactor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3552825"/>
            <a:ext cx="46799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C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3789363"/>
            <a:ext cx="2411412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771775" y="5013325"/>
            <a:ext cx="10795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AutoShape 13">
            <a:hlinkClick r:id="rId10" highlightClick="1"/>
          </p:cNvPr>
          <p:cNvSpPr>
            <a:spLocks noChangeArrowheads="1"/>
          </p:cNvSpPr>
          <p:nvPr/>
        </p:nvSpPr>
        <p:spPr bwMode="auto">
          <a:xfrm>
            <a:off x="8534400" y="5562600"/>
            <a:ext cx="3048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234238" y="6216650"/>
            <a:ext cx="1909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1200"/>
              <a:t>Click for calculations of</a:t>
            </a:r>
          </a:p>
          <a:p>
            <a:r>
              <a:rPr lang="en-US" sz="1200"/>
              <a:t>atomic scattering factors</a:t>
            </a:r>
            <a:r>
              <a:rPr lang="en-US"/>
              <a:t>)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8686800" y="6019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1" grpId="0"/>
      <p:bldP spid="28684" grpId="0" animBg="1"/>
      <p:bldP spid="28685" grpId="0" animBg="1"/>
      <p:bldP spid="28686" grpId="0"/>
      <p:bldP spid="286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339975" y="333375"/>
            <a:ext cx="391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Structure factor of a lattice with basis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358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Structure factor of the bcc lattice: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03663" y="1073150"/>
            <a:ext cx="419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Conventional cell contains two atoms at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5148263" y="1557338"/>
          <a:ext cx="2181225" cy="2376487"/>
        </p:xfrm>
        <a:graphic>
          <a:graphicData uri="http://schemas.openxmlformats.org/presentationml/2006/ole">
            <p:oleObj spid="_x0000_s28677" name="Photo Editor Photo" r:id="rId4" imgW="961905" imgH="1047619" progId="MSPhotoEd.3">
              <p:embed/>
            </p:oleObj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779838" y="2276475"/>
            <a:ext cx="113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</a:t>
            </a:r>
            <a:r>
              <a:rPr lang="en-US" baseline="-25000"/>
              <a:t>1</a:t>
            </a:r>
            <a:r>
              <a:rPr lang="en-US"/>
              <a:t>=(0,0,0)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932363" y="2636838"/>
            <a:ext cx="7191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235825" y="2060575"/>
            <a:ext cx="1709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</a:t>
            </a:r>
            <a:r>
              <a:rPr lang="en-US" baseline="-25000"/>
              <a:t>2</a:t>
            </a:r>
            <a:r>
              <a:rPr lang="en-US"/>
              <a:t>=(1/2,1/2,1/2)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6372225" y="2492375"/>
            <a:ext cx="12954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23850" y="3925888"/>
            <a:ext cx="6249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Both atoms have the same atomic scattering factor f</a:t>
            </a:r>
            <a:r>
              <a:rPr lang="en-US" baseline="-25000"/>
              <a:t>1</a:t>
            </a:r>
            <a:r>
              <a:rPr lang="en-US"/>
              <a:t> = f</a:t>
            </a:r>
            <a:r>
              <a:rPr lang="en-US" baseline="-25000"/>
              <a:t>2 </a:t>
            </a:r>
            <a:r>
              <a:rPr lang="en-US"/>
              <a:t>= f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23850" y="4437063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Reciprocal unit cell: 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414588" y="4437063"/>
            <a:ext cx="295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cube with cell side of 2</a:t>
            </a:r>
            <a:r>
              <a:rPr lang="el-GR">
                <a:cs typeface="Arial" charset="0"/>
              </a:rPr>
              <a:t>π</a:t>
            </a:r>
            <a:r>
              <a:rPr lang="en-US">
                <a:cs typeface="Arial" charset="0"/>
              </a:rPr>
              <a:t>/a</a:t>
            </a:r>
            <a:r>
              <a:rPr lang="en-US"/>
              <a:t>  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5364163" y="4437063"/>
            <a:ext cx="719137" cy="431800"/>
          </a:xfrm>
          <a:prstGeom prst="rightArrow">
            <a:avLst>
              <a:gd name="adj1" fmla="val 28315"/>
              <a:gd name="adj2" fmla="val 445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6338888" y="4241800"/>
          <a:ext cx="2016125" cy="782638"/>
        </p:xfrm>
        <a:graphic>
          <a:graphicData uri="http://schemas.openxmlformats.org/presentationml/2006/ole">
            <p:oleObj spid="_x0000_s28686" name="Equation" r:id="rId5" imgW="1308100" imgH="508000" progId="Equation.3">
              <p:embed/>
            </p:oleObj>
          </a:graphicData>
        </a:graphic>
      </p:graphicFrame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1187450" y="5300663"/>
          <a:ext cx="6953250" cy="977900"/>
        </p:xfrm>
        <a:graphic>
          <a:graphicData uri="http://schemas.openxmlformats.org/presentationml/2006/ole">
            <p:oleObj spid="_x0000_s28687" name="Equation" r:id="rId6" imgW="2527300" imgH="355600" progId="Equation.3">
              <p:embed/>
            </p:oleObj>
          </a:graphicData>
        </a:graphic>
      </p:graphicFrame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468313" y="4868863"/>
            <a:ext cx="719137" cy="431800"/>
          </a:xfrm>
          <a:prstGeom prst="rightArrow">
            <a:avLst>
              <a:gd name="adj1" fmla="val 28315"/>
              <a:gd name="adj2" fmla="val 445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  <p:bldP spid="29702" grpId="0"/>
      <p:bldP spid="29703" grpId="0" animBg="1"/>
      <p:bldP spid="29704" grpId="0"/>
      <p:bldP spid="29705" grpId="0" animBg="1"/>
      <p:bldP spid="29706" grpId="0"/>
      <p:bldP spid="29707" grpId="0"/>
      <p:bldP spid="29708" grpId="0"/>
      <p:bldP spid="29709" grpId="0" animBg="1"/>
      <p:bldP spid="297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916238" y="476250"/>
            <a:ext cx="398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Typical Laue X-ray diffraction pattern 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059113" y="11255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16238" y="1477963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symmetry of the pattern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115888"/>
            <a:ext cx="2016125" cy="2819400"/>
            <a:chOff x="158" y="73"/>
            <a:chExt cx="1270" cy="1776"/>
          </a:xfrm>
        </p:grpSpPr>
        <p:pic>
          <p:nvPicPr>
            <p:cNvPr id="4139" name="Picture 6" descr="yalo-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" y="73"/>
              <a:ext cx="1148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0" name="Text Box 7"/>
            <p:cNvSpPr txBox="1">
              <a:spLocks noChangeArrowheads="1"/>
            </p:cNvSpPr>
            <p:nvPr/>
          </p:nvSpPr>
          <p:spPr bwMode="auto">
            <a:xfrm>
              <a:off x="158" y="1389"/>
              <a:ext cx="127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Laue X-ray diffraction</a:t>
              </a:r>
            </a:p>
            <a:p>
              <a:r>
                <a:rPr lang="en-US" sz="1400"/>
                <a:t>YAlO</a:t>
              </a:r>
              <a:r>
                <a:rPr lang="en-US" sz="1400" baseline="-25000"/>
                <a:t>3</a:t>
              </a:r>
            </a:p>
            <a:p>
              <a:r>
                <a:rPr lang="en-US" sz="1400"/>
                <a:t>c-axis normal to picture</a:t>
              </a:r>
            </a:p>
          </p:txBody>
        </p:sp>
      </p:grp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56325" y="148431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symmetry of the crystal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508625" y="1628775"/>
            <a:ext cx="576263" cy="144463"/>
          </a:xfrm>
          <a:prstGeom prst="leftRightArrow">
            <a:avLst>
              <a:gd name="adj1" fmla="val 50000"/>
              <a:gd name="adj2" fmla="val 79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835150" y="3141663"/>
            <a:ext cx="499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Complementarity of the three types of radiation 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19125" y="3709988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X-ray diffraction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348038" y="3644900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Electron diffraction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516688" y="36449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Neutron diffraction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5400000">
            <a:off x="1368425" y="418465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50825" y="4724400"/>
            <a:ext cx="2665413" cy="18732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421063" y="4724400"/>
            <a:ext cx="2519362" cy="18732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445250" y="4724400"/>
            <a:ext cx="2447925" cy="1873250"/>
          </a:xfrm>
          <a:prstGeom prst="rect">
            <a:avLst/>
          </a:prstGeom>
          <a:solidFill>
            <a:schemeClr val="bg1"/>
          </a:solidFill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 rot="5400000">
            <a:off x="4248150" y="418465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5400000">
            <a:off x="7416800" y="418465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09550" y="4775200"/>
            <a:ext cx="274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Photon energies 10keV-100keV</a:t>
            </a: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468313" y="5084763"/>
            <a:ext cx="431800" cy="215900"/>
          </a:xfrm>
          <a:prstGeom prst="rightArrow">
            <a:avLst>
              <a:gd name="adj1" fmla="val 16176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900113" y="5013325"/>
            <a:ext cx="2005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large penetration depth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468313" y="5373688"/>
            <a:ext cx="431800" cy="215900"/>
          </a:xfrm>
          <a:prstGeom prst="rightArrow">
            <a:avLst>
              <a:gd name="adj1" fmla="val 16176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900113" y="5300663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3D crystal structure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38125" y="5645150"/>
            <a:ext cx="2640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scattering by electron density  </a:t>
            </a: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468313" y="6021388"/>
            <a:ext cx="431800" cy="215900"/>
          </a:xfrm>
          <a:prstGeom prst="rightArrow">
            <a:avLst>
              <a:gd name="adj1" fmla="val 16176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882650" y="5935663"/>
            <a:ext cx="1573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best results for </a:t>
            </a:r>
          </a:p>
          <a:p>
            <a:r>
              <a:rPr lang="en-US" sz="1400"/>
              <a:t>atoms with high Z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3419475" y="4797425"/>
            <a:ext cx="159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Charged particle </a:t>
            </a: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3492500" y="5157788"/>
            <a:ext cx="431800" cy="215900"/>
          </a:xfrm>
          <a:prstGeom prst="rightArrow">
            <a:avLst>
              <a:gd name="adj1" fmla="val 16176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3492500" y="5589588"/>
            <a:ext cx="431800" cy="215900"/>
          </a:xfrm>
          <a:prstGeom prst="rightArrow">
            <a:avLst>
              <a:gd name="adj1" fmla="val 16176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4064000" y="5013325"/>
            <a:ext cx="1660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“strong” interaction</a:t>
            </a:r>
          </a:p>
          <a:p>
            <a:r>
              <a:rPr lang="en-US" sz="1400"/>
              <a:t>  with matter 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924300" y="5516563"/>
            <a:ext cx="192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low penetration depth </a:t>
            </a:r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3492500" y="6021388"/>
            <a:ext cx="431800" cy="215900"/>
          </a:xfrm>
          <a:prstGeom prst="rightArrow">
            <a:avLst>
              <a:gd name="adj1" fmla="val 16176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3924300" y="5949950"/>
            <a:ext cx="1671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Study of: surfaces</a:t>
            </a:r>
          </a:p>
          <a:p>
            <a:r>
              <a:rPr lang="en-US" sz="1400"/>
              <a:t>               thin films 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532563" y="4724400"/>
            <a:ext cx="200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Interaction with nuclei </a:t>
            </a:r>
          </a:p>
        </p:txBody>
      </p:sp>
      <p:sp>
        <p:nvSpPr>
          <p:cNvPr id="5156" name="AutoShape 36"/>
          <p:cNvSpPr>
            <a:spLocks noChangeArrowheads="1"/>
          </p:cNvSpPr>
          <p:nvPr/>
        </p:nvSpPr>
        <p:spPr bwMode="auto">
          <a:xfrm>
            <a:off x="6516688" y="5013325"/>
            <a:ext cx="431800" cy="215900"/>
          </a:xfrm>
          <a:prstGeom prst="rightArrow">
            <a:avLst>
              <a:gd name="adj1" fmla="val 16176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6948488" y="4941888"/>
            <a:ext cx="1711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Improved efficiency</a:t>
            </a:r>
          </a:p>
          <a:p>
            <a:r>
              <a:rPr lang="en-US" sz="1400"/>
              <a:t>for light atoms </a:t>
            </a:r>
          </a:p>
        </p:txBody>
      </p:sp>
      <p:sp>
        <p:nvSpPr>
          <p:cNvPr id="5158" name="AutoShape 38"/>
          <p:cNvSpPr>
            <a:spLocks noChangeArrowheads="1"/>
          </p:cNvSpPr>
          <p:nvPr/>
        </p:nvSpPr>
        <p:spPr bwMode="auto">
          <a:xfrm>
            <a:off x="6540500" y="5464175"/>
            <a:ext cx="431800" cy="215900"/>
          </a:xfrm>
          <a:prstGeom prst="rightArrow">
            <a:avLst>
              <a:gd name="adj1" fmla="val 16176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6948488" y="5359400"/>
            <a:ext cx="1701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Inelastic scattering:</a:t>
            </a:r>
          </a:p>
          <a:p>
            <a:r>
              <a:rPr lang="en-US" sz="1400"/>
              <a:t>phonons 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443663" y="5719763"/>
            <a:ext cx="2373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Magnetic moment interacts</a:t>
            </a:r>
          </a:p>
          <a:p>
            <a:r>
              <a:rPr lang="en-US" sz="1400"/>
              <a:t>  with moment of electrons </a:t>
            </a:r>
          </a:p>
        </p:txBody>
      </p:sp>
      <p:graphicFrame>
        <p:nvGraphicFramePr>
          <p:cNvPr id="4135" name="Object 4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35" name="Equation" r:id="rId5" imgW="114151" imgH="215619" progId="Equation.3">
              <p:embed/>
            </p:oleObj>
          </a:graphicData>
        </a:graphic>
      </p:graphicFrame>
      <p:sp>
        <p:nvSpPr>
          <p:cNvPr id="5162" name="AutoShape 42"/>
          <p:cNvSpPr>
            <a:spLocks noChangeArrowheads="1"/>
          </p:cNvSpPr>
          <p:nvPr/>
        </p:nvSpPr>
        <p:spPr bwMode="auto">
          <a:xfrm>
            <a:off x="6516688" y="6218238"/>
            <a:ext cx="431800" cy="215900"/>
          </a:xfrm>
          <a:prstGeom prst="rightArrow">
            <a:avLst>
              <a:gd name="adj1" fmla="val 16176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6948488" y="6113463"/>
            <a:ext cx="1770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Magnetic scattering:</a:t>
            </a:r>
          </a:p>
          <a:p>
            <a:r>
              <a:rPr lang="en-US" sz="1400"/>
              <a:t>Structure, magnons</a:t>
            </a:r>
          </a:p>
        </p:txBody>
      </p:sp>
      <p:pic>
        <p:nvPicPr>
          <p:cNvPr id="5164" name="Picture 44" descr="Unbenan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1773238"/>
            <a:ext cx="21605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/>
      <p:bldP spid="5128" grpId="0"/>
      <p:bldP spid="5129" grpId="0" animBg="1"/>
      <p:bldP spid="5130" grpId="0"/>
      <p:bldP spid="5131" grpId="0"/>
      <p:bldP spid="5132" grpId="0"/>
      <p:bldP spid="5133" grpId="0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/>
      <p:bldP spid="5141" grpId="0" animBg="1"/>
      <p:bldP spid="5142" grpId="0"/>
      <p:bldP spid="5143" grpId="0" animBg="1"/>
      <p:bldP spid="5144" grpId="0"/>
      <p:bldP spid="5145" grpId="0"/>
      <p:bldP spid="5146" grpId="0" animBg="1"/>
      <p:bldP spid="5147" grpId="0"/>
      <p:bldP spid="5148" grpId="0"/>
      <p:bldP spid="5149" grpId="0" animBg="1"/>
      <p:bldP spid="5150" grpId="0" animBg="1"/>
      <p:bldP spid="5151" grpId="0"/>
      <p:bldP spid="5152" grpId="0"/>
      <p:bldP spid="5153" grpId="0" animBg="1"/>
      <p:bldP spid="5154" grpId="0"/>
      <p:bldP spid="5155" grpId="0"/>
      <p:bldP spid="5156" grpId="0" animBg="1"/>
      <p:bldP spid="5157" grpId="0"/>
      <p:bldP spid="5158" grpId="0" animBg="1"/>
      <p:bldP spid="5159" grpId="0"/>
      <p:bldP spid="5160" grpId="0"/>
      <p:bldP spid="5162" grpId="0" animBg="1"/>
      <p:bldP spid="51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07950" y="44450"/>
          <a:ext cx="6624638" cy="1738313"/>
        </p:xfrm>
        <a:graphic>
          <a:graphicData uri="http://schemas.openxmlformats.org/presentationml/2006/ole">
            <p:oleObj spid="_x0000_s29698" name="Equation" r:id="rId4" imgW="3479800" imgH="914400" progId="Equation.3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219200"/>
            <a:ext cx="6048375" cy="1511300"/>
            <a:chOff x="204" y="1026"/>
            <a:chExt cx="4037" cy="977"/>
          </a:xfrm>
        </p:grpSpPr>
        <p:sp>
          <p:nvSpPr>
            <p:cNvPr id="29705" name="AutoShape 4"/>
            <p:cNvSpPr>
              <a:spLocks noChangeArrowheads="1"/>
            </p:cNvSpPr>
            <p:nvPr/>
          </p:nvSpPr>
          <p:spPr bwMode="auto">
            <a:xfrm flipH="1">
              <a:off x="1882" y="1026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795 h 21600"/>
                <a:gd name="T20" fmla="*/ 1736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6493"/>
                  </a:lnTo>
                  <a:lnTo>
                    <a:pt x="13491" y="6493"/>
                  </a:lnTo>
                  <a:lnTo>
                    <a:pt x="13491" y="16780"/>
                  </a:lnTo>
                  <a:lnTo>
                    <a:pt x="0" y="16780"/>
                  </a:lnTo>
                  <a:lnTo>
                    <a:pt x="0" y="21600"/>
                  </a:lnTo>
                  <a:lnTo>
                    <a:pt x="17366" y="21600"/>
                  </a:lnTo>
                  <a:lnTo>
                    <a:pt x="17366" y="6493"/>
                  </a:lnTo>
                  <a:lnTo>
                    <a:pt x="21600" y="6493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06" name="Group 5"/>
            <p:cNvGrpSpPr>
              <a:grpSpLocks/>
            </p:cNvGrpSpPr>
            <p:nvPr/>
          </p:nvGrpSpPr>
          <p:grpSpPr bwMode="auto">
            <a:xfrm>
              <a:off x="204" y="1413"/>
              <a:ext cx="4037" cy="590"/>
              <a:chOff x="345" y="1650"/>
              <a:chExt cx="4037" cy="590"/>
            </a:xfrm>
          </p:grpSpPr>
          <p:sp>
            <p:nvSpPr>
              <p:cNvPr id="29707" name="Rectangle 6"/>
              <p:cNvSpPr>
                <a:spLocks noChangeArrowheads="1"/>
              </p:cNvSpPr>
              <p:nvPr/>
            </p:nvSpPr>
            <p:spPr bwMode="auto">
              <a:xfrm>
                <a:off x="345" y="1650"/>
                <a:ext cx="4037" cy="5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9708" name="Object 7"/>
              <p:cNvGraphicFramePr>
                <a:graphicFrameLocks noChangeAspect="1"/>
              </p:cNvGraphicFramePr>
              <p:nvPr/>
            </p:nvGraphicFramePr>
            <p:xfrm>
              <a:off x="431" y="1790"/>
              <a:ext cx="3901" cy="289"/>
            </p:xfrm>
            <a:graphic>
              <a:graphicData uri="http://schemas.openxmlformats.org/presentationml/2006/ole">
                <p:oleObj spid="_x0000_s29708" name="Equation" r:id="rId5" imgW="3771900" imgH="279400" progId="Equation.DSMT4">
                  <p:embed/>
                </p:oleObj>
              </a:graphicData>
            </a:graphic>
          </p:graphicFrame>
        </p:grpSp>
      </p:grp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619250" y="4005263"/>
          <a:ext cx="4968875" cy="2590800"/>
        </p:xfrm>
        <a:graphic>
          <a:graphicData uri="http://schemas.openxmlformats.org/presentationml/2006/ole">
            <p:oleObj spid="_x0000_s29700" name="Photo Editor Photo" r:id="rId6" imgW="6373115" imgH="3323810" progId="MSPhotoEd.3">
              <p:embed/>
            </p:oleObj>
          </a:graphicData>
        </a:graphic>
      </p:graphicFrame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468313" y="2852738"/>
            <a:ext cx="719137" cy="431800"/>
          </a:xfrm>
          <a:prstGeom prst="rightArrow">
            <a:avLst>
              <a:gd name="adj1" fmla="val 28315"/>
              <a:gd name="adj2" fmla="val 445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331913" y="2860675"/>
            <a:ext cx="675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observe e.g. diffraction peaks from (110), (200), (211) planes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403350" y="3292475"/>
            <a:ext cx="479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but no peaks from (100), (111), (2,1,0) planes</a:t>
            </a: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6659563" y="4084638"/>
          <a:ext cx="1852612" cy="2017712"/>
        </p:xfrm>
        <a:graphic>
          <a:graphicData uri="http://schemas.openxmlformats.org/presentationml/2006/ole">
            <p:oleObj spid="_x0000_s29704" name="Photo Editor Photo" r:id="rId7" imgW="961905" imgH="104761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0" grpId="0"/>
      <p:bldP spid="307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3657600" y="2209800"/>
          <a:ext cx="2895600" cy="2270125"/>
        </p:xfrm>
        <a:graphic>
          <a:graphicData uri="http://schemas.openxmlformats.org/presentationml/2006/ole">
            <p:oleObj spid="_x0000_s30722" name="Photo Editor Photo" r:id="rId4" imgW="4638095" imgH="3839111" progId="MSPhotoEd.3">
              <p:embed/>
            </p:oleObj>
          </a:graphicData>
        </a:graphic>
      </p:graphicFrame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77788" y="4437063"/>
            <a:ext cx="8964612" cy="223202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9750" y="4903788"/>
            <a:ext cx="831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Shape and dimension of the unit cell can be deduced from Bragg peaks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11188" y="5553075"/>
            <a:ext cx="825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Content of the unit cell (basis) determined from intensities of reflections</a:t>
            </a:r>
          </a:p>
        </p:txBody>
      </p:sp>
      <p:pic>
        <p:nvPicPr>
          <p:cNvPr id="31749" name="Picture 5" descr="csc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5888"/>
            <a:ext cx="15843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835150" y="712788"/>
            <a:ext cx="102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f</a:t>
            </a:r>
            <a:r>
              <a:rPr lang="en-US" baseline="-25000"/>
              <a:t>1</a:t>
            </a:r>
            <a:r>
              <a:rPr lang="en-US"/>
              <a:t> = f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995738" y="765175"/>
            <a:ext cx="576262" cy="358775"/>
          </a:xfrm>
          <a:prstGeom prst="rightArrow">
            <a:avLst>
              <a:gd name="adj1" fmla="val 28315"/>
              <a:gd name="adj2" fmla="val 429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787900" y="692150"/>
            <a:ext cx="401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peaks like (100), (111), (2,1,0) appear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771775" y="692150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like CsI</a:t>
            </a: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2365375" y="692150"/>
            <a:ext cx="714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95288" y="1700213"/>
            <a:ext cx="451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Similar situation in the case of fcc KCl/KBr: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859338" y="170021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f(K</a:t>
            </a:r>
            <a:r>
              <a:rPr lang="en-US" baseline="30000"/>
              <a:t>+</a:t>
            </a:r>
            <a:r>
              <a:rPr lang="en-US"/>
              <a:t>)=f(Cl</a:t>
            </a:r>
            <a:r>
              <a:rPr lang="en-US" baseline="30000"/>
              <a:t>-</a:t>
            </a:r>
            <a:r>
              <a:rPr lang="en-US"/>
              <a:t>) = f(Br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pic>
        <p:nvPicPr>
          <p:cNvPr id="31757" name="Picture 13" descr="nac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2450" y="2276475"/>
            <a:ext cx="20891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2193925"/>
            <a:ext cx="3733800" cy="2149475"/>
            <a:chOff x="0" y="1382"/>
            <a:chExt cx="2352" cy="1354"/>
          </a:xfrm>
        </p:grpSpPr>
        <p:graphicFrame>
          <p:nvGraphicFramePr>
            <p:cNvPr id="30739" name="Object 21"/>
            <p:cNvGraphicFramePr>
              <a:graphicFrameLocks noChangeAspect="1"/>
            </p:cNvGraphicFramePr>
            <p:nvPr/>
          </p:nvGraphicFramePr>
          <p:xfrm>
            <a:off x="0" y="1382"/>
            <a:ext cx="2352" cy="1354"/>
          </p:xfrm>
          <a:graphic>
            <a:graphicData uri="http://schemas.openxmlformats.org/presentationml/2006/ole">
              <p:oleObj spid="_x0000_s30739" name="Photo Editor Photo" r:id="rId7" imgW="4896533" imgH="2819794" progId="MSPhotoEd.3">
                <p:embed/>
              </p:oleObj>
            </a:graphicData>
          </a:graphic>
        </p:graphicFrame>
        <p:sp>
          <p:nvSpPr>
            <p:cNvPr id="30740" name="Text Box 16"/>
            <p:cNvSpPr txBox="1">
              <a:spLocks noChangeArrowheads="1"/>
            </p:cNvSpPr>
            <p:nvPr/>
          </p:nvSpPr>
          <p:spPr bwMode="auto">
            <a:xfrm>
              <a:off x="191" y="1492"/>
              <a:ext cx="1249" cy="3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KCl:</a:t>
              </a:r>
              <a:r>
                <a:rPr lang="en-US" sz="1600"/>
                <a:t> Non-zero if all </a:t>
              </a:r>
            </a:p>
            <a:p>
              <a:r>
                <a:rPr lang="en-US" sz="1600"/>
                <a:t>         indices even</a:t>
              </a:r>
            </a:p>
          </p:txBody>
        </p:sp>
      </p:grp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767138" y="2349500"/>
            <a:ext cx="1814512" cy="611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KBr:</a:t>
            </a:r>
            <a:r>
              <a:rPr lang="en-US" sz="1600"/>
              <a:t> all fcc-peaks</a:t>
            </a:r>
          </a:p>
          <a:p>
            <a:r>
              <a:rPr lang="en-US" sz="1600"/>
              <a:t>         present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6130925" y="1709738"/>
            <a:ext cx="714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AutoShape 25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7086600" y="1752600"/>
            <a:ext cx="304800" cy="2286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/>
      <p:bldP spid="31748" grpId="0"/>
      <p:bldP spid="31750" grpId="0"/>
      <p:bldP spid="31751" grpId="0" animBg="1"/>
      <p:bldP spid="31752" grpId="0"/>
      <p:bldP spid="31753" grpId="0"/>
      <p:bldP spid="31754" grpId="0" animBg="1"/>
      <p:bldP spid="31755" grpId="0"/>
      <p:bldP spid="31756" grpId="0"/>
      <p:bldP spid="31763" grpId="0" animBg="1"/>
      <p:bldP spid="31764" grpId="0" animBg="1"/>
      <p:bldP spid="317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560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Law describing the </a:t>
            </a:r>
            <a:r>
              <a:rPr lang="en-US" i="1"/>
              <a:t>necessary condition</a:t>
            </a:r>
            <a:r>
              <a:rPr lang="en-US"/>
              <a:t> for diffraction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76375" y="836613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Applicable for </a:t>
            </a:r>
            <a:r>
              <a:rPr lang="en-US">
                <a:solidFill>
                  <a:srgbClr val="FF0000"/>
                </a:solidFill>
              </a:rPr>
              <a:t>photons</a:t>
            </a:r>
            <a:r>
              <a:rPr lang="en-US"/>
              <a:t>, </a:t>
            </a:r>
            <a:r>
              <a:rPr lang="en-US">
                <a:solidFill>
                  <a:schemeClr val="accent2"/>
                </a:solidFill>
              </a:rPr>
              <a:t>electrons</a:t>
            </a:r>
            <a:r>
              <a:rPr lang="en-US"/>
              <a:t> and </a:t>
            </a:r>
            <a:r>
              <a:rPr lang="en-US">
                <a:solidFill>
                  <a:srgbClr val="33CC33"/>
                </a:solidFill>
              </a:rPr>
              <a:t>neutrons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63938" y="5734050"/>
            <a:ext cx="2951162" cy="914400"/>
            <a:chOff x="2064" y="3612"/>
            <a:chExt cx="1859" cy="576"/>
          </a:xfrm>
        </p:grpSpPr>
        <p:sp>
          <p:nvSpPr>
            <p:cNvPr id="5138" name="Rectangle 6"/>
            <p:cNvSpPr>
              <a:spLocks noChangeArrowheads="1"/>
            </p:cNvSpPr>
            <p:nvPr/>
          </p:nvSpPr>
          <p:spPr bwMode="auto">
            <a:xfrm>
              <a:off x="2064" y="3612"/>
              <a:ext cx="1859" cy="5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39" name="Object 7"/>
            <p:cNvGraphicFramePr>
              <a:graphicFrameLocks noChangeAspect="1"/>
            </p:cNvGraphicFramePr>
            <p:nvPr/>
          </p:nvGraphicFramePr>
          <p:xfrm>
            <a:off x="2302" y="3757"/>
            <a:ext cx="1383" cy="303"/>
          </p:xfrm>
          <a:graphic>
            <a:graphicData uri="http://schemas.openxmlformats.org/presentationml/2006/ole">
              <p:oleObj spid="_x0000_s5139" name="Equation" r:id="rId4" imgW="926698" imgH="203112" progId="Equation.DSMT4">
                <p:embed/>
              </p:oleObj>
            </a:graphicData>
          </a:graphic>
        </p:graphicFrame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931025" y="6303963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n: integer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7800" y="5876925"/>
            <a:ext cx="3386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Bragg’s law</a:t>
            </a:r>
          </a:p>
          <a:p>
            <a:pPr algn="ctr"/>
            <a:r>
              <a:rPr lang="en-US" sz="1400"/>
              <a:t>Condition for efficient specular reflection 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562600" y="6381750"/>
            <a:ext cx="1223963" cy="142875"/>
            <a:chOff x="3651" y="4020"/>
            <a:chExt cx="771" cy="90"/>
          </a:xfrm>
        </p:grpSpPr>
        <p:sp>
          <p:nvSpPr>
            <p:cNvPr id="5136" name="Line 11"/>
            <p:cNvSpPr>
              <a:spLocks noChangeShapeType="1"/>
            </p:cNvSpPr>
            <p:nvPr/>
          </p:nvSpPr>
          <p:spPr bwMode="auto">
            <a:xfrm>
              <a:off x="3651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2"/>
            <p:cNvSpPr>
              <a:spLocks noChangeShapeType="1"/>
            </p:cNvSpPr>
            <p:nvPr/>
          </p:nvSpPr>
          <p:spPr bwMode="auto">
            <a:xfrm>
              <a:off x="3651" y="4110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57" name="Picture 13" descr="Bragg-vater-sohn-nob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349500"/>
            <a:ext cx="23431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obraggl001a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196975"/>
            <a:ext cx="88566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6777038" y="5943600"/>
          <a:ext cx="2068512" cy="490538"/>
        </p:xfrm>
        <a:graphic>
          <a:graphicData uri="http://schemas.openxmlformats.org/presentationml/2006/ole">
            <p:oleObj spid="_x0000_s5130" name="Equation" r:id="rId7" imgW="965200" imgH="228600" progId="Equation.DSMT4">
              <p:embed/>
            </p:oleObj>
          </a:graphicData>
        </a:graphic>
      </p:graphicFrame>
      <p:sp>
        <p:nvSpPr>
          <p:cNvPr id="6160" name="AutoShape 16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260350" y="6475413"/>
            <a:ext cx="3048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93725" y="6437313"/>
            <a:ext cx="162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sz="1200" dirty="0"/>
              <a:t>click for java applet</a:t>
            </a:r>
            <a:r>
              <a:rPr lang="en-US" dirty="0"/>
              <a:t>)</a:t>
            </a:r>
          </a:p>
        </p:txBody>
      </p: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1400175" y="-9525"/>
            <a:ext cx="6215063" cy="512763"/>
            <a:chOff x="1056" y="288"/>
            <a:chExt cx="3264" cy="363"/>
          </a:xfrm>
        </p:grpSpPr>
        <p:sp>
          <p:nvSpPr>
            <p:cNvPr id="5134" name="Rectangle 26"/>
            <p:cNvSpPr>
              <a:spLocks noChangeArrowheads="1"/>
            </p:cNvSpPr>
            <p:nvPr/>
          </p:nvSpPr>
          <p:spPr bwMode="auto">
            <a:xfrm>
              <a:off x="1056" y="288"/>
              <a:ext cx="3264" cy="3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135" name="Text Box 27"/>
            <p:cNvSpPr txBox="1">
              <a:spLocks noChangeArrowheads="1"/>
            </p:cNvSpPr>
            <p:nvPr/>
          </p:nvSpPr>
          <p:spPr bwMode="auto">
            <a:xfrm>
              <a:off x="1748" y="320"/>
              <a:ext cx="18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mic Sans MS" pitchFamily="66" charset="0"/>
                </a:rPr>
                <a:t>Bragg Diffraction Law</a:t>
              </a:r>
              <a:endParaRPr lang="de-DE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2" grpId="0"/>
      <p:bldP spid="6153" grpId="0"/>
      <p:bldP spid="6160" grpId="0" animBg="1"/>
      <p:bldP spid="6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le:Braggs Law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6867525" cy="315277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21336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diagram of Bragg's Law angle of deviation 2 theta, interference can be constructive (left) or destructive (right)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ile:BraggPlaneDiffracti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620000" cy="357187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81000" y="4549676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Bragg diffraction. Two beams with identical wavelength and phase approach a crystalline solid and are scattered off two different atoms within it. The lower beam traverses an extra length of 2</a:t>
            </a:r>
            <a:r>
              <a:rPr lang="en-US" i="1" dirty="0" smtClean="0"/>
              <a:t>d</a:t>
            </a:r>
            <a:r>
              <a:rPr lang="en-US" dirty="0" smtClean="0"/>
              <a:t>sin</a:t>
            </a:r>
            <a:r>
              <a:rPr lang="en-US" i="1" dirty="0" smtClean="0"/>
              <a:t>θ</a:t>
            </a:r>
            <a:r>
              <a:rPr lang="en-US" dirty="0" smtClean="0"/>
              <a:t>. Constructive interference occurs when this length is equal to an integer multiple of the wavelength of the radiation.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16013" y="2709863"/>
            <a:ext cx="2592387" cy="26638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9113" y="496888"/>
            <a:ext cx="481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Spacing d</a:t>
            </a:r>
            <a:r>
              <a:rPr lang="en-US" baseline="-25000"/>
              <a:t>hkl</a:t>
            </a:r>
            <a:r>
              <a:rPr lang="en-US"/>
              <a:t> between successive (hkl) planes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19113" y="1216025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cubic systems: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484438" y="1125538"/>
          <a:ext cx="1800225" cy="630237"/>
        </p:xfrm>
        <a:graphic>
          <a:graphicData uri="http://schemas.openxmlformats.org/presentationml/2006/ole">
            <p:oleObj spid="_x0000_s6149" name="Equation" r:id="rId4" imgW="1231366" imgH="431613" progId="Equation.3">
              <p:embed/>
            </p:oleObj>
          </a:graphicData>
        </a:graphic>
      </p:graphicFrame>
      <p:pic>
        <p:nvPicPr>
          <p:cNvPr id="7174" name="Picture 6" descr="hkl1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04813"/>
            <a:ext cx="273526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16013" y="2709863"/>
            <a:ext cx="1368425" cy="1295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1116013" y="2709863"/>
            <a:ext cx="1368425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1127125" y="2709863"/>
            <a:ext cx="2592388" cy="266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08038" y="2708275"/>
            <a:ext cx="307975" cy="3889375"/>
            <a:chOff x="509" y="1706"/>
            <a:chExt cx="194" cy="2450"/>
          </a:xfrm>
        </p:grpSpPr>
        <p:sp>
          <p:nvSpPr>
            <p:cNvPr id="6174" name="Line 11"/>
            <p:cNvSpPr>
              <a:spLocks noChangeShapeType="1"/>
            </p:cNvSpPr>
            <p:nvPr/>
          </p:nvSpPr>
          <p:spPr bwMode="auto">
            <a:xfrm>
              <a:off x="703" y="1706"/>
              <a:ext cx="0" cy="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Text Box 12"/>
            <p:cNvSpPr txBox="1">
              <a:spLocks noChangeArrowheads="1"/>
            </p:cNvSpPr>
            <p:nvPr/>
          </p:nvSpPr>
          <p:spPr bwMode="auto">
            <a:xfrm>
              <a:off x="509" y="366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16013" y="2297113"/>
            <a:ext cx="4248150" cy="411162"/>
            <a:chOff x="703" y="1447"/>
            <a:chExt cx="2676" cy="259"/>
          </a:xfrm>
        </p:grpSpPr>
        <p:sp>
          <p:nvSpPr>
            <p:cNvPr id="6172" name="Line 14"/>
            <p:cNvSpPr>
              <a:spLocks noChangeShapeType="1"/>
            </p:cNvSpPr>
            <p:nvPr/>
          </p:nvSpPr>
          <p:spPr bwMode="auto">
            <a:xfrm>
              <a:off x="703" y="1706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Text Box 15"/>
            <p:cNvSpPr txBox="1">
              <a:spLocks noChangeArrowheads="1"/>
            </p:cNvSpPr>
            <p:nvPr/>
          </p:nvSpPr>
          <p:spPr bwMode="auto">
            <a:xfrm>
              <a:off x="3094" y="144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</p:grp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835150" y="3357563"/>
            <a:ext cx="649288" cy="6477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3995738" y="3500438"/>
          <a:ext cx="1520825" cy="523875"/>
        </p:xfrm>
        <a:graphic>
          <a:graphicData uri="http://schemas.openxmlformats.org/presentationml/2006/ole">
            <p:oleObj spid="_x0000_s6157" name="Equation" r:id="rId6" imgW="736280" imgH="253890" progId="Equation.3">
              <p:embed/>
            </p:oleObj>
          </a:graphicData>
        </a:graphic>
      </p:graphicFrame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35013" y="2708275"/>
            <a:ext cx="311150" cy="1296988"/>
            <a:chOff x="463" y="1706"/>
            <a:chExt cx="196" cy="817"/>
          </a:xfrm>
        </p:grpSpPr>
        <p:sp>
          <p:nvSpPr>
            <p:cNvPr id="6168" name="Line 19"/>
            <p:cNvSpPr>
              <a:spLocks noChangeShapeType="1"/>
            </p:cNvSpPr>
            <p:nvPr/>
          </p:nvSpPr>
          <p:spPr bwMode="auto">
            <a:xfrm>
              <a:off x="567" y="170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0"/>
            <p:cNvSpPr>
              <a:spLocks noChangeShapeType="1"/>
            </p:cNvSpPr>
            <p:nvPr/>
          </p:nvSpPr>
          <p:spPr bwMode="auto">
            <a:xfrm>
              <a:off x="567" y="252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1"/>
            <p:cNvSpPr>
              <a:spLocks noChangeShapeType="1"/>
            </p:cNvSpPr>
            <p:nvPr/>
          </p:nvSpPr>
          <p:spPr bwMode="auto">
            <a:xfrm>
              <a:off x="612" y="1706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Text Box 22"/>
            <p:cNvSpPr txBox="1">
              <a:spLocks noChangeArrowheads="1"/>
            </p:cNvSpPr>
            <p:nvPr/>
          </p:nvSpPr>
          <p:spPr bwMode="auto">
            <a:xfrm>
              <a:off x="463" y="194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979613" y="3284538"/>
            <a:ext cx="563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110</a:t>
            </a:r>
            <a:endParaRPr lang="en-US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5724525" y="36449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327775" y="3240088"/>
            <a:ext cx="1871663" cy="1152525"/>
            <a:chOff x="3986" y="2041"/>
            <a:chExt cx="1179" cy="726"/>
          </a:xfrm>
        </p:grpSpPr>
        <p:sp>
          <p:nvSpPr>
            <p:cNvPr id="6166" name="Rectangle 26"/>
            <p:cNvSpPr>
              <a:spLocks noChangeArrowheads="1"/>
            </p:cNvSpPr>
            <p:nvPr/>
          </p:nvSpPr>
          <p:spPr bwMode="auto">
            <a:xfrm>
              <a:off x="3986" y="2041"/>
              <a:ext cx="1179" cy="7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67" name="Object 27"/>
            <p:cNvGraphicFramePr>
              <a:graphicFrameLocks noChangeAspect="1"/>
            </p:cNvGraphicFramePr>
            <p:nvPr/>
          </p:nvGraphicFramePr>
          <p:xfrm>
            <a:off x="4150" y="2115"/>
            <a:ext cx="816" cy="528"/>
          </p:xfrm>
          <a:graphic>
            <a:graphicData uri="http://schemas.openxmlformats.org/presentationml/2006/ole">
              <p:oleObj spid="_x0000_s6167" name="Equation" r:id="rId7" imgW="647700" imgH="419100" progId="Equation.3">
                <p:embed/>
              </p:oleObj>
            </a:graphicData>
          </a:graphic>
        </p:graphicFrame>
      </p:grp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92138" y="200818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Top view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3563938" y="5734050"/>
            <a:ext cx="2536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hkl</a:t>
            </a:r>
            <a:r>
              <a:rPr lang="en-US"/>
              <a:t> for non cubic lattice</a:t>
            </a:r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6156325" y="580548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607175" y="5678488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later in the framework</a:t>
            </a:r>
          </a:p>
          <a:p>
            <a:r>
              <a:rPr lang="en-US"/>
              <a:t>of the reciprocal lattice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  <p:bldP spid="7172" grpId="0"/>
      <p:bldP spid="7175" grpId="0" animBg="1"/>
      <p:bldP spid="7176" grpId="0" animBg="1"/>
      <p:bldP spid="7177" grpId="0" animBg="1"/>
      <p:bldP spid="7184" grpId="0" animBg="1"/>
      <p:bldP spid="7191" grpId="0"/>
      <p:bldP spid="7192" grpId="0" animBg="1"/>
      <p:bldP spid="7196" grpId="0"/>
      <p:bldP spid="7197" grpId="0"/>
      <p:bldP spid="7198" grpId="0" animBg="1"/>
      <p:bldP spid="7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419475" y="115888"/>
            <a:ext cx="2952750" cy="1800225"/>
          </a:xfrm>
          <a:prstGeom prst="rightArrowCallout">
            <a:avLst>
              <a:gd name="adj1" fmla="val 25000"/>
              <a:gd name="adj2" fmla="val 25000"/>
              <a:gd name="adj3" fmla="val 2733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2388" y="692150"/>
            <a:ext cx="351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Bragg’s law necessary condition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348038" y="280988"/>
            <a:ext cx="185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structure factor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363913" y="1262063"/>
            <a:ext cx="2155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atomic form factor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623050" y="69215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Intensity of particular</a:t>
            </a:r>
          </a:p>
          <a:p>
            <a:r>
              <a:rPr lang="en-US"/>
              <a:t>(hkl) reflection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979738" y="2205038"/>
            <a:ext cx="310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General theory of Diffraction 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84213" y="4868863"/>
            <a:ext cx="144462" cy="1444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3850" y="529431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X-ray source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61950" y="4548188"/>
            <a:ext cx="792163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55563" y="4270375"/>
            <a:ext cx="1439862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-323850" y="3900488"/>
            <a:ext cx="2232025" cy="2160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755650" y="4724400"/>
            <a:ext cx="13684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Arc 14"/>
          <p:cNvSpPr>
            <a:spLocks/>
          </p:cNvSpPr>
          <p:nvPr/>
        </p:nvSpPr>
        <p:spPr bwMode="auto">
          <a:xfrm rot="1574163">
            <a:off x="1042988" y="3357563"/>
            <a:ext cx="2232025" cy="23764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Arc 15"/>
          <p:cNvSpPr>
            <a:spLocks/>
          </p:cNvSpPr>
          <p:nvPr/>
        </p:nvSpPr>
        <p:spPr bwMode="auto">
          <a:xfrm rot="2159393">
            <a:off x="684213" y="2997200"/>
            <a:ext cx="3246437" cy="2736850"/>
          </a:xfrm>
          <a:custGeom>
            <a:avLst/>
            <a:gdLst>
              <a:gd name="T0" fmla="*/ 2147483647 w 21600"/>
              <a:gd name="T1" fmla="*/ 0 h 21363"/>
              <a:gd name="T2" fmla="*/ 2147483647 w 21600"/>
              <a:gd name="T3" fmla="*/ 2147483647 h 21363"/>
              <a:gd name="T4" fmla="*/ 0 w 21600"/>
              <a:gd name="T5" fmla="*/ 2147483647 h 21363"/>
              <a:gd name="T6" fmla="*/ 0 60000 65536"/>
              <a:gd name="T7" fmla="*/ 0 60000 65536"/>
              <a:gd name="T8" fmla="*/ 0 60000 65536"/>
              <a:gd name="T9" fmla="*/ 0 w 21600"/>
              <a:gd name="T10" fmla="*/ 0 h 21363"/>
              <a:gd name="T11" fmla="*/ 21600 w 21600"/>
              <a:gd name="T12" fmla="*/ 21363 h 21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63" fill="none" extrusionOk="0">
                <a:moveTo>
                  <a:pt x="3192" y="0"/>
                </a:moveTo>
                <a:cubicBezTo>
                  <a:pt x="13771" y="1581"/>
                  <a:pt x="21600" y="10666"/>
                  <a:pt x="21600" y="21363"/>
                </a:cubicBezTo>
              </a:path>
              <a:path w="21600" h="21363" stroke="0" extrusionOk="0">
                <a:moveTo>
                  <a:pt x="3192" y="0"/>
                </a:moveTo>
                <a:cubicBezTo>
                  <a:pt x="13771" y="1581"/>
                  <a:pt x="21600" y="10666"/>
                  <a:pt x="21600" y="21363"/>
                </a:cubicBezTo>
                <a:lnTo>
                  <a:pt x="0" y="21363"/>
                </a:lnTo>
                <a:lnTo>
                  <a:pt x="319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2195513" y="4552950"/>
            <a:ext cx="1008062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3348038" y="4292600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 rot="-1063615">
            <a:off x="4284663" y="2852738"/>
            <a:ext cx="1655762" cy="2447925"/>
          </a:xfrm>
          <a:prstGeom prst="rect">
            <a:avLst/>
          </a:prstGeom>
          <a:solidFill>
            <a:srgbClr val="66FF33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463800" y="47450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4643438" y="3644900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551363" y="33766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767263" y="388143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</a:t>
            </a:r>
          </a:p>
        </p:txBody>
      </p:sp>
      <p:sp>
        <p:nvSpPr>
          <p:cNvPr id="8215" name="Arc 23"/>
          <p:cNvSpPr>
            <a:spLocks/>
          </p:cNvSpPr>
          <p:nvPr/>
        </p:nvSpPr>
        <p:spPr bwMode="auto">
          <a:xfrm rot="2749548">
            <a:off x="4858544" y="3574257"/>
            <a:ext cx="288925" cy="287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Arc 24"/>
          <p:cNvSpPr>
            <a:spLocks/>
          </p:cNvSpPr>
          <p:nvPr/>
        </p:nvSpPr>
        <p:spPr bwMode="auto">
          <a:xfrm rot="3176488">
            <a:off x="4787900" y="3500438"/>
            <a:ext cx="635000" cy="527050"/>
          </a:xfrm>
          <a:custGeom>
            <a:avLst/>
            <a:gdLst>
              <a:gd name="T0" fmla="*/ 0 w 22475"/>
              <a:gd name="T1" fmla="*/ 155619906 h 21600"/>
              <a:gd name="T2" fmla="*/ 2147483647 w 22475"/>
              <a:gd name="T3" fmla="*/ 2147483647 h 21600"/>
              <a:gd name="T4" fmla="*/ 2147483647 w 22475"/>
              <a:gd name="T5" fmla="*/ 2147483647 h 21600"/>
              <a:gd name="T6" fmla="*/ 0 60000 65536"/>
              <a:gd name="T7" fmla="*/ 0 60000 65536"/>
              <a:gd name="T8" fmla="*/ 0 60000 65536"/>
              <a:gd name="T9" fmla="*/ 0 w 22475"/>
              <a:gd name="T10" fmla="*/ 0 h 21600"/>
              <a:gd name="T11" fmla="*/ 22475 w 224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75" h="21600" fill="none" extrusionOk="0">
                <a:moveTo>
                  <a:pt x="-1" y="17"/>
                </a:moveTo>
                <a:cubicBezTo>
                  <a:pt x="291" y="5"/>
                  <a:pt x="583" y="-1"/>
                  <a:pt x="875" y="0"/>
                </a:cubicBezTo>
                <a:cubicBezTo>
                  <a:pt x="12804" y="0"/>
                  <a:pt x="22475" y="9670"/>
                  <a:pt x="22475" y="21600"/>
                </a:cubicBezTo>
              </a:path>
              <a:path w="22475" h="21600" stroke="0" extrusionOk="0">
                <a:moveTo>
                  <a:pt x="-1" y="17"/>
                </a:moveTo>
                <a:cubicBezTo>
                  <a:pt x="291" y="5"/>
                  <a:pt x="583" y="-1"/>
                  <a:pt x="875" y="0"/>
                </a:cubicBezTo>
                <a:cubicBezTo>
                  <a:pt x="12804" y="0"/>
                  <a:pt x="22475" y="9670"/>
                  <a:pt x="22475" y="21600"/>
                </a:cubicBezTo>
                <a:lnTo>
                  <a:pt x="875" y="21600"/>
                </a:lnTo>
                <a:lnTo>
                  <a:pt x="-1" y="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rc 25"/>
          <p:cNvSpPr>
            <a:spLocks/>
          </p:cNvSpPr>
          <p:nvPr/>
        </p:nvSpPr>
        <p:spPr bwMode="auto">
          <a:xfrm rot="3176488">
            <a:off x="4888707" y="3432969"/>
            <a:ext cx="792162" cy="666750"/>
          </a:xfrm>
          <a:custGeom>
            <a:avLst/>
            <a:gdLst>
              <a:gd name="T0" fmla="*/ 0 w 22475"/>
              <a:gd name="T1" fmla="*/ 504801518 h 21600"/>
              <a:gd name="T2" fmla="*/ 2147483647 w 22475"/>
              <a:gd name="T3" fmla="*/ 2147483647 h 21600"/>
              <a:gd name="T4" fmla="*/ 2147483647 w 22475"/>
              <a:gd name="T5" fmla="*/ 2147483647 h 21600"/>
              <a:gd name="T6" fmla="*/ 0 60000 65536"/>
              <a:gd name="T7" fmla="*/ 0 60000 65536"/>
              <a:gd name="T8" fmla="*/ 0 60000 65536"/>
              <a:gd name="T9" fmla="*/ 0 w 22475"/>
              <a:gd name="T10" fmla="*/ 0 h 21600"/>
              <a:gd name="T11" fmla="*/ 22475 w 224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75" h="21600" fill="none" extrusionOk="0">
                <a:moveTo>
                  <a:pt x="-1" y="17"/>
                </a:moveTo>
                <a:cubicBezTo>
                  <a:pt x="291" y="5"/>
                  <a:pt x="583" y="-1"/>
                  <a:pt x="875" y="0"/>
                </a:cubicBezTo>
                <a:cubicBezTo>
                  <a:pt x="12804" y="0"/>
                  <a:pt x="22475" y="9670"/>
                  <a:pt x="22475" y="21600"/>
                </a:cubicBezTo>
              </a:path>
              <a:path w="22475" h="21600" stroke="0" extrusionOk="0">
                <a:moveTo>
                  <a:pt x="-1" y="17"/>
                </a:moveTo>
                <a:cubicBezTo>
                  <a:pt x="291" y="5"/>
                  <a:pt x="583" y="-1"/>
                  <a:pt x="875" y="0"/>
                </a:cubicBezTo>
                <a:cubicBezTo>
                  <a:pt x="12804" y="0"/>
                  <a:pt x="22475" y="9670"/>
                  <a:pt x="22475" y="21600"/>
                </a:cubicBezTo>
                <a:lnTo>
                  <a:pt x="875" y="21600"/>
                </a:lnTo>
                <a:lnTo>
                  <a:pt x="-1" y="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4643438" y="4292600"/>
            <a:ext cx="38163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3563938" y="2565400"/>
            <a:ext cx="792162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3132138" y="2636838"/>
            <a:ext cx="792162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8367713" y="4673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6948488" y="45815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R’</a:t>
            </a:r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4932363" y="3644900"/>
            <a:ext cx="35274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 rot="956723">
            <a:off x="6443663" y="36449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R’</a:t>
            </a:r>
            <a:r>
              <a:rPr lang="en-US"/>
              <a:t>-</a:t>
            </a:r>
            <a:r>
              <a:rPr lang="en-US" u="sng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6" grpId="0"/>
      <p:bldP spid="8197" grpId="0"/>
      <p:bldP spid="8198" grpId="0"/>
      <p:bldP spid="8199" grpId="0"/>
      <p:bldP spid="8200" grpId="0" animBg="1"/>
      <p:bldP spid="8201" grpId="0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/>
      <p:bldP spid="8212" grpId="0" animBg="1"/>
      <p:bldP spid="8213" grpId="0"/>
      <p:bldP spid="8214" grpId="0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/>
      <p:bldP spid="8222" grpId="0"/>
      <p:bldP spid="8223" grpId="0" animBg="1"/>
      <p:bldP spid="82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684213" y="2852738"/>
            <a:ext cx="144462" cy="1444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850" y="327818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X-ray source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61950" y="2532063"/>
            <a:ext cx="792163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5563" y="2254250"/>
            <a:ext cx="1439862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755650" y="2708275"/>
            <a:ext cx="13684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Arc 7"/>
          <p:cNvSpPr>
            <a:spLocks/>
          </p:cNvSpPr>
          <p:nvPr/>
        </p:nvSpPr>
        <p:spPr bwMode="auto">
          <a:xfrm rot="1574163">
            <a:off x="1042988" y="1341438"/>
            <a:ext cx="2232025" cy="23764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rc 8"/>
          <p:cNvSpPr>
            <a:spLocks/>
          </p:cNvSpPr>
          <p:nvPr/>
        </p:nvSpPr>
        <p:spPr bwMode="auto">
          <a:xfrm rot="2159393">
            <a:off x="684213" y="981075"/>
            <a:ext cx="3246437" cy="2736850"/>
          </a:xfrm>
          <a:custGeom>
            <a:avLst/>
            <a:gdLst>
              <a:gd name="T0" fmla="*/ 2147483647 w 21600"/>
              <a:gd name="T1" fmla="*/ 0 h 21363"/>
              <a:gd name="T2" fmla="*/ 2147483647 w 21600"/>
              <a:gd name="T3" fmla="*/ 2147483647 h 21363"/>
              <a:gd name="T4" fmla="*/ 0 w 21600"/>
              <a:gd name="T5" fmla="*/ 2147483647 h 21363"/>
              <a:gd name="T6" fmla="*/ 0 60000 65536"/>
              <a:gd name="T7" fmla="*/ 0 60000 65536"/>
              <a:gd name="T8" fmla="*/ 0 60000 65536"/>
              <a:gd name="T9" fmla="*/ 0 w 21600"/>
              <a:gd name="T10" fmla="*/ 0 h 21363"/>
              <a:gd name="T11" fmla="*/ 21600 w 21600"/>
              <a:gd name="T12" fmla="*/ 21363 h 21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63" fill="none" extrusionOk="0">
                <a:moveTo>
                  <a:pt x="3192" y="0"/>
                </a:moveTo>
                <a:cubicBezTo>
                  <a:pt x="13771" y="1581"/>
                  <a:pt x="21600" y="10666"/>
                  <a:pt x="21600" y="21363"/>
                </a:cubicBezTo>
              </a:path>
              <a:path w="21600" h="21363" stroke="0" extrusionOk="0">
                <a:moveTo>
                  <a:pt x="3192" y="0"/>
                </a:moveTo>
                <a:cubicBezTo>
                  <a:pt x="13771" y="1581"/>
                  <a:pt x="21600" y="10666"/>
                  <a:pt x="21600" y="21363"/>
                </a:cubicBezTo>
                <a:lnTo>
                  <a:pt x="0" y="21363"/>
                </a:lnTo>
                <a:lnTo>
                  <a:pt x="319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195513" y="2536825"/>
            <a:ext cx="1008062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3348038" y="2276475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 rot="-1063615">
            <a:off x="4284663" y="836613"/>
            <a:ext cx="1655762" cy="2447925"/>
          </a:xfrm>
          <a:prstGeom prst="rect">
            <a:avLst/>
          </a:prstGeom>
          <a:solidFill>
            <a:srgbClr val="66FF33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463800" y="27289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4643438" y="1628775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551363" y="133508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66FF"/>
                </a:solidFill>
              </a:rPr>
              <a:t>P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767263" y="1865313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</a:t>
            </a:r>
          </a:p>
        </p:txBody>
      </p:sp>
      <p:sp>
        <p:nvSpPr>
          <p:cNvPr id="8208" name="Arc 16"/>
          <p:cNvSpPr>
            <a:spLocks/>
          </p:cNvSpPr>
          <p:nvPr/>
        </p:nvSpPr>
        <p:spPr bwMode="auto">
          <a:xfrm rot="2749548">
            <a:off x="4858544" y="1558132"/>
            <a:ext cx="288925" cy="287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Arc 17"/>
          <p:cNvSpPr>
            <a:spLocks/>
          </p:cNvSpPr>
          <p:nvPr/>
        </p:nvSpPr>
        <p:spPr bwMode="auto">
          <a:xfrm rot="3176488">
            <a:off x="4787900" y="1484313"/>
            <a:ext cx="635000" cy="527050"/>
          </a:xfrm>
          <a:custGeom>
            <a:avLst/>
            <a:gdLst>
              <a:gd name="T0" fmla="*/ 0 w 22475"/>
              <a:gd name="T1" fmla="*/ 155619906 h 21600"/>
              <a:gd name="T2" fmla="*/ 2147483647 w 22475"/>
              <a:gd name="T3" fmla="*/ 2147483647 h 21600"/>
              <a:gd name="T4" fmla="*/ 2147483647 w 22475"/>
              <a:gd name="T5" fmla="*/ 2147483647 h 21600"/>
              <a:gd name="T6" fmla="*/ 0 60000 65536"/>
              <a:gd name="T7" fmla="*/ 0 60000 65536"/>
              <a:gd name="T8" fmla="*/ 0 60000 65536"/>
              <a:gd name="T9" fmla="*/ 0 w 22475"/>
              <a:gd name="T10" fmla="*/ 0 h 21600"/>
              <a:gd name="T11" fmla="*/ 22475 w 224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75" h="21600" fill="none" extrusionOk="0">
                <a:moveTo>
                  <a:pt x="-1" y="17"/>
                </a:moveTo>
                <a:cubicBezTo>
                  <a:pt x="291" y="5"/>
                  <a:pt x="583" y="-1"/>
                  <a:pt x="875" y="0"/>
                </a:cubicBezTo>
                <a:cubicBezTo>
                  <a:pt x="12804" y="0"/>
                  <a:pt x="22475" y="9670"/>
                  <a:pt x="22475" y="21600"/>
                </a:cubicBezTo>
              </a:path>
              <a:path w="22475" h="21600" stroke="0" extrusionOk="0">
                <a:moveTo>
                  <a:pt x="-1" y="17"/>
                </a:moveTo>
                <a:cubicBezTo>
                  <a:pt x="291" y="5"/>
                  <a:pt x="583" y="-1"/>
                  <a:pt x="875" y="0"/>
                </a:cubicBezTo>
                <a:cubicBezTo>
                  <a:pt x="12804" y="0"/>
                  <a:pt x="22475" y="9670"/>
                  <a:pt x="22475" y="21600"/>
                </a:cubicBezTo>
                <a:lnTo>
                  <a:pt x="875" y="21600"/>
                </a:lnTo>
                <a:lnTo>
                  <a:pt x="-1" y="17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Arc 18"/>
          <p:cNvSpPr>
            <a:spLocks/>
          </p:cNvSpPr>
          <p:nvPr/>
        </p:nvSpPr>
        <p:spPr bwMode="auto">
          <a:xfrm rot="3176488">
            <a:off x="4888707" y="1416844"/>
            <a:ext cx="792162" cy="666750"/>
          </a:xfrm>
          <a:custGeom>
            <a:avLst/>
            <a:gdLst>
              <a:gd name="T0" fmla="*/ 0 w 22475"/>
              <a:gd name="T1" fmla="*/ 504801518 h 21600"/>
              <a:gd name="T2" fmla="*/ 2147483647 w 22475"/>
              <a:gd name="T3" fmla="*/ 2147483647 h 21600"/>
              <a:gd name="T4" fmla="*/ 2147483647 w 22475"/>
              <a:gd name="T5" fmla="*/ 2147483647 h 21600"/>
              <a:gd name="T6" fmla="*/ 0 60000 65536"/>
              <a:gd name="T7" fmla="*/ 0 60000 65536"/>
              <a:gd name="T8" fmla="*/ 0 60000 65536"/>
              <a:gd name="T9" fmla="*/ 0 w 22475"/>
              <a:gd name="T10" fmla="*/ 0 h 21600"/>
              <a:gd name="T11" fmla="*/ 22475 w 224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75" h="21600" fill="none" extrusionOk="0">
                <a:moveTo>
                  <a:pt x="-1" y="17"/>
                </a:moveTo>
                <a:cubicBezTo>
                  <a:pt x="291" y="5"/>
                  <a:pt x="583" y="-1"/>
                  <a:pt x="875" y="0"/>
                </a:cubicBezTo>
                <a:cubicBezTo>
                  <a:pt x="12804" y="0"/>
                  <a:pt x="22475" y="9670"/>
                  <a:pt x="22475" y="21600"/>
                </a:cubicBezTo>
              </a:path>
              <a:path w="22475" h="21600" stroke="0" extrusionOk="0">
                <a:moveTo>
                  <a:pt x="-1" y="17"/>
                </a:moveTo>
                <a:cubicBezTo>
                  <a:pt x="291" y="5"/>
                  <a:pt x="583" y="-1"/>
                  <a:pt x="875" y="0"/>
                </a:cubicBezTo>
                <a:cubicBezTo>
                  <a:pt x="12804" y="0"/>
                  <a:pt x="22475" y="9670"/>
                  <a:pt x="22475" y="21600"/>
                </a:cubicBezTo>
                <a:lnTo>
                  <a:pt x="875" y="21600"/>
                </a:lnTo>
                <a:lnTo>
                  <a:pt x="-1" y="17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4643438" y="2276475"/>
            <a:ext cx="38163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563938" y="549275"/>
            <a:ext cx="792162" cy="381635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3132138" y="620713"/>
            <a:ext cx="792162" cy="381635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8367713" y="26320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948488" y="25654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R’</a:t>
            </a: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932363" y="1628775"/>
            <a:ext cx="35274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 rot="956723">
            <a:off x="6443663" y="1628775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R’</a:t>
            </a:r>
            <a:r>
              <a:rPr lang="en-US"/>
              <a:t>-</a:t>
            </a:r>
            <a:r>
              <a:rPr lang="en-US" u="sng"/>
              <a:t>r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348038" y="115888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66FF"/>
                </a:solidFill>
              </a:rPr>
              <a:t>Plane wave incoming at P</a:t>
            </a:r>
          </a:p>
        </p:txBody>
      </p:sp>
      <p:graphicFrame>
        <p:nvGraphicFramePr>
          <p:cNvPr id="9243" name="Object 27"/>
          <p:cNvGraphicFramePr>
            <a:graphicFrameLocks noChangeAspect="1"/>
          </p:cNvGraphicFramePr>
          <p:nvPr/>
        </p:nvGraphicFramePr>
        <p:xfrm>
          <a:off x="6216650" y="44450"/>
          <a:ext cx="2400300" cy="488950"/>
        </p:xfrm>
        <a:graphic>
          <a:graphicData uri="http://schemas.openxmlformats.org/presentationml/2006/ole">
            <p:oleObj spid="_x0000_s8219" name="Equation" r:id="rId4" imgW="1244600" imgH="254000" progId="Equation.DSMT4">
              <p:embed/>
            </p:oleObj>
          </a:graphicData>
        </a:graphic>
      </p:graphicFrame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219700" y="3357563"/>
            <a:ext cx="374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Scattered wave contribution from P</a:t>
            </a:r>
          </a:p>
          <a:p>
            <a:r>
              <a:rPr lang="en-US">
                <a:solidFill>
                  <a:srgbClr val="FF0000"/>
                </a:solidFill>
              </a:rPr>
              <a:t>incoming at B</a:t>
            </a:r>
          </a:p>
        </p:txBody>
      </p:sp>
      <p:graphicFrame>
        <p:nvGraphicFramePr>
          <p:cNvPr id="9245" name="Object 29"/>
          <p:cNvGraphicFramePr>
            <a:graphicFrameLocks noChangeAspect="1"/>
          </p:cNvGraphicFramePr>
          <p:nvPr/>
        </p:nvGraphicFramePr>
        <p:xfrm>
          <a:off x="5267325" y="3860800"/>
          <a:ext cx="3146425" cy="579438"/>
        </p:xfrm>
        <a:graphic>
          <a:graphicData uri="http://schemas.openxmlformats.org/presentationml/2006/ole">
            <p:oleObj spid="_x0000_s8221" name="Equation" r:id="rId5" imgW="1447172" imgH="266584" progId="Equation.DSMT4">
              <p:embed/>
            </p:oleObj>
          </a:graphicData>
        </a:graphic>
      </p:graphicFrame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651500" y="4437063"/>
            <a:ext cx="2305050" cy="647700"/>
            <a:chOff x="3560" y="2795"/>
            <a:chExt cx="1452" cy="408"/>
          </a:xfrm>
        </p:grpSpPr>
        <p:sp>
          <p:nvSpPr>
            <p:cNvPr id="8233" name="AutoShape 31"/>
            <p:cNvSpPr>
              <a:spLocks noChangeArrowheads="1"/>
            </p:cNvSpPr>
            <p:nvPr/>
          </p:nvSpPr>
          <p:spPr bwMode="auto">
            <a:xfrm>
              <a:off x="3560" y="2795"/>
              <a:ext cx="1452" cy="408"/>
            </a:xfrm>
            <a:prstGeom prst="upArrowCallout">
              <a:avLst>
                <a:gd name="adj1" fmla="val 29888"/>
                <a:gd name="adj2" fmla="val 32837"/>
                <a:gd name="adj3" fmla="val 19361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Text Box 32"/>
            <p:cNvSpPr txBox="1">
              <a:spLocks noChangeArrowheads="1"/>
            </p:cNvSpPr>
            <p:nvPr/>
          </p:nvSpPr>
          <p:spPr bwMode="auto">
            <a:xfrm>
              <a:off x="3560" y="2931"/>
              <a:ext cx="14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Electron density at </a:t>
              </a:r>
              <a:r>
                <a:rPr lang="en-US" sz="2000" b="1">
                  <a:solidFill>
                    <a:srgbClr val="3366FF"/>
                  </a:solidFill>
                </a:rPr>
                <a:t>P</a:t>
              </a:r>
            </a:p>
          </p:txBody>
        </p:sp>
      </p:grpSp>
      <p:graphicFrame>
        <p:nvGraphicFramePr>
          <p:cNvPr id="9249" name="Object 33"/>
          <p:cNvGraphicFramePr>
            <a:graphicFrameLocks noChangeAspect="1"/>
          </p:cNvGraphicFramePr>
          <p:nvPr/>
        </p:nvGraphicFramePr>
        <p:xfrm>
          <a:off x="317500" y="4581525"/>
          <a:ext cx="4635500" cy="608013"/>
        </p:xfrm>
        <a:graphic>
          <a:graphicData uri="http://schemas.openxmlformats.org/presentationml/2006/ole">
            <p:oleObj spid="_x0000_s8223" name="Equation" r:id="rId6" imgW="2133600" imgH="279400" progId="Equation.DSMT4">
              <p:embed/>
            </p:oleObj>
          </a:graphicData>
        </a:graphic>
      </p:graphicFrame>
      <p:graphicFrame>
        <p:nvGraphicFramePr>
          <p:cNvPr id="9250" name="Object 34"/>
          <p:cNvGraphicFramePr>
            <a:graphicFrameLocks noChangeAspect="1"/>
          </p:cNvGraphicFramePr>
          <p:nvPr/>
        </p:nvGraphicFramePr>
        <p:xfrm>
          <a:off x="733425" y="5106988"/>
          <a:ext cx="4295775" cy="646112"/>
        </p:xfrm>
        <a:graphic>
          <a:graphicData uri="http://schemas.openxmlformats.org/presentationml/2006/ole">
            <p:oleObj spid="_x0000_s8224" name="Equation" r:id="rId7" imgW="1854200" imgH="279400" progId="Equation.DSMT4">
              <p:embed/>
            </p:oleObj>
          </a:graphicData>
        </a:graphic>
      </p:graphicFrame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1217613" y="5870575"/>
            <a:ext cx="414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 scattering from the entire volume: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364163" y="5373688"/>
            <a:ext cx="3600450" cy="1223962"/>
            <a:chOff x="2699" y="3385"/>
            <a:chExt cx="2268" cy="771"/>
          </a:xfrm>
        </p:grpSpPr>
        <p:sp>
          <p:nvSpPr>
            <p:cNvPr id="8231" name="Rectangle 37"/>
            <p:cNvSpPr>
              <a:spLocks noChangeArrowheads="1"/>
            </p:cNvSpPr>
            <p:nvPr/>
          </p:nvSpPr>
          <p:spPr bwMode="auto">
            <a:xfrm>
              <a:off x="2699" y="3385"/>
              <a:ext cx="2268" cy="77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32" name="Object 38"/>
            <p:cNvGraphicFramePr>
              <a:graphicFrameLocks noChangeAspect="1"/>
            </p:cNvGraphicFramePr>
            <p:nvPr/>
          </p:nvGraphicFramePr>
          <p:xfrm>
            <a:off x="2736" y="3524"/>
            <a:ext cx="2192" cy="414"/>
          </p:xfrm>
          <a:graphic>
            <a:graphicData uri="http://schemas.openxmlformats.org/presentationml/2006/ole">
              <p:oleObj spid="_x0000_s8232" name="Equation" r:id="rId8" imgW="1473200" imgH="279400" progId="Equation.DSMT4">
                <p:embed/>
              </p:oleObj>
            </a:graphicData>
          </a:graphic>
        </p:graphicFrame>
      </p:grpSp>
      <p:sp>
        <p:nvSpPr>
          <p:cNvPr id="8227" name="Line 40"/>
          <p:cNvSpPr>
            <a:spLocks noChangeShapeType="1"/>
          </p:cNvSpPr>
          <p:nvPr/>
        </p:nvSpPr>
        <p:spPr bwMode="auto">
          <a:xfrm flipV="1">
            <a:off x="3581400" y="2362200"/>
            <a:ext cx="533400" cy="762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28" name="Object 41"/>
          <p:cNvGraphicFramePr>
            <a:graphicFrameLocks noChangeAspect="1"/>
          </p:cNvGraphicFramePr>
          <p:nvPr/>
        </p:nvGraphicFramePr>
        <p:xfrm>
          <a:off x="3581400" y="1981200"/>
          <a:ext cx="276225" cy="381000"/>
        </p:xfrm>
        <a:graphic>
          <a:graphicData uri="http://schemas.openxmlformats.org/presentationml/2006/ole">
            <p:oleObj spid="_x0000_s8228" name="Equation" r:id="rId9" imgW="165028" imgH="228501" progId="Equation.DSMT4">
              <p:embed/>
            </p:oleObj>
          </a:graphicData>
        </a:graphic>
      </p:graphicFrame>
      <p:sp>
        <p:nvSpPr>
          <p:cNvPr id="8229" name="Line 42"/>
          <p:cNvSpPr>
            <a:spLocks noChangeShapeType="1"/>
          </p:cNvSpPr>
          <p:nvPr/>
        </p:nvSpPr>
        <p:spPr bwMode="auto">
          <a:xfrm>
            <a:off x="5638800" y="182880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30" name="Object 43"/>
          <p:cNvGraphicFramePr>
            <a:graphicFrameLocks noChangeAspect="1"/>
          </p:cNvGraphicFramePr>
          <p:nvPr/>
        </p:nvGraphicFramePr>
        <p:xfrm>
          <a:off x="6096000" y="1981200"/>
          <a:ext cx="212725" cy="338138"/>
        </p:xfrm>
        <a:graphic>
          <a:graphicData uri="http://schemas.openxmlformats.org/presentationml/2006/ole">
            <p:oleObj spid="_x0000_s8230" name="Equation" r:id="rId10" imgW="126835" imgH="20293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/>
      <p:bldP spid="9244" grpId="0"/>
      <p:bldP spid="925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923</Words>
  <Application>Microsoft Office PowerPoint</Application>
  <PresentationFormat>Diavetítés a képernyőre (4:3 oldalarány)</PresentationFormat>
  <Paragraphs>244</Paragraphs>
  <Slides>31</Slides>
  <Notes>29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31</vt:i4>
      </vt:variant>
    </vt:vector>
  </HeadingPairs>
  <TitlesOfParts>
    <vt:vector size="42" baseType="lpstr">
      <vt:lpstr>Arial</vt:lpstr>
      <vt:lpstr>Calibri</vt:lpstr>
      <vt:lpstr>Comic Sans MS</vt:lpstr>
      <vt:lpstr>Balloon</vt:lpstr>
      <vt:lpstr>Symbol</vt:lpstr>
      <vt:lpstr>Default Design</vt:lpstr>
      <vt:lpstr>MathType 4.0 Equation</vt:lpstr>
      <vt:lpstr>Bitmap</vt:lpstr>
      <vt:lpstr>Microsoft Equation 3.0</vt:lpstr>
      <vt:lpstr>Microsoft Formel-Editor 3.0</vt:lpstr>
      <vt:lpstr>Microsoft Photo Editor 3.0 Photo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</vt:vector>
  </TitlesOfParts>
  <Company>University of Nebraska-Lincoln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Binek</dc:creator>
  <cp:lastModifiedBy>grolmusz</cp:lastModifiedBy>
  <cp:revision>21</cp:revision>
  <dcterms:created xsi:type="dcterms:W3CDTF">2004-03-04T23:18:47Z</dcterms:created>
  <dcterms:modified xsi:type="dcterms:W3CDTF">2013-10-23T10:34:01Z</dcterms:modified>
</cp:coreProperties>
</file>