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5" r:id="rId2"/>
    <p:sldId id="339" r:id="rId3"/>
    <p:sldId id="340" r:id="rId4"/>
    <p:sldId id="341" r:id="rId5"/>
    <p:sldId id="342" r:id="rId6"/>
    <p:sldId id="343" r:id="rId7"/>
    <p:sldId id="344" r:id="rId8"/>
    <p:sldId id="330" r:id="rId9"/>
    <p:sldId id="331" r:id="rId10"/>
    <p:sldId id="332" r:id="rId11"/>
    <p:sldId id="333" r:id="rId12"/>
    <p:sldId id="334" r:id="rId13"/>
    <p:sldId id="335" r:id="rId14"/>
    <p:sldId id="336" r:id="rId15"/>
    <p:sldId id="337" r:id="rId16"/>
    <p:sldId id="338" r:id="rId17"/>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9" autoAdjust="0"/>
    <p:restoredTop sz="94467" autoAdjust="0"/>
  </p:normalViewPr>
  <p:slideViewPr>
    <p:cSldViewPr>
      <p:cViewPr varScale="1">
        <p:scale>
          <a:sx n="60" d="100"/>
          <a:sy n="60" d="100"/>
        </p:scale>
        <p:origin x="-7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hu-HU"/>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021F78-3052-4419-A391-7B394BE5D62F}" type="slidenum">
              <a:rPr lang="hu-HU"/>
              <a:pPr/>
              <a:t>‹#›</a:t>
            </a:fld>
            <a:endParaRPr lang="hu-H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9946E880-9CC3-43B9-8CCB-EEE5C7EBEE28}" type="slidenum">
              <a:rPr lang="hu-HU"/>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97E0695D-B595-4CE8-B427-3B2FA13A63EE}" type="slidenum">
              <a:rPr lang="hu-HU"/>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DB9F6B30-58C9-4D72-A3C3-A297413F485E}" type="slidenum">
              <a:rPr lang="hu-HU"/>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737474DA-431F-486D-86F3-28F3EFD0AE62}" type="slidenum">
              <a:rPr lang="hu-HU"/>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p>
        </p:txBody>
      </p:sp>
      <p:sp>
        <p:nvSpPr>
          <p:cNvPr id="5" name="Élőláb helye 4"/>
          <p:cNvSpPr>
            <a:spLocks noGrp="1"/>
          </p:cNvSpPr>
          <p:nvPr>
            <p:ph type="ftr" sz="quarter" idx="11"/>
          </p:nvPr>
        </p:nvSpPr>
        <p:spPr/>
        <p:txBody>
          <a:bodyPr/>
          <a:lstStyle>
            <a:lvl1pPr>
              <a:defRPr/>
            </a:lvl1pPr>
          </a:lstStyle>
          <a:p>
            <a:endParaRPr lang="hu-HU"/>
          </a:p>
        </p:txBody>
      </p:sp>
      <p:sp>
        <p:nvSpPr>
          <p:cNvPr id="6" name="Dia számának helye 5"/>
          <p:cNvSpPr>
            <a:spLocks noGrp="1"/>
          </p:cNvSpPr>
          <p:nvPr>
            <p:ph type="sldNum" sz="quarter" idx="12"/>
          </p:nvPr>
        </p:nvSpPr>
        <p:spPr/>
        <p:txBody>
          <a:bodyPr/>
          <a:lstStyle>
            <a:lvl1pPr>
              <a:defRPr/>
            </a:lvl1pPr>
          </a:lstStyle>
          <a:p>
            <a:fld id="{8EA520D9-A697-40EC-9C4B-53F680807192}" type="slidenum">
              <a:rPr lang="hu-HU"/>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30601D7A-4877-47BF-B96D-139C1CE2D8D4}" type="slidenum">
              <a:rPr lang="hu-HU"/>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lvl1pPr>
              <a:defRPr/>
            </a:lvl1pPr>
          </a:lstStyle>
          <a:p>
            <a:endParaRPr lang="hu-HU"/>
          </a:p>
        </p:txBody>
      </p:sp>
      <p:sp>
        <p:nvSpPr>
          <p:cNvPr id="8" name="Élőláb helye 7"/>
          <p:cNvSpPr>
            <a:spLocks noGrp="1"/>
          </p:cNvSpPr>
          <p:nvPr>
            <p:ph type="ftr" sz="quarter" idx="11"/>
          </p:nvPr>
        </p:nvSpPr>
        <p:spPr/>
        <p:txBody>
          <a:bodyPr/>
          <a:lstStyle>
            <a:lvl1pPr>
              <a:defRPr/>
            </a:lvl1pPr>
          </a:lstStyle>
          <a:p>
            <a:endParaRPr lang="hu-HU"/>
          </a:p>
        </p:txBody>
      </p:sp>
      <p:sp>
        <p:nvSpPr>
          <p:cNvPr id="9" name="Dia számának helye 8"/>
          <p:cNvSpPr>
            <a:spLocks noGrp="1"/>
          </p:cNvSpPr>
          <p:nvPr>
            <p:ph type="sldNum" sz="quarter" idx="12"/>
          </p:nvPr>
        </p:nvSpPr>
        <p:spPr/>
        <p:txBody>
          <a:bodyPr/>
          <a:lstStyle>
            <a:lvl1pPr>
              <a:defRPr/>
            </a:lvl1pPr>
          </a:lstStyle>
          <a:p>
            <a:fld id="{5095312A-CB25-40BC-BA93-359496564CC6}" type="slidenum">
              <a:rPr lang="hu-HU"/>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lvl1pPr>
              <a:defRPr/>
            </a:lvl1pPr>
          </a:lstStyle>
          <a:p>
            <a:endParaRPr lang="hu-HU"/>
          </a:p>
        </p:txBody>
      </p:sp>
      <p:sp>
        <p:nvSpPr>
          <p:cNvPr id="4" name="Élőláb helye 3"/>
          <p:cNvSpPr>
            <a:spLocks noGrp="1"/>
          </p:cNvSpPr>
          <p:nvPr>
            <p:ph type="ftr" sz="quarter" idx="11"/>
          </p:nvPr>
        </p:nvSpPr>
        <p:spPr/>
        <p:txBody>
          <a:bodyPr/>
          <a:lstStyle>
            <a:lvl1pPr>
              <a:defRPr/>
            </a:lvl1pPr>
          </a:lstStyle>
          <a:p>
            <a:endParaRPr lang="hu-HU"/>
          </a:p>
        </p:txBody>
      </p:sp>
      <p:sp>
        <p:nvSpPr>
          <p:cNvPr id="5" name="Dia számának helye 4"/>
          <p:cNvSpPr>
            <a:spLocks noGrp="1"/>
          </p:cNvSpPr>
          <p:nvPr>
            <p:ph type="sldNum" sz="quarter" idx="12"/>
          </p:nvPr>
        </p:nvSpPr>
        <p:spPr/>
        <p:txBody>
          <a:bodyPr/>
          <a:lstStyle>
            <a:lvl1pPr>
              <a:defRPr/>
            </a:lvl1pPr>
          </a:lstStyle>
          <a:p>
            <a:fld id="{92E8A2D2-89E6-49D3-8D31-246C34B88AC9}" type="slidenum">
              <a:rPr lang="hu-HU"/>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p>
        </p:txBody>
      </p:sp>
      <p:sp>
        <p:nvSpPr>
          <p:cNvPr id="3" name="Élőláb helye 2"/>
          <p:cNvSpPr>
            <a:spLocks noGrp="1"/>
          </p:cNvSpPr>
          <p:nvPr>
            <p:ph type="ftr" sz="quarter" idx="11"/>
          </p:nvPr>
        </p:nvSpPr>
        <p:spPr/>
        <p:txBody>
          <a:bodyPr/>
          <a:lstStyle>
            <a:lvl1pPr>
              <a:defRPr/>
            </a:lvl1pPr>
          </a:lstStyle>
          <a:p>
            <a:endParaRPr lang="hu-HU"/>
          </a:p>
        </p:txBody>
      </p:sp>
      <p:sp>
        <p:nvSpPr>
          <p:cNvPr id="4" name="Dia számának helye 3"/>
          <p:cNvSpPr>
            <a:spLocks noGrp="1"/>
          </p:cNvSpPr>
          <p:nvPr>
            <p:ph type="sldNum" sz="quarter" idx="12"/>
          </p:nvPr>
        </p:nvSpPr>
        <p:spPr/>
        <p:txBody>
          <a:bodyPr/>
          <a:lstStyle>
            <a:lvl1pPr>
              <a:defRPr/>
            </a:lvl1pPr>
          </a:lstStyle>
          <a:p>
            <a:fld id="{585AC02E-644D-4EF2-A1AE-B88331004130}" type="slidenum">
              <a:rPr lang="hu-HU"/>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A30C46F5-9E3D-4D44-A5CF-BD7B27C16C67}" type="slidenum">
              <a:rPr lang="hu-HU"/>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p>
        </p:txBody>
      </p:sp>
      <p:sp>
        <p:nvSpPr>
          <p:cNvPr id="6" name="Élőláb helye 5"/>
          <p:cNvSpPr>
            <a:spLocks noGrp="1"/>
          </p:cNvSpPr>
          <p:nvPr>
            <p:ph type="ftr" sz="quarter" idx="11"/>
          </p:nvPr>
        </p:nvSpPr>
        <p:spPr/>
        <p:txBody>
          <a:bodyPr/>
          <a:lstStyle>
            <a:lvl1pPr>
              <a:defRPr/>
            </a:lvl1pPr>
          </a:lstStyle>
          <a:p>
            <a:endParaRPr lang="hu-HU"/>
          </a:p>
        </p:txBody>
      </p:sp>
      <p:sp>
        <p:nvSpPr>
          <p:cNvPr id="7" name="Dia számának helye 6"/>
          <p:cNvSpPr>
            <a:spLocks noGrp="1"/>
          </p:cNvSpPr>
          <p:nvPr>
            <p:ph type="sldNum" sz="quarter" idx="12"/>
          </p:nvPr>
        </p:nvSpPr>
        <p:spPr/>
        <p:txBody>
          <a:bodyPr/>
          <a:lstStyle>
            <a:lvl1pPr>
              <a:defRPr/>
            </a:lvl1pPr>
          </a:lstStyle>
          <a:p>
            <a:fld id="{EE841093-2A1A-46C4-9078-AE2268A45741}" type="slidenum">
              <a:rPr lang="hu-HU"/>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50A3E22-C250-4C34-BD82-9B6FC3D3581D}" type="slidenum">
              <a:rPr lang="hu-HU"/>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ature.com/nbt/journal/v29/n11/full/nbt.2023.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ommonfund.nih.gov/hm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en.wikipedia.org/wiki/Gel_electrophoresis" TargetMode="External"/><Relationship Id="rId2" Type="http://schemas.openxmlformats.org/officeDocument/2006/relationships/hyperlink" Target="http://en.wikipedia.org/wiki/Frederick_Sanger" TargetMode="External"/><Relationship Id="rId1" Type="http://schemas.openxmlformats.org/officeDocument/2006/relationships/slideLayout" Target="../slideLayouts/slideLayout2.xml"/><Relationship Id="rId6" Type="http://schemas.openxmlformats.org/officeDocument/2006/relationships/hyperlink" Target="http://en.wikipedia.org/wiki/DNA_denaturation" TargetMode="External"/><Relationship Id="rId5" Type="http://schemas.openxmlformats.org/officeDocument/2006/relationships/hyperlink" Target="http://en.wikipedia.org/wiki/DNA_polymerase" TargetMode="External"/><Relationship Id="rId4" Type="http://schemas.openxmlformats.org/officeDocument/2006/relationships/hyperlink" Target="http://en.wikipedia.org/wiki/Primer_(molecular_biolog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14348" y="285728"/>
            <a:ext cx="7772400" cy="1470025"/>
          </a:xfrm>
        </p:spPr>
        <p:txBody>
          <a:bodyPr/>
          <a:lstStyle/>
          <a:p>
            <a:r>
              <a:rPr lang="hu-HU" dirty="0" smtClean="0"/>
              <a:t>Outlook:</a:t>
            </a:r>
            <a:endParaRPr lang="en-US" dirty="0"/>
          </a:p>
        </p:txBody>
      </p:sp>
      <p:sp>
        <p:nvSpPr>
          <p:cNvPr id="3" name="Alcím 2"/>
          <p:cNvSpPr>
            <a:spLocks noGrp="1"/>
          </p:cNvSpPr>
          <p:nvPr>
            <p:ph type="subTitle" idx="1"/>
          </p:nvPr>
        </p:nvSpPr>
        <p:spPr>
          <a:xfrm>
            <a:off x="285720" y="1500174"/>
            <a:ext cx="8643998" cy="1752600"/>
          </a:xfrm>
        </p:spPr>
        <p:txBody>
          <a:bodyPr/>
          <a:lstStyle/>
          <a:p>
            <a:pPr algn="l"/>
            <a:r>
              <a:rPr lang="hu-HU" dirty="0" err="1" smtClean="0"/>
              <a:t>After</a:t>
            </a:r>
            <a:r>
              <a:rPr lang="hu-HU" dirty="0" smtClean="0"/>
              <a:t> </a:t>
            </a:r>
            <a:r>
              <a:rPr lang="hu-HU" dirty="0" err="1" smtClean="0"/>
              <a:t>holidays</a:t>
            </a:r>
            <a:r>
              <a:rPr lang="hu-HU" dirty="0" smtClean="0"/>
              <a:t>: protein </a:t>
            </a:r>
            <a:r>
              <a:rPr lang="hu-HU" dirty="0" err="1" smtClean="0"/>
              <a:t>structure</a:t>
            </a:r>
            <a:r>
              <a:rPr lang="hu-HU" dirty="0" smtClean="0"/>
              <a:t> and </a:t>
            </a:r>
            <a:r>
              <a:rPr lang="hu-HU" dirty="0" err="1" smtClean="0"/>
              <a:t>function</a:t>
            </a:r>
            <a:endParaRPr lang="hu-HU" dirty="0" smtClean="0"/>
          </a:p>
          <a:p>
            <a:pPr algn="l"/>
            <a:r>
              <a:rPr lang="hu-HU" dirty="0" smtClean="0"/>
              <a:t>(Project 2: 3D protein </a:t>
            </a:r>
            <a:r>
              <a:rPr lang="hu-HU" dirty="0" err="1" smtClean="0"/>
              <a:t>alignments</a:t>
            </a:r>
            <a:r>
              <a:rPr lang="hu-HU" dirty="0" smtClean="0"/>
              <a:t>)</a:t>
            </a:r>
          </a:p>
          <a:p>
            <a:pPr algn="l"/>
            <a:endParaRPr lang="hu-HU" dirty="0" smtClean="0"/>
          </a:p>
          <a:p>
            <a:pPr algn="l"/>
            <a:r>
              <a:rPr lang="hu-HU" dirty="0" err="1" smtClean="0"/>
              <a:t>Then</a:t>
            </a:r>
            <a:r>
              <a:rPr lang="hu-HU" dirty="0" smtClean="0"/>
              <a:t>: Systems </a:t>
            </a:r>
            <a:r>
              <a:rPr lang="hu-HU" dirty="0" err="1" smtClean="0"/>
              <a:t>biology</a:t>
            </a:r>
            <a:r>
              <a:rPr lang="hu-HU" dirty="0" smtClean="0"/>
              <a:t>, </a:t>
            </a:r>
            <a:r>
              <a:rPr lang="hu-HU" dirty="0" err="1" smtClean="0"/>
              <a:t>interactions</a:t>
            </a:r>
            <a:r>
              <a:rPr lang="hu-HU" dirty="0" smtClean="0"/>
              <a:t> of </a:t>
            </a:r>
            <a:r>
              <a:rPr lang="hu-HU" dirty="0" err="1" smtClean="0"/>
              <a:t>proteins</a:t>
            </a:r>
            <a:r>
              <a:rPr lang="hu-HU" dirty="0" smtClean="0"/>
              <a:t> </a:t>
            </a:r>
            <a:r>
              <a:rPr lang="hu-HU" dirty="0" err="1" smtClean="0"/>
              <a:t>with</a:t>
            </a:r>
            <a:r>
              <a:rPr lang="hu-HU" dirty="0" smtClean="0"/>
              <a:t> </a:t>
            </a:r>
            <a:r>
              <a:rPr lang="hu-HU" dirty="0" err="1" smtClean="0"/>
              <a:t>small</a:t>
            </a:r>
            <a:r>
              <a:rPr lang="hu-HU" dirty="0" smtClean="0"/>
              <a:t> and </a:t>
            </a:r>
            <a:r>
              <a:rPr lang="hu-HU" dirty="0" err="1" smtClean="0"/>
              <a:t>large</a:t>
            </a:r>
            <a:r>
              <a:rPr lang="hu-HU" dirty="0" smtClean="0"/>
              <a:t> </a:t>
            </a:r>
            <a:r>
              <a:rPr lang="hu-HU" dirty="0" err="1" smtClean="0"/>
              <a:t>molecules</a:t>
            </a:r>
            <a:r>
              <a:rPr lang="hu-HU" dirty="0" smtClean="0"/>
              <a:t>, protein-protein </a:t>
            </a:r>
            <a:r>
              <a:rPr lang="hu-HU" dirty="0" err="1" smtClean="0"/>
              <a:t>interactions</a:t>
            </a:r>
            <a:r>
              <a:rPr lang="hu-HU" dirty="0" smtClean="0"/>
              <a:t>, </a:t>
            </a:r>
            <a:r>
              <a:rPr lang="hu-HU" dirty="0" err="1" smtClean="0"/>
              <a:t>networks</a:t>
            </a:r>
            <a:r>
              <a:rPr lang="hu-HU" dirty="0" smtClean="0"/>
              <a:t>, </a:t>
            </a:r>
            <a:r>
              <a:rPr lang="hu-HU" dirty="0" err="1" smtClean="0"/>
              <a:t>graphs</a:t>
            </a:r>
            <a:r>
              <a:rPr lang="hu-HU" dirty="0" smtClean="0"/>
              <a:t>, </a:t>
            </a:r>
            <a:r>
              <a:rPr lang="hu-HU" dirty="0" err="1" smtClean="0"/>
              <a:t>network</a:t>
            </a:r>
            <a:r>
              <a:rPr lang="hu-HU" dirty="0" smtClean="0"/>
              <a:t> </a:t>
            </a:r>
            <a:r>
              <a:rPr lang="hu-HU" dirty="0" err="1" smtClean="0"/>
              <a:t>analysis</a:t>
            </a:r>
            <a:endParaRPr lang="hu-HU" dirty="0" smtClean="0"/>
          </a:p>
          <a:p>
            <a:pPr algn="l"/>
            <a:r>
              <a:rPr lang="hu-HU" dirty="0" smtClean="0"/>
              <a:t>(Project 3: </a:t>
            </a:r>
            <a:r>
              <a:rPr lang="hu-HU" dirty="0" err="1" smtClean="0"/>
              <a:t>Mastering</a:t>
            </a:r>
            <a:r>
              <a:rPr lang="hu-HU" dirty="0" smtClean="0"/>
              <a:t> </a:t>
            </a:r>
            <a:r>
              <a:rPr lang="hu-HU" dirty="0" err="1" smtClean="0"/>
              <a:t>Cytoscape</a:t>
            </a:r>
            <a:r>
              <a:rPr lang="hu-HU" dirty="0" smtClean="0"/>
              <a:t> </a:t>
            </a:r>
            <a:r>
              <a:rPr lang="hu-HU" dirty="0" err="1" smtClean="0"/>
              <a:t>for</a:t>
            </a:r>
            <a:r>
              <a:rPr lang="hu-HU" dirty="0" smtClean="0"/>
              <a:t> </a:t>
            </a:r>
            <a:r>
              <a:rPr lang="hu-HU" dirty="0" err="1" smtClean="0"/>
              <a:t>network</a:t>
            </a:r>
            <a:r>
              <a:rPr lang="hu-HU" dirty="0" smtClean="0"/>
              <a:t> </a:t>
            </a:r>
            <a:r>
              <a:rPr lang="hu-HU" dirty="0" err="1" smtClean="0"/>
              <a:t>analysis</a:t>
            </a:r>
            <a:r>
              <a:rPr lang="hu-HU"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en-US"/>
          </a:p>
        </p:txBody>
      </p:sp>
      <p:sp>
        <p:nvSpPr>
          <p:cNvPr id="91139" name="Rectangle 3"/>
          <p:cNvSpPr>
            <a:spLocks noGrp="1" noChangeArrowheads="1"/>
          </p:cNvSpPr>
          <p:nvPr>
            <p:ph type="body" idx="1"/>
          </p:nvPr>
        </p:nvSpPr>
        <p:spPr/>
        <p:txBody>
          <a:bodyPr/>
          <a:lstStyle/>
          <a:p>
            <a:endParaRPr lang="en-US"/>
          </a:p>
        </p:txBody>
      </p:sp>
      <p:pic>
        <p:nvPicPr>
          <p:cNvPr id="91140" name="Picture 4" descr="Two strategies for genome assembly: from Hamiltonian cycles to Eulerian cycles."/>
          <p:cNvPicPr>
            <a:picLocks noChangeAspect="1" noChangeArrowheads="1"/>
          </p:cNvPicPr>
          <p:nvPr/>
        </p:nvPicPr>
        <p:blipFill>
          <a:blip r:embed="rId2"/>
          <a:srcRect/>
          <a:stretch>
            <a:fillRect/>
          </a:stretch>
        </p:blipFill>
        <p:spPr bwMode="auto">
          <a:xfrm>
            <a:off x="155575" y="46038"/>
            <a:ext cx="9010650" cy="6067425"/>
          </a:xfrm>
          <a:prstGeom prst="rect">
            <a:avLst/>
          </a:prstGeom>
          <a:noFill/>
        </p:spPr>
      </p:pic>
      <p:sp>
        <p:nvSpPr>
          <p:cNvPr id="91141" name="Text Box 5"/>
          <p:cNvSpPr txBox="1">
            <a:spLocks noChangeArrowheads="1"/>
          </p:cNvSpPr>
          <p:nvPr/>
        </p:nvSpPr>
        <p:spPr bwMode="auto">
          <a:xfrm>
            <a:off x="7000875" y="207963"/>
            <a:ext cx="2038350" cy="1465262"/>
          </a:xfrm>
          <a:prstGeom prst="rect">
            <a:avLst/>
          </a:prstGeom>
          <a:solidFill>
            <a:srgbClr val="F7F7A7"/>
          </a:solidFill>
          <a:ln w="9525">
            <a:noFill/>
            <a:miter lim="800000"/>
            <a:headEnd/>
            <a:tailEnd/>
          </a:ln>
          <a:effectLst/>
        </p:spPr>
        <p:txBody>
          <a:bodyPr wrap="none">
            <a:spAutoFit/>
          </a:bodyPr>
          <a:lstStyle/>
          <a:p>
            <a:r>
              <a:rPr lang="hu-HU"/>
              <a:t>Sanger seq:</a:t>
            </a:r>
          </a:p>
          <a:p>
            <a:endParaRPr lang="hu-HU"/>
          </a:p>
          <a:p>
            <a:r>
              <a:rPr lang="hu-HU"/>
              <a:t>edge: if it overlaps</a:t>
            </a:r>
          </a:p>
          <a:p>
            <a:r>
              <a:rPr lang="hu-HU"/>
              <a:t>by at least 5 </a:t>
            </a:r>
          </a:p>
          <a:p>
            <a:r>
              <a:rPr lang="hu-HU"/>
              <a:t>nucleotids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0" y="115888"/>
            <a:ext cx="8964613" cy="6481762"/>
          </a:xfrm>
        </p:spPr>
        <p:txBody>
          <a:bodyPr/>
          <a:lstStyle/>
          <a:p>
            <a:pPr marL="381000" indent="-381000">
              <a:lnSpc>
                <a:spcPct val="80000"/>
              </a:lnSpc>
              <a:buFontTx/>
              <a:buNone/>
            </a:pPr>
            <a:r>
              <a:rPr lang="hu-HU" sz="2000" b="1"/>
              <a:t>(a)</a:t>
            </a:r>
            <a:r>
              <a:rPr lang="hu-HU" sz="2000"/>
              <a:t> An example small circular genome. </a:t>
            </a:r>
          </a:p>
          <a:p>
            <a:pPr marL="381000" indent="-381000">
              <a:lnSpc>
                <a:spcPct val="80000"/>
              </a:lnSpc>
              <a:buFontTx/>
              <a:buNone/>
            </a:pPr>
            <a:r>
              <a:rPr lang="hu-HU" sz="2000"/>
              <a:t>(</a:t>
            </a:r>
            <a:r>
              <a:rPr lang="hu-HU" sz="2000" b="1"/>
              <a:t>b</a:t>
            </a:r>
            <a:r>
              <a:rPr lang="hu-HU" sz="2000"/>
              <a:t>) In traditional Sanger sequencing algorithms, reads were represented as nodes in a graph, and edges represented alignments between reads. Walking along a Hamiltonian cycle by following the edges in numerical order allows one to reconstruct the circular genome by combining alignments between successive reads. At the end of the cycle, the sequence wraps around to the start of the genome. The repeated part of the sequence is grayed out in the alignment diagram. </a:t>
            </a:r>
          </a:p>
          <a:p>
            <a:pPr marL="381000" indent="-381000">
              <a:lnSpc>
                <a:spcPct val="80000"/>
              </a:lnSpc>
              <a:buFontTx/>
              <a:buNone/>
            </a:pPr>
            <a:r>
              <a:rPr lang="hu-HU" sz="2000"/>
              <a:t>(</a:t>
            </a:r>
            <a:r>
              <a:rPr lang="hu-HU" sz="2000" b="1"/>
              <a:t>c</a:t>
            </a:r>
            <a:r>
              <a:rPr lang="hu-HU" sz="2000"/>
              <a:t>) An alternative assembly technique first splits reads into all possible </a:t>
            </a:r>
            <a:r>
              <a:rPr lang="hu-HU" sz="2000" i="1"/>
              <a:t>k</a:t>
            </a:r>
            <a:r>
              <a:rPr lang="hu-HU" sz="2000"/>
              <a:t>-mers: with </a:t>
            </a:r>
            <a:r>
              <a:rPr lang="hu-HU" sz="2000" i="1"/>
              <a:t>k</a:t>
            </a:r>
            <a:r>
              <a:rPr lang="hu-HU" sz="2000"/>
              <a:t> = 3, ATGGCGT comprises ATG, TGG, GGC, GCG and CGT. Following a Hamiltonian cycle (indicated by red edges) allows one to reconstruct the genome by forming an alignment in which each successive </a:t>
            </a:r>
            <a:r>
              <a:rPr lang="hu-HU" sz="2000" i="1"/>
              <a:t>k</a:t>
            </a:r>
            <a:r>
              <a:rPr lang="hu-HU" sz="2000"/>
              <a:t>-mer (from successive nodes) is shifted by one position. This procedure recovers the genome but does not scale well to large graphs. </a:t>
            </a:r>
          </a:p>
          <a:p>
            <a:pPr marL="381000" indent="-381000">
              <a:lnSpc>
                <a:spcPct val="80000"/>
              </a:lnSpc>
              <a:buFontTx/>
              <a:buNone/>
            </a:pPr>
            <a:r>
              <a:rPr lang="hu-HU" sz="2000"/>
              <a:t>(</a:t>
            </a:r>
            <a:r>
              <a:rPr lang="hu-HU" sz="2000" b="1"/>
              <a:t>d</a:t>
            </a:r>
            <a:r>
              <a:rPr lang="hu-HU" sz="2000"/>
              <a:t>) Modern short-read assembly algorithms construct a de Bruijn graph by representing all </a:t>
            </a:r>
            <a:r>
              <a:rPr lang="hu-HU" sz="2000" i="1"/>
              <a:t>k</a:t>
            </a:r>
            <a:r>
              <a:rPr lang="hu-HU" sz="2000"/>
              <a:t>-mer prefixes and suffixes as nodes and then drawing edges that represent </a:t>
            </a:r>
            <a:r>
              <a:rPr lang="hu-HU" sz="2000" i="1"/>
              <a:t>k</a:t>
            </a:r>
            <a:r>
              <a:rPr lang="hu-HU" sz="2000"/>
              <a:t>-mers having a particular prefix and suffix. For example, the </a:t>
            </a:r>
            <a:r>
              <a:rPr lang="hu-HU" sz="2000" i="1"/>
              <a:t>k</a:t>
            </a:r>
            <a:r>
              <a:rPr lang="hu-HU" sz="2000"/>
              <a:t>-mer edge ATG has prefix AT and suffix TG. Finding an Eulerian cycle allows one to reconstruct the genome by forming an alignment in which each successive </a:t>
            </a:r>
            <a:r>
              <a:rPr lang="hu-HU" sz="2000" i="1"/>
              <a:t>k</a:t>
            </a:r>
            <a:r>
              <a:rPr lang="hu-HU" sz="2000"/>
              <a:t>-mer (from successive edges) is shifted by one position. This generates the same cyclic genome sequence without performing the computationally expensive task of finding a Hamiltonian cycle.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914400" y="2332038"/>
            <a:ext cx="8229600" cy="4525962"/>
          </a:xfrm>
          <a:solidFill>
            <a:srgbClr val="F7F7A7"/>
          </a:solidFill>
        </p:spPr>
        <p:txBody>
          <a:bodyPr/>
          <a:lstStyle/>
          <a:p>
            <a:r>
              <a:rPr lang="en-US" sz="2800"/>
              <a:t>This method, however, is not as easy to implement as it might seem. Imagine attempting to create a similar graph for a single run of an Illumina (San Diego) sequencer that generates many reads. A million (10</a:t>
            </a:r>
            <a:r>
              <a:rPr lang="en-US" sz="2800" baseline="30000"/>
              <a:t>6</a:t>
            </a:r>
            <a:r>
              <a:rPr lang="en-US" sz="2800"/>
              <a:t>) reads will require a trillion (10</a:t>
            </a:r>
            <a:r>
              <a:rPr lang="en-US" sz="2800" baseline="30000"/>
              <a:t>12</a:t>
            </a:r>
            <a:r>
              <a:rPr lang="en-US" sz="2800"/>
              <a:t>) pairwise alignments. A billion (10</a:t>
            </a:r>
            <a:r>
              <a:rPr lang="en-US" sz="2800" baseline="30000"/>
              <a:t>9</a:t>
            </a:r>
            <a:r>
              <a:rPr lang="en-US" sz="2800"/>
              <a:t>) reads necessitate a quintillion (10</a:t>
            </a:r>
            <a:r>
              <a:rPr lang="en-US" sz="2800" baseline="30000"/>
              <a:t>18</a:t>
            </a:r>
            <a:r>
              <a:rPr lang="en-US" sz="2800"/>
              <a:t>) alignments. </a:t>
            </a:r>
            <a:endParaRPr lang="hu-HU" sz="2800"/>
          </a:p>
          <a:p>
            <a:r>
              <a:rPr lang="en-US" sz="2800"/>
              <a:t>What's more, there is no known efficient algorithm for finding a Hamiltonian cycle</a:t>
            </a:r>
            <a:r>
              <a:rPr lang="hu-HU" sz="2800"/>
              <a:t>.</a:t>
            </a:r>
            <a:endParaRPr lang="en-US" sz="2800"/>
          </a:p>
        </p:txBody>
      </p:sp>
      <p:pic>
        <p:nvPicPr>
          <p:cNvPr id="93187" name="Picture 3"/>
          <p:cNvPicPr>
            <a:picLocks noChangeAspect="1" noChangeArrowheads="1"/>
          </p:cNvPicPr>
          <p:nvPr/>
        </p:nvPicPr>
        <p:blipFill>
          <a:blip r:embed="rId2"/>
          <a:srcRect/>
          <a:stretch>
            <a:fillRect/>
          </a:stretch>
        </p:blipFill>
        <p:spPr bwMode="auto">
          <a:xfrm>
            <a:off x="1908175" y="115888"/>
            <a:ext cx="5167313" cy="20653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107950" y="333375"/>
            <a:ext cx="9036050" cy="6048375"/>
          </a:xfrm>
        </p:spPr>
        <p:txBody>
          <a:bodyPr/>
          <a:lstStyle/>
          <a:p>
            <a:pPr>
              <a:lnSpc>
                <a:spcPct val="80000"/>
              </a:lnSpc>
              <a:buFontTx/>
              <a:buNone/>
            </a:pPr>
            <a:r>
              <a:rPr lang="hu-HU" sz="1800" b="1"/>
              <a:t>Origin of de Bruijn graphs </a:t>
            </a:r>
          </a:p>
          <a:p>
            <a:pPr>
              <a:lnSpc>
                <a:spcPct val="80000"/>
              </a:lnSpc>
            </a:pPr>
            <a:r>
              <a:rPr lang="hu-HU" sz="1800"/>
              <a:t>In 1946, the Dutch mathematician Nicolaas de Bruijn became interested in the 'superstring problem'</a:t>
            </a:r>
            <a:r>
              <a:rPr lang="hu-HU" sz="1800">
                <a:hlinkClick r:id="rId2" tooltip="de Bruijn, N. Proc. Nederl. Akad. Wetensch. 49, 758-764 (1946)."/>
              </a:rPr>
              <a:t>12</a:t>
            </a:r>
            <a:r>
              <a:rPr lang="hu-HU" sz="1800"/>
              <a:t>: find a shortest circular 'superstring' that contains all possible 'substrings' of length </a:t>
            </a:r>
            <a:r>
              <a:rPr lang="hu-HU" sz="1800" i="1"/>
              <a:t>k</a:t>
            </a:r>
            <a:r>
              <a:rPr lang="hu-HU" sz="1800"/>
              <a:t> (</a:t>
            </a:r>
            <a:r>
              <a:rPr lang="hu-HU" sz="1800" i="1"/>
              <a:t>k</a:t>
            </a:r>
            <a:r>
              <a:rPr lang="hu-HU" sz="1800"/>
              <a:t>-mers) over a given alphabet. There exist </a:t>
            </a:r>
            <a:r>
              <a:rPr lang="hu-HU" sz="1800" i="1"/>
              <a:t>n</a:t>
            </a:r>
            <a:r>
              <a:rPr lang="hu-HU" sz="1800" i="1" baseline="30000"/>
              <a:t>k</a:t>
            </a:r>
            <a:r>
              <a:rPr lang="hu-HU" sz="1800"/>
              <a:t> </a:t>
            </a:r>
            <a:r>
              <a:rPr lang="hu-HU" sz="1800" i="1"/>
              <a:t>k</a:t>
            </a:r>
            <a:r>
              <a:rPr lang="hu-HU" sz="1800"/>
              <a:t>-mers in an alphabet containing </a:t>
            </a:r>
            <a:r>
              <a:rPr lang="hu-HU" sz="1800" i="1"/>
              <a:t>n</a:t>
            </a:r>
            <a:r>
              <a:rPr lang="hu-HU" sz="1800"/>
              <a:t> symbols: for example, given the alphabet comprising A, T, G and C, there are 4</a:t>
            </a:r>
            <a:r>
              <a:rPr lang="hu-HU" sz="1800" baseline="30000"/>
              <a:t>3</a:t>
            </a:r>
            <a:r>
              <a:rPr lang="hu-HU" sz="1800"/>
              <a:t> = 64 trinucleotides. If our alphabet is instead 0 and 1, then all possible 3-mers are simply given by all eight 3-digit binary numbers: 000, 001, 010, 011, 100, 101, 110, 111. The circular superstring 0001110100 not only contains all 3-mers but also is as short as possible, as it contains each 3-mer exactly once. But how can one construct such a superstring for all </a:t>
            </a:r>
            <a:r>
              <a:rPr lang="hu-HU" sz="1800" i="1"/>
              <a:t>k</a:t>
            </a:r>
            <a:r>
              <a:rPr lang="hu-HU" sz="1800"/>
              <a:t>-mers in the case of an arbitrary value of </a:t>
            </a:r>
            <a:r>
              <a:rPr lang="hu-HU" sz="1800" i="1"/>
              <a:t>k</a:t>
            </a:r>
            <a:r>
              <a:rPr lang="hu-HU" sz="1800"/>
              <a:t> and an arbitrary alphabet? De Bruijn answered this question by borrowing Euler's solution of the Bridges of Königsberg problem.</a:t>
            </a:r>
          </a:p>
          <a:p>
            <a:pPr>
              <a:lnSpc>
                <a:spcPct val="80000"/>
              </a:lnSpc>
            </a:pPr>
            <a:endParaRPr lang="hu-HU" sz="1800"/>
          </a:p>
          <a:p>
            <a:pPr>
              <a:lnSpc>
                <a:spcPct val="80000"/>
              </a:lnSpc>
            </a:pPr>
            <a:r>
              <a:rPr lang="hu-HU" sz="1800"/>
              <a:t>Briefly, construct a graph </a:t>
            </a:r>
            <a:r>
              <a:rPr lang="hu-HU" sz="1800" i="1"/>
              <a:t>B</a:t>
            </a:r>
            <a:r>
              <a:rPr lang="hu-HU" sz="1800"/>
              <a:t> (the original graph called a de Bruijn graph) for which every possible (</a:t>
            </a:r>
            <a:r>
              <a:rPr lang="hu-HU" sz="1800" i="1"/>
              <a:t>k</a:t>
            </a:r>
            <a:r>
              <a:rPr lang="hu-HU" sz="1800"/>
              <a:t> − 1)-mer is assigned to a node; connect one (</a:t>
            </a:r>
            <a:r>
              <a:rPr lang="hu-HU" sz="1800" i="1"/>
              <a:t>k</a:t>
            </a:r>
            <a:r>
              <a:rPr lang="hu-HU" sz="1800"/>
              <a:t> − 1)-mer by a directed edge to a second (</a:t>
            </a:r>
            <a:r>
              <a:rPr lang="hu-HU" sz="1800" i="1"/>
              <a:t>k</a:t>
            </a:r>
            <a:r>
              <a:rPr lang="hu-HU" sz="1800"/>
              <a:t> − 1)-mer if there is some </a:t>
            </a:r>
            <a:r>
              <a:rPr lang="hu-HU" sz="1800" i="1"/>
              <a:t>k</a:t>
            </a:r>
            <a:r>
              <a:rPr lang="hu-HU" sz="1800"/>
              <a:t>-mer whose prefix is the former and whose suffix is the latter (</a:t>
            </a:r>
            <a:r>
              <a:rPr lang="hu-HU" sz="1800">
                <a:hlinkClick r:id="rId2"/>
              </a:rPr>
              <a:t>Fig. 2</a:t>
            </a:r>
            <a:r>
              <a:rPr lang="hu-HU" sz="1800"/>
              <a:t>). Edges of the de Bruijn graph represent all possible </a:t>
            </a:r>
            <a:r>
              <a:rPr lang="hu-HU" sz="1800" i="1"/>
              <a:t>k</a:t>
            </a:r>
            <a:r>
              <a:rPr lang="hu-HU" sz="1800"/>
              <a:t>-mers, and thus an Eulerian cycle in </a:t>
            </a:r>
            <a:r>
              <a:rPr lang="hu-HU" sz="1800" i="1"/>
              <a:t>B</a:t>
            </a:r>
            <a:r>
              <a:rPr lang="hu-HU" sz="1800"/>
              <a:t> represents a shortest (cyclic) superstring that contains each </a:t>
            </a:r>
            <a:r>
              <a:rPr lang="hu-HU" sz="1800" i="1"/>
              <a:t>k</a:t>
            </a:r>
            <a:r>
              <a:rPr lang="hu-HU" sz="1800"/>
              <a:t>-mer exactly once. By checking that the indegree and outdegree of every node in </a:t>
            </a:r>
            <a:r>
              <a:rPr lang="hu-HU" sz="1800" i="1"/>
              <a:t>B</a:t>
            </a:r>
            <a:r>
              <a:rPr lang="hu-HU" sz="1800"/>
              <a:t> equals the size of the alphabet, we can verify that </a:t>
            </a:r>
            <a:r>
              <a:rPr lang="hu-HU" sz="1800" i="1"/>
              <a:t>B</a:t>
            </a:r>
            <a:r>
              <a:rPr lang="hu-HU" sz="1800"/>
              <a:t> contains an Eulerian cycle. In turn, we can construct an Eulerian cycle using Euler's algorithm, therefore solving the superstring problem. It should now be apparent why the 'de Bruijn graph' construction described in the main text, which does not use all possible </a:t>
            </a:r>
            <a:r>
              <a:rPr lang="hu-HU" sz="1800" i="1"/>
              <a:t>k</a:t>
            </a:r>
            <a:r>
              <a:rPr lang="hu-HU" sz="1800"/>
              <a:t>-mers as edges but rather only those generated from our reads, is also named in honor of de Bruijn.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endParaRPr lang="en-US"/>
          </a:p>
        </p:txBody>
      </p:sp>
      <p:pic>
        <p:nvPicPr>
          <p:cNvPr id="95235" name="Picture 3" descr="De Bruijn graph."/>
          <p:cNvPicPr>
            <a:picLocks noChangeAspect="1" noChangeArrowheads="1"/>
          </p:cNvPicPr>
          <p:nvPr/>
        </p:nvPicPr>
        <p:blipFill>
          <a:blip r:embed="rId2"/>
          <a:srcRect/>
          <a:stretch>
            <a:fillRect/>
          </a:stretch>
        </p:blipFill>
        <p:spPr bwMode="auto">
          <a:xfrm>
            <a:off x="155575" y="46038"/>
            <a:ext cx="9010650" cy="65627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0" y="274638"/>
            <a:ext cx="4114800" cy="2074862"/>
          </a:xfrm>
        </p:spPr>
        <p:txBody>
          <a:bodyPr/>
          <a:lstStyle/>
          <a:p>
            <a:pPr algn="l"/>
            <a:r>
              <a:rPr lang="hu-HU" sz="2800"/>
              <a:t>The idea: instead of vertices, edges represent k-mers- here tetramers</a:t>
            </a:r>
            <a:endParaRPr lang="en-US" sz="2800"/>
          </a:p>
        </p:txBody>
      </p:sp>
      <p:pic>
        <p:nvPicPr>
          <p:cNvPr id="96259" name="Picture 3" descr="mini_debruijn"/>
          <p:cNvPicPr>
            <a:picLocks noChangeAspect="1" noChangeArrowheads="1"/>
          </p:cNvPicPr>
          <p:nvPr/>
        </p:nvPicPr>
        <p:blipFill>
          <a:blip r:embed="rId2"/>
          <a:srcRect/>
          <a:stretch>
            <a:fillRect/>
          </a:stretch>
        </p:blipFill>
        <p:spPr bwMode="auto">
          <a:xfrm>
            <a:off x="-180975" y="0"/>
            <a:ext cx="4762500" cy="6391275"/>
          </a:xfrm>
          <a:prstGeom prst="rect">
            <a:avLst/>
          </a:prstGeom>
          <a:noFill/>
        </p:spPr>
      </p:pic>
      <p:sp>
        <p:nvSpPr>
          <p:cNvPr id="96260" name="Rectangle 4"/>
          <p:cNvSpPr>
            <a:spLocks noChangeArrowheads="1"/>
          </p:cNvSpPr>
          <p:nvPr/>
        </p:nvSpPr>
        <p:spPr bwMode="auto">
          <a:xfrm>
            <a:off x="4140200" y="3136900"/>
            <a:ext cx="3376613" cy="366713"/>
          </a:xfrm>
          <a:prstGeom prst="rect">
            <a:avLst/>
          </a:prstGeom>
          <a:noFill/>
          <a:ln w="9525">
            <a:noFill/>
            <a:miter lim="800000"/>
            <a:headEnd/>
            <a:tailEnd/>
          </a:ln>
          <a:effectLst/>
        </p:spPr>
        <p:txBody>
          <a:bodyPr anchor="ctr">
            <a:spAutoFit/>
          </a:bodyPr>
          <a:lstStyle/>
          <a:p>
            <a:r>
              <a:rPr lang="hu-HU"/>
              <a:t>gggctagcgtttaagttcga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hu-HU" sz="3600" dirty="0" err="1" smtClean="0"/>
              <a:t>Metagenome</a:t>
            </a:r>
            <a:r>
              <a:rPr lang="hu-HU" sz="3600" dirty="0" smtClean="0"/>
              <a:t>, </a:t>
            </a:r>
            <a:r>
              <a:rPr lang="hu-HU" sz="3600" dirty="0" err="1" smtClean="0"/>
              <a:t>microbiome</a:t>
            </a:r>
            <a:r>
              <a:rPr lang="hu-HU" sz="3600" dirty="0" smtClean="0"/>
              <a:t>, </a:t>
            </a:r>
            <a:r>
              <a:rPr lang="hu-HU" sz="3600" dirty="0" err="1" smtClean="0"/>
              <a:t>metagenomic</a:t>
            </a:r>
            <a:r>
              <a:rPr lang="hu-HU" sz="3600" dirty="0" smtClean="0"/>
              <a:t> </a:t>
            </a:r>
            <a:r>
              <a:rPr lang="hu-HU" sz="3600" dirty="0" err="1" smtClean="0"/>
              <a:t>analysis</a:t>
            </a:r>
            <a:endParaRPr lang="hu-HU" sz="3600" dirty="0"/>
          </a:p>
        </p:txBody>
      </p:sp>
      <p:sp>
        <p:nvSpPr>
          <p:cNvPr id="198659" name="Rectangle 3"/>
          <p:cNvSpPr>
            <a:spLocks noGrp="1" noChangeArrowheads="1"/>
          </p:cNvSpPr>
          <p:nvPr>
            <p:ph type="body" idx="1"/>
          </p:nvPr>
        </p:nvSpPr>
        <p:spPr/>
        <p:txBody>
          <a:bodyPr/>
          <a:lstStyle/>
          <a:p>
            <a:pPr>
              <a:lnSpc>
                <a:spcPct val="90000"/>
              </a:lnSpc>
            </a:pPr>
            <a:r>
              <a:rPr lang="hu-HU" sz="2400" dirty="0" err="1"/>
              <a:t>In</a:t>
            </a:r>
            <a:r>
              <a:rPr lang="hu-HU" sz="2400" dirty="0"/>
              <a:t> </a:t>
            </a:r>
            <a:r>
              <a:rPr lang="hu-HU" sz="2400" dirty="0" err="1"/>
              <a:t>humans</a:t>
            </a:r>
            <a:r>
              <a:rPr lang="hu-HU" sz="2400" dirty="0"/>
              <a:t>, </a:t>
            </a:r>
            <a:r>
              <a:rPr lang="hu-HU" sz="2400" dirty="0" err="1"/>
              <a:t>only</a:t>
            </a:r>
            <a:r>
              <a:rPr lang="hu-HU" sz="2400" dirty="0"/>
              <a:t> 1 </a:t>
            </a:r>
            <a:r>
              <a:rPr lang="hu-HU" sz="2400" dirty="0" err="1"/>
              <a:t>in</a:t>
            </a:r>
            <a:r>
              <a:rPr lang="hu-HU" sz="2400" dirty="0"/>
              <a:t> </a:t>
            </a:r>
            <a:r>
              <a:rPr lang="hu-HU" sz="2400" dirty="0" err="1"/>
              <a:t>every</a:t>
            </a:r>
            <a:r>
              <a:rPr lang="hu-HU" sz="2400" dirty="0"/>
              <a:t> 10 </a:t>
            </a:r>
            <a:r>
              <a:rPr lang="hu-HU" sz="2400" dirty="0" err="1"/>
              <a:t>cells</a:t>
            </a:r>
            <a:r>
              <a:rPr lang="hu-HU" sz="2400" dirty="0"/>
              <a:t> </a:t>
            </a:r>
            <a:r>
              <a:rPr lang="hu-HU" sz="2400" dirty="0" err="1"/>
              <a:t>are</a:t>
            </a:r>
            <a:r>
              <a:rPr lang="hu-HU" sz="2400" dirty="0"/>
              <a:t> </a:t>
            </a:r>
            <a:r>
              <a:rPr lang="hu-HU" sz="2400" dirty="0" err="1"/>
              <a:t>ours</a:t>
            </a:r>
            <a:r>
              <a:rPr lang="hu-HU" sz="2400" dirty="0"/>
              <a:t>, </a:t>
            </a:r>
            <a:r>
              <a:rPr lang="hu-HU" sz="2400" dirty="0" err="1"/>
              <a:t>the</a:t>
            </a:r>
            <a:r>
              <a:rPr lang="hu-HU" sz="2400" dirty="0"/>
              <a:t> </a:t>
            </a:r>
            <a:r>
              <a:rPr lang="hu-HU" sz="2400" dirty="0" err="1"/>
              <a:t>others</a:t>
            </a:r>
            <a:r>
              <a:rPr lang="hu-HU" sz="2400" dirty="0"/>
              <a:t> </a:t>
            </a:r>
            <a:r>
              <a:rPr lang="hu-HU" sz="2400" dirty="0" err="1"/>
              <a:t>are</a:t>
            </a:r>
            <a:r>
              <a:rPr lang="hu-HU" sz="2400" dirty="0"/>
              <a:t> </a:t>
            </a:r>
            <a:r>
              <a:rPr lang="hu-HU" sz="2400" dirty="0" err="1"/>
              <a:t>bacterium</a:t>
            </a:r>
            <a:r>
              <a:rPr lang="hu-HU" sz="2400" dirty="0"/>
              <a:t> </a:t>
            </a:r>
            <a:r>
              <a:rPr lang="hu-HU" sz="2400" dirty="0" err="1"/>
              <a:t>cells</a:t>
            </a:r>
            <a:r>
              <a:rPr lang="hu-HU" sz="2400" dirty="0" smtClean="0"/>
              <a:t>,</a:t>
            </a:r>
            <a:endParaRPr lang="hu-HU" sz="2400" dirty="0" smtClean="0"/>
          </a:p>
          <a:p>
            <a:pPr>
              <a:lnSpc>
                <a:spcPct val="90000"/>
              </a:lnSpc>
            </a:pPr>
            <a:r>
              <a:rPr lang="hu-HU" sz="2400" dirty="0" smtClean="0"/>
              <a:t>The </a:t>
            </a:r>
            <a:r>
              <a:rPr lang="hu-HU" sz="2400" dirty="0" err="1" smtClean="0"/>
              <a:t>bacteria</a:t>
            </a:r>
            <a:r>
              <a:rPr lang="hu-HU" sz="2400" dirty="0" smtClean="0"/>
              <a:t> </a:t>
            </a:r>
            <a:r>
              <a:rPr lang="hu-HU" sz="2400" dirty="0" err="1" smtClean="0"/>
              <a:t>inside</a:t>
            </a:r>
            <a:r>
              <a:rPr lang="hu-HU" sz="2400" dirty="0" smtClean="0"/>
              <a:t> </a:t>
            </a:r>
            <a:r>
              <a:rPr lang="hu-HU" sz="2400" dirty="0" err="1" smtClean="0"/>
              <a:t>us</a:t>
            </a:r>
            <a:r>
              <a:rPr lang="hu-HU" sz="2400" dirty="0" smtClean="0"/>
              <a:t> </a:t>
            </a:r>
            <a:r>
              <a:rPr lang="hu-HU" sz="2400" dirty="0" err="1" smtClean="0"/>
              <a:t>contain</a:t>
            </a:r>
            <a:r>
              <a:rPr lang="hu-HU" sz="2400" dirty="0" smtClean="0"/>
              <a:t> 1000 </a:t>
            </a:r>
            <a:r>
              <a:rPr lang="hu-HU" sz="2400" dirty="0" err="1" smtClean="0"/>
              <a:t>times</a:t>
            </a:r>
            <a:r>
              <a:rPr lang="hu-HU" sz="2400" dirty="0" smtClean="0"/>
              <a:t> more </a:t>
            </a:r>
            <a:r>
              <a:rPr lang="hu-HU" sz="2400" dirty="0" err="1" smtClean="0"/>
              <a:t>genes</a:t>
            </a:r>
            <a:r>
              <a:rPr lang="hu-HU" sz="2400" dirty="0" smtClean="0"/>
              <a:t> </a:t>
            </a:r>
            <a:r>
              <a:rPr lang="hu-HU" sz="2400" dirty="0" err="1" smtClean="0"/>
              <a:t>than</a:t>
            </a:r>
            <a:r>
              <a:rPr lang="hu-HU" sz="2400" dirty="0" smtClean="0"/>
              <a:t> </a:t>
            </a:r>
            <a:r>
              <a:rPr lang="hu-HU" sz="2400" dirty="0" err="1" smtClean="0"/>
              <a:t>the</a:t>
            </a:r>
            <a:r>
              <a:rPr lang="hu-HU" sz="2400" dirty="0" smtClean="0"/>
              <a:t> human body.</a:t>
            </a:r>
            <a:endParaRPr lang="hu-HU" sz="2400" dirty="0"/>
          </a:p>
          <a:p>
            <a:pPr>
              <a:lnSpc>
                <a:spcPct val="90000"/>
              </a:lnSpc>
            </a:pPr>
            <a:r>
              <a:rPr lang="hu-HU" sz="2400" dirty="0" err="1"/>
              <a:t>About</a:t>
            </a:r>
            <a:r>
              <a:rPr lang="hu-HU" sz="2400" dirty="0"/>
              <a:t> 0.5-1.5 kg of </a:t>
            </a:r>
            <a:r>
              <a:rPr lang="hu-HU" sz="2400" dirty="0" err="1"/>
              <a:t>bacteria</a:t>
            </a:r>
            <a:r>
              <a:rPr lang="hu-HU" sz="2400" dirty="0"/>
              <a:t> </a:t>
            </a:r>
            <a:r>
              <a:rPr lang="hu-HU" sz="2400" dirty="0" err="1"/>
              <a:t>live</a:t>
            </a:r>
            <a:r>
              <a:rPr lang="hu-HU" sz="2400" dirty="0"/>
              <a:t> </a:t>
            </a:r>
            <a:r>
              <a:rPr lang="hu-HU" sz="2400" dirty="0" err="1"/>
              <a:t>with</a:t>
            </a:r>
            <a:r>
              <a:rPr lang="hu-HU" sz="2400" dirty="0"/>
              <a:t> </a:t>
            </a:r>
            <a:r>
              <a:rPr lang="hu-HU" sz="2400" dirty="0" err="1"/>
              <a:t>us</a:t>
            </a:r>
            <a:endParaRPr lang="hu-HU" sz="2400" dirty="0"/>
          </a:p>
          <a:p>
            <a:pPr>
              <a:lnSpc>
                <a:spcPct val="90000"/>
              </a:lnSpc>
            </a:pPr>
            <a:r>
              <a:rPr lang="hu-HU" sz="2400" dirty="0" err="1"/>
              <a:t>bacterial</a:t>
            </a:r>
            <a:r>
              <a:rPr lang="hu-HU" sz="2400" dirty="0"/>
              <a:t> </a:t>
            </a:r>
            <a:r>
              <a:rPr lang="hu-HU" sz="2400" dirty="0" err="1"/>
              <a:t>flora</a:t>
            </a:r>
            <a:r>
              <a:rPr lang="hu-HU" sz="2400" dirty="0"/>
              <a:t> (</a:t>
            </a:r>
            <a:r>
              <a:rPr lang="hu-HU" sz="2400" dirty="0" err="1"/>
              <a:t>the</a:t>
            </a:r>
            <a:r>
              <a:rPr lang="hu-HU" sz="2400" dirty="0"/>
              <a:t> human </a:t>
            </a:r>
            <a:r>
              <a:rPr lang="hu-HU" sz="2400" dirty="0" err="1"/>
              <a:t>microbiome</a:t>
            </a:r>
            <a:r>
              <a:rPr lang="hu-HU" sz="2400" dirty="0"/>
              <a:t>), </a:t>
            </a:r>
          </a:p>
          <a:p>
            <a:pPr>
              <a:lnSpc>
                <a:spcPct val="90000"/>
              </a:lnSpc>
            </a:pPr>
            <a:r>
              <a:rPr lang="hu-HU" sz="2400" dirty="0">
                <a:hlinkClick r:id="rId2"/>
              </a:rPr>
              <a:t>http://commonfund.nih.gov/hmp/</a:t>
            </a:r>
            <a:r>
              <a:rPr lang="hu-HU" sz="2400" dirty="0"/>
              <a:t> </a:t>
            </a:r>
            <a:r>
              <a:rPr lang="hu-HU" sz="2400" dirty="0" err="1"/>
              <a:t>the</a:t>
            </a:r>
            <a:r>
              <a:rPr lang="hu-HU" sz="2400" dirty="0"/>
              <a:t> Human </a:t>
            </a:r>
            <a:r>
              <a:rPr lang="hu-HU" sz="2400" dirty="0" err="1"/>
              <a:t>Microbiome</a:t>
            </a:r>
            <a:r>
              <a:rPr lang="hu-HU" sz="2400" dirty="0"/>
              <a:t> </a:t>
            </a:r>
            <a:r>
              <a:rPr lang="hu-HU" sz="2400" dirty="0" smtClean="0"/>
              <a:t>Project</a:t>
            </a:r>
            <a:endParaRPr lang="hu-HU" sz="2400" dirty="0"/>
          </a:p>
          <a:p>
            <a:pPr>
              <a:lnSpc>
                <a:spcPct val="90000"/>
              </a:lnSpc>
            </a:pPr>
            <a:r>
              <a:rPr lang="hu-HU" sz="2400" dirty="0" err="1"/>
              <a:t>Environmental</a:t>
            </a:r>
            <a:r>
              <a:rPr lang="hu-HU" sz="2400" dirty="0"/>
              <a:t> </a:t>
            </a:r>
            <a:r>
              <a:rPr lang="hu-HU" sz="2400" dirty="0" err="1"/>
              <a:t>bacteria</a:t>
            </a:r>
            <a:r>
              <a:rPr lang="hu-HU" sz="2400" dirty="0"/>
              <a:t> and  </a:t>
            </a:r>
            <a:r>
              <a:rPr lang="hu-HU" sz="2400" dirty="0" err="1"/>
              <a:t>viral</a:t>
            </a:r>
            <a:r>
              <a:rPr lang="hu-HU" sz="2400" dirty="0"/>
              <a:t> species:</a:t>
            </a:r>
          </a:p>
          <a:p>
            <a:pPr>
              <a:lnSpc>
                <a:spcPct val="90000"/>
              </a:lnSpc>
            </a:pPr>
            <a:r>
              <a:rPr lang="hu-HU" sz="2400" dirty="0" err="1"/>
              <a:t>There</a:t>
            </a:r>
            <a:r>
              <a:rPr lang="hu-HU" sz="2400" dirty="0"/>
              <a:t> </a:t>
            </a:r>
            <a:r>
              <a:rPr lang="hu-HU" sz="2400" dirty="0" err="1"/>
              <a:t>are</a:t>
            </a:r>
            <a:r>
              <a:rPr lang="hu-HU" sz="2400" dirty="0"/>
              <a:t> </a:t>
            </a:r>
            <a:r>
              <a:rPr lang="hu-HU" sz="2400" dirty="0" err="1"/>
              <a:t>orders</a:t>
            </a:r>
            <a:r>
              <a:rPr lang="hu-HU" sz="2400" dirty="0"/>
              <a:t> of </a:t>
            </a:r>
            <a:r>
              <a:rPr lang="hu-HU" sz="2400" dirty="0" err="1"/>
              <a:t>magnitude</a:t>
            </a:r>
            <a:r>
              <a:rPr lang="hu-HU" sz="2400" dirty="0"/>
              <a:t> more „species” </a:t>
            </a:r>
            <a:r>
              <a:rPr lang="hu-HU" sz="2400" dirty="0" err="1"/>
              <a:t>than</a:t>
            </a:r>
            <a:r>
              <a:rPr lang="hu-HU" sz="2400" dirty="0"/>
              <a:t> </a:t>
            </a:r>
            <a:r>
              <a:rPr lang="hu-HU" sz="2400" dirty="0" err="1"/>
              <a:t>were</a:t>
            </a:r>
            <a:r>
              <a:rPr lang="hu-HU" sz="2400" dirty="0"/>
              <a:t> </a:t>
            </a:r>
            <a:r>
              <a:rPr lang="hu-HU" sz="2400" dirty="0" err="1"/>
              <a:t>believed</a:t>
            </a:r>
            <a:r>
              <a:rPr lang="hu-HU" sz="2400" dirty="0"/>
              <a:t> </a:t>
            </a:r>
            <a:r>
              <a:rPr lang="hu-HU" sz="2400" dirty="0" err="1" smtClean="0"/>
              <a:t>before</a:t>
            </a:r>
            <a:endParaRPr lang="hu-HU" sz="2400" dirty="0" smtClean="0"/>
          </a:p>
          <a:p>
            <a:pPr>
              <a:lnSpc>
                <a:spcPct val="90000"/>
              </a:lnSpc>
            </a:pPr>
            <a:r>
              <a:rPr lang="hu-HU" sz="2400" dirty="0" smtClean="0"/>
              <a:t>Diabetes, </a:t>
            </a:r>
            <a:r>
              <a:rPr lang="hu-HU" sz="2400" dirty="0" err="1" smtClean="0"/>
              <a:t>obesity</a:t>
            </a:r>
            <a:r>
              <a:rPr lang="hu-HU" sz="2400" dirty="0" smtClean="0"/>
              <a:t>, </a:t>
            </a:r>
            <a:r>
              <a:rPr lang="hu-HU" sz="2400" dirty="0" err="1" smtClean="0"/>
              <a:t>autism</a:t>
            </a:r>
            <a:r>
              <a:rPr lang="hu-HU" sz="2400" dirty="0" smtClean="0"/>
              <a:t>(!) </a:t>
            </a:r>
            <a:r>
              <a:rPr lang="hu-HU" sz="2400" dirty="0" err="1" smtClean="0"/>
              <a:t>ceratin</a:t>
            </a:r>
            <a:r>
              <a:rPr lang="hu-HU" sz="2400" dirty="0" smtClean="0"/>
              <a:t> </a:t>
            </a:r>
            <a:r>
              <a:rPr lang="hu-HU" sz="2400" dirty="0" err="1" smtClean="0"/>
              <a:t>cancers</a:t>
            </a:r>
            <a:r>
              <a:rPr lang="hu-HU" sz="2400" dirty="0" smtClean="0"/>
              <a:t> </a:t>
            </a:r>
            <a:r>
              <a:rPr lang="hu-HU" sz="2400" dirty="0" err="1" smtClean="0"/>
              <a:t>are</a:t>
            </a:r>
            <a:r>
              <a:rPr lang="hu-HU" sz="2400" dirty="0" smtClean="0"/>
              <a:t> </a:t>
            </a:r>
            <a:r>
              <a:rPr lang="hu-HU" sz="2400" dirty="0" err="1" smtClean="0"/>
              <a:t>related</a:t>
            </a:r>
            <a:r>
              <a:rPr lang="hu-HU" sz="2400" dirty="0" smtClean="0"/>
              <a:t> </a:t>
            </a:r>
            <a:r>
              <a:rPr lang="hu-HU" sz="2400" dirty="0" err="1" smtClean="0"/>
              <a:t>to</a:t>
            </a:r>
            <a:r>
              <a:rPr lang="hu-HU" sz="2400" dirty="0" smtClean="0"/>
              <a:t> </a:t>
            </a:r>
            <a:r>
              <a:rPr lang="hu-HU" sz="2400" dirty="0" err="1" smtClean="0"/>
              <a:t>the</a:t>
            </a:r>
            <a:r>
              <a:rPr lang="hu-HU" sz="2400" dirty="0" smtClean="0"/>
              <a:t> </a:t>
            </a:r>
            <a:r>
              <a:rPr lang="hu-HU" sz="2400" dirty="0" err="1" smtClean="0"/>
              <a:t>microbiom</a:t>
            </a:r>
            <a:endParaRPr lang="hu-H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srcRect/>
          <a:stretch>
            <a:fillRect/>
          </a:stretch>
        </p:blipFill>
        <p:spPr bwMode="auto">
          <a:xfrm>
            <a:off x="323850" y="-34925"/>
            <a:ext cx="7748588" cy="6318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hu-HU"/>
              <a:t>Viral genomes</a:t>
            </a:r>
          </a:p>
        </p:txBody>
      </p:sp>
      <p:sp>
        <p:nvSpPr>
          <p:cNvPr id="200707" name="Rectangle 3"/>
          <p:cNvSpPr>
            <a:spLocks noChangeArrowheads="1"/>
          </p:cNvSpPr>
          <p:nvPr/>
        </p:nvSpPr>
        <p:spPr bwMode="auto">
          <a:xfrm>
            <a:off x="323850" y="1341438"/>
            <a:ext cx="8424863" cy="1552575"/>
          </a:xfrm>
          <a:prstGeom prst="rect">
            <a:avLst/>
          </a:prstGeom>
          <a:solidFill>
            <a:schemeClr val="bg1"/>
          </a:solidFill>
          <a:ln w="9525">
            <a:noFill/>
            <a:miter lim="800000"/>
            <a:headEnd/>
            <a:tailEnd/>
          </a:ln>
          <a:effectLst/>
        </p:spPr>
        <p:txBody>
          <a:bodyPr>
            <a:spAutoFit/>
          </a:bodyPr>
          <a:lstStyle/>
          <a:p>
            <a:pPr eaLnBrk="1" hangingPunct="1"/>
            <a:r>
              <a:rPr lang="hu-HU" sz="2400">
                <a:cs typeface="Arial" charset="0"/>
              </a:rPr>
              <a:t>The first look at seawater confirmed its huge diversity of viral assemblages: 65% of all the sequences examined from the first seawater viral libraries were novel and bore no significant similarity to any known genes in the databases.</a:t>
            </a:r>
          </a:p>
        </p:txBody>
      </p:sp>
      <p:sp>
        <p:nvSpPr>
          <p:cNvPr id="200708" name="Rectangle 4"/>
          <p:cNvSpPr>
            <a:spLocks noChangeArrowheads="1"/>
          </p:cNvSpPr>
          <p:nvPr/>
        </p:nvSpPr>
        <p:spPr bwMode="auto">
          <a:xfrm>
            <a:off x="323850" y="4076700"/>
            <a:ext cx="8353425" cy="1187450"/>
          </a:xfrm>
          <a:prstGeom prst="rect">
            <a:avLst/>
          </a:prstGeom>
          <a:solidFill>
            <a:schemeClr val="bg1"/>
          </a:solidFill>
          <a:ln w="9525">
            <a:noFill/>
            <a:miter lim="800000"/>
            <a:headEnd/>
            <a:tailEnd/>
          </a:ln>
          <a:effectLst/>
        </p:spPr>
        <p:txBody>
          <a:bodyPr>
            <a:spAutoFit/>
          </a:bodyPr>
          <a:lstStyle/>
          <a:p>
            <a:pPr eaLnBrk="1" hangingPunct="1"/>
            <a:r>
              <a:rPr lang="hu-HU" sz="2400">
                <a:cs typeface="Arial" charset="0"/>
              </a:rPr>
              <a:t>Among sediment viral assemblages, even greater novelty was detected: more than 75% of the viral sequences recovered resembled nothing in the databases.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endParaRPr lang="hu-HU"/>
          </a:p>
        </p:txBody>
      </p:sp>
      <p:sp>
        <p:nvSpPr>
          <p:cNvPr id="194563" name="Rectangle 3"/>
          <p:cNvSpPr>
            <a:spLocks noGrp="1" noChangeArrowheads="1"/>
          </p:cNvSpPr>
          <p:nvPr>
            <p:ph type="body" idx="1"/>
          </p:nvPr>
        </p:nvSpPr>
        <p:spPr/>
        <p:txBody>
          <a:bodyPr/>
          <a:lstStyle/>
          <a:p>
            <a:r>
              <a:rPr lang="hu-HU" sz="2800"/>
              <a:t>Size of the human genome: 3,1 Gbp </a:t>
            </a:r>
          </a:p>
          <a:p>
            <a:endParaRPr lang="hu-HU" sz="2800"/>
          </a:p>
          <a:p>
            <a:endParaRPr lang="hu-HU" sz="2800"/>
          </a:p>
          <a:p>
            <a:r>
              <a:rPr lang="hu-HU" sz="2800"/>
              <a:t>20 000 genes</a:t>
            </a:r>
          </a:p>
          <a:p>
            <a:endParaRPr lang="hu-HU" sz="2800"/>
          </a:p>
          <a:p>
            <a:r>
              <a:rPr lang="hu-HU" sz="2800"/>
              <a:t>100 000 proteins</a:t>
            </a:r>
          </a:p>
          <a:p>
            <a:endParaRPr lang="hu-HU" sz="2800"/>
          </a:p>
          <a:p>
            <a:r>
              <a:rPr lang="hu-HU" sz="2800"/>
              <a:t>Wheat genome: 17 Gbp</a:t>
            </a:r>
          </a:p>
        </p:txBody>
      </p:sp>
      <p:pic>
        <p:nvPicPr>
          <p:cNvPr id="194565" name="Picture 5" descr="ANd9GcRDj5U9cjEqYpHE1R1RWFMMP64ESg89I0tJ79i6YTRXkdhJTYe0sQ"/>
          <p:cNvPicPr>
            <a:picLocks noChangeAspect="1" noChangeArrowheads="1"/>
          </p:cNvPicPr>
          <p:nvPr/>
        </p:nvPicPr>
        <p:blipFill>
          <a:blip r:embed="rId2"/>
          <a:srcRect/>
          <a:stretch>
            <a:fillRect/>
          </a:stretch>
        </p:blipFill>
        <p:spPr bwMode="auto">
          <a:xfrm>
            <a:off x="5364163" y="1628775"/>
            <a:ext cx="3546475" cy="46085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hu-HU"/>
              <a:t>Genome sequencing techniques</a:t>
            </a:r>
          </a:p>
        </p:txBody>
      </p:sp>
      <p:sp>
        <p:nvSpPr>
          <p:cNvPr id="196611" name="Rectangle 3"/>
          <p:cNvSpPr>
            <a:spLocks noGrp="1" noChangeArrowheads="1"/>
          </p:cNvSpPr>
          <p:nvPr>
            <p:ph type="body" idx="1"/>
          </p:nvPr>
        </p:nvSpPr>
        <p:spPr/>
        <p:txBody>
          <a:bodyPr/>
          <a:lstStyle/>
          <a:p>
            <a:r>
              <a:rPr lang="hu-HU" sz="2800"/>
              <a:t>Sanger sequencing: even large reads (&gt;700 bp); cost:   400,000 $US / Gbp</a:t>
            </a:r>
          </a:p>
          <a:p>
            <a:endParaRPr lang="hu-HU" sz="2800"/>
          </a:p>
          <a:p>
            <a:r>
              <a:rPr lang="hu-HU" sz="2800"/>
              <a:t>454/Roche sequencing: 20,000 $US / Gbp</a:t>
            </a:r>
          </a:p>
          <a:p>
            <a:endParaRPr lang="hu-HU" sz="2800"/>
          </a:p>
          <a:p>
            <a:r>
              <a:rPr lang="hu-HU" sz="2800"/>
              <a:t>Illumina &amp; Solexa sequencing: 50$US / Gbp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hu-HU" sz="1800"/>
              <a:t>Sanger sequencing (</a:t>
            </a:r>
            <a:r>
              <a:rPr lang="hu-HU" sz="1400"/>
              <a:t>one of the chain termination methods</a:t>
            </a:r>
            <a:r>
              <a:rPr lang="hu-HU" sz="1800"/>
              <a:t>)</a:t>
            </a:r>
          </a:p>
        </p:txBody>
      </p:sp>
      <p:sp>
        <p:nvSpPr>
          <p:cNvPr id="195587" name="Rectangle 3"/>
          <p:cNvSpPr>
            <a:spLocks noChangeArrowheads="1"/>
          </p:cNvSpPr>
          <p:nvPr/>
        </p:nvSpPr>
        <p:spPr bwMode="auto">
          <a:xfrm>
            <a:off x="2916238" y="1700213"/>
            <a:ext cx="5840412" cy="1190625"/>
          </a:xfrm>
          <a:prstGeom prst="rect">
            <a:avLst/>
          </a:prstGeom>
          <a:noFill/>
          <a:ln w="9525">
            <a:noFill/>
            <a:miter lim="800000"/>
            <a:headEnd/>
            <a:tailEnd/>
          </a:ln>
          <a:effectLst/>
        </p:spPr>
        <p:txBody>
          <a:bodyPr wrap="none" anchor="ctr">
            <a:spAutoFit/>
          </a:bodyPr>
          <a:lstStyle/>
          <a:p>
            <a:pPr algn="ctr" eaLnBrk="1" hangingPunct="1"/>
            <a:r>
              <a:rPr lang="hu-HU" sz="1800" b="1">
                <a:cs typeface="Arial" charset="0"/>
              </a:rPr>
              <a:t>"G" tube: </a:t>
            </a:r>
            <a:r>
              <a:rPr lang="hu-HU" sz="1800">
                <a:cs typeface="Arial" charset="0"/>
              </a:rPr>
              <a:t>all four dNTP's, ddGTP and DNA polymerase</a:t>
            </a:r>
          </a:p>
          <a:p>
            <a:pPr algn="ctr" eaLnBrk="1" hangingPunct="1"/>
            <a:r>
              <a:rPr lang="hu-HU" sz="1800" b="1">
                <a:cs typeface="Arial" charset="0"/>
              </a:rPr>
              <a:t>"A" tube: </a:t>
            </a:r>
            <a:r>
              <a:rPr lang="hu-HU" sz="1800">
                <a:cs typeface="Arial" charset="0"/>
              </a:rPr>
              <a:t>all four dNTP's, ddATP and DNA polymerase</a:t>
            </a:r>
          </a:p>
          <a:p>
            <a:pPr algn="ctr" eaLnBrk="1" hangingPunct="1"/>
            <a:r>
              <a:rPr lang="hu-HU" sz="1800" b="1">
                <a:cs typeface="Arial" charset="0"/>
              </a:rPr>
              <a:t>"T" tube: </a:t>
            </a:r>
            <a:r>
              <a:rPr lang="hu-HU" sz="1800">
                <a:cs typeface="Arial" charset="0"/>
              </a:rPr>
              <a:t>all four dNTP's, ddTTP and DNA polymerase</a:t>
            </a:r>
          </a:p>
          <a:p>
            <a:pPr algn="ctr" eaLnBrk="1" hangingPunct="1"/>
            <a:r>
              <a:rPr lang="hu-HU" sz="1800" b="1">
                <a:cs typeface="Arial" charset="0"/>
              </a:rPr>
              <a:t>"C" tube: </a:t>
            </a:r>
            <a:r>
              <a:rPr lang="hu-HU" sz="1800">
                <a:cs typeface="Arial" charset="0"/>
              </a:rPr>
              <a:t>all four dNTP's, ddCTP and DNA polymerase</a:t>
            </a:r>
          </a:p>
        </p:txBody>
      </p:sp>
      <p:sp>
        <p:nvSpPr>
          <p:cNvPr id="195588" name="Text Box 4"/>
          <p:cNvSpPr txBox="1">
            <a:spLocks noChangeArrowheads="1"/>
          </p:cNvSpPr>
          <p:nvPr/>
        </p:nvSpPr>
        <p:spPr bwMode="auto">
          <a:xfrm>
            <a:off x="107950" y="1628775"/>
            <a:ext cx="2813050" cy="366713"/>
          </a:xfrm>
          <a:prstGeom prst="rect">
            <a:avLst/>
          </a:prstGeom>
          <a:noFill/>
          <a:ln w="9525">
            <a:noFill/>
            <a:miter lim="800000"/>
            <a:headEnd/>
            <a:tailEnd/>
          </a:ln>
          <a:effectLst/>
        </p:spPr>
        <p:txBody>
          <a:bodyPr wrap="none">
            <a:spAutoFit/>
          </a:bodyPr>
          <a:lstStyle/>
          <a:p>
            <a:pPr eaLnBrk="1" hangingPunct="1"/>
            <a:r>
              <a:rPr lang="hu-HU" sz="1800">
                <a:cs typeface="Arial" charset="0"/>
                <a:hlinkClick r:id="rId2" tooltip="Frederick Sanger"/>
              </a:rPr>
              <a:t>Frederick Sanger</a:t>
            </a:r>
            <a:r>
              <a:rPr lang="hu-HU" sz="1800">
                <a:cs typeface="Arial" charset="0"/>
              </a:rPr>
              <a:t> in 1977 </a:t>
            </a:r>
          </a:p>
        </p:txBody>
      </p:sp>
      <p:pic>
        <p:nvPicPr>
          <p:cNvPr id="195589" name="Picture 5" descr="File:Sequencing.jpg"/>
          <p:cNvPicPr>
            <a:picLocks noChangeAspect="1" noChangeArrowheads="1"/>
          </p:cNvPicPr>
          <p:nvPr/>
        </p:nvPicPr>
        <p:blipFill>
          <a:blip r:embed="rId3"/>
          <a:srcRect/>
          <a:stretch>
            <a:fillRect/>
          </a:stretch>
        </p:blipFill>
        <p:spPr bwMode="auto">
          <a:xfrm>
            <a:off x="323850" y="2276475"/>
            <a:ext cx="2082800" cy="4321175"/>
          </a:xfrm>
          <a:prstGeom prst="rect">
            <a:avLst/>
          </a:prstGeom>
          <a:noFill/>
        </p:spPr>
      </p:pic>
      <p:sp>
        <p:nvSpPr>
          <p:cNvPr id="195590" name="Text Box 6"/>
          <p:cNvSpPr txBox="1">
            <a:spLocks noChangeArrowheads="1"/>
          </p:cNvSpPr>
          <p:nvPr/>
        </p:nvSpPr>
        <p:spPr bwMode="auto">
          <a:xfrm>
            <a:off x="2843213" y="3429000"/>
            <a:ext cx="5822950" cy="1190625"/>
          </a:xfrm>
          <a:prstGeom prst="rect">
            <a:avLst/>
          </a:prstGeom>
          <a:noFill/>
          <a:ln w="9525">
            <a:noFill/>
            <a:miter lim="800000"/>
            <a:headEnd/>
            <a:tailEnd/>
          </a:ln>
          <a:effectLst/>
        </p:spPr>
        <p:txBody>
          <a:bodyPr wrap="none">
            <a:spAutoFit/>
          </a:bodyPr>
          <a:lstStyle/>
          <a:p>
            <a:pPr eaLnBrk="1" hangingPunct="1"/>
            <a:r>
              <a:rPr lang="hu-HU" sz="1800" b="1">
                <a:cs typeface="Arial" charset="0"/>
              </a:rPr>
              <a:t>HOW?</a:t>
            </a:r>
            <a:r>
              <a:rPr lang="hu-HU" sz="1800">
                <a:cs typeface="Arial" charset="0"/>
              </a:rPr>
              <a:t> single-stranded DNA template, a DNA </a:t>
            </a:r>
            <a:r>
              <a:rPr lang="hu-HU" sz="1800">
                <a:cs typeface="Arial" charset="0"/>
                <a:hlinkClick r:id="rId4" tooltip="Primer (molecular biology)"/>
              </a:rPr>
              <a:t>primer</a:t>
            </a:r>
            <a:r>
              <a:rPr lang="hu-HU" sz="1800">
                <a:cs typeface="Arial" charset="0"/>
              </a:rPr>
              <a:t>, a </a:t>
            </a:r>
          </a:p>
          <a:p>
            <a:pPr eaLnBrk="1" hangingPunct="1"/>
            <a:r>
              <a:rPr lang="hu-HU" sz="1800">
                <a:cs typeface="Arial" charset="0"/>
                <a:hlinkClick r:id="rId5" tooltip="DNA polymerase"/>
              </a:rPr>
              <a:t>DNA polymerase</a:t>
            </a:r>
            <a:r>
              <a:rPr lang="hu-HU" sz="1800">
                <a:cs typeface="Arial" charset="0"/>
              </a:rPr>
              <a:t>, normal deoxynucleotidetriphosphates</a:t>
            </a:r>
          </a:p>
          <a:p>
            <a:pPr eaLnBrk="1" hangingPunct="1"/>
            <a:r>
              <a:rPr lang="hu-HU" sz="1800">
                <a:cs typeface="Arial" charset="0"/>
              </a:rPr>
              <a:t> (dNTPs), and modified nucleotides (dideoxyNTPs) that</a:t>
            </a:r>
          </a:p>
          <a:p>
            <a:pPr eaLnBrk="1" hangingPunct="1"/>
            <a:r>
              <a:rPr lang="hu-HU" sz="1800">
                <a:cs typeface="Arial" charset="0"/>
              </a:rPr>
              <a:t> terminate DNA strand elongation. </a:t>
            </a:r>
          </a:p>
        </p:txBody>
      </p:sp>
      <p:sp>
        <p:nvSpPr>
          <p:cNvPr id="195591" name="Text Box 7"/>
          <p:cNvSpPr txBox="1">
            <a:spLocks noChangeArrowheads="1"/>
          </p:cNvSpPr>
          <p:nvPr/>
        </p:nvSpPr>
        <p:spPr bwMode="auto">
          <a:xfrm>
            <a:off x="3111500" y="4889500"/>
            <a:ext cx="5200650" cy="641350"/>
          </a:xfrm>
          <a:prstGeom prst="rect">
            <a:avLst/>
          </a:prstGeom>
          <a:noFill/>
          <a:ln w="9525">
            <a:noFill/>
            <a:miter lim="800000"/>
            <a:headEnd/>
            <a:tailEnd/>
          </a:ln>
          <a:effectLst/>
        </p:spPr>
        <p:txBody>
          <a:bodyPr wrap="none">
            <a:spAutoFit/>
          </a:bodyPr>
          <a:lstStyle/>
          <a:p>
            <a:pPr eaLnBrk="1" hangingPunct="1"/>
            <a:r>
              <a:rPr lang="hu-HU" sz="1800">
                <a:cs typeface="Arial" charset="0"/>
              </a:rPr>
              <a:t>The resulting DNA fragments are heat </a:t>
            </a:r>
            <a:r>
              <a:rPr lang="hu-HU" sz="1800">
                <a:cs typeface="Arial" charset="0"/>
                <a:hlinkClick r:id="rId6" tooltip="DNA denaturation"/>
              </a:rPr>
              <a:t>denatured</a:t>
            </a:r>
            <a:endParaRPr lang="hu-HU" sz="1800">
              <a:cs typeface="Arial" charset="0"/>
            </a:endParaRPr>
          </a:p>
          <a:p>
            <a:pPr eaLnBrk="1" hangingPunct="1"/>
            <a:r>
              <a:rPr lang="hu-HU" sz="1800">
                <a:cs typeface="Arial" charset="0"/>
              </a:rPr>
              <a:t> and separated by size using </a:t>
            </a:r>
            <a:r>
              <a:rPr lang="hu-HU" sz="1800">
                <a:cs typeface="Arial" charset="0"/>
                <a:hlinkClick r:id="rId7" tooltip="Gel electrophoresis"/>
              </a:rPr>
              <a:t>gel electrophoresis</a:t>
            </a:r>
            <a:r>
              <a:rPr lang="hu-HU" sz="1800">
                <a:cs typeface="Arial"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288" y="0"/>
            <a:ext cx="8229600" cy="1143000"/>
          </a:xfrm>
        </p:spPr>
        <p:txBody>
          <a:bodyPr/>
          <a:lstStyle/>
          <a:p>
            <a:r>
              <a:rPr lang="hu-HU" sz="4000" dirty="0" err="1"/>
              <a:t>Sargasso</a:t>
            </a:r>
            <a:r>
              <a:rPr lang="hu-HU" sz="4000" dirty="0"/>
              <a:t> </a:t>
            </a:r>
            <a:r>
              <a:rPr lang="hu-HU" sz="4000" dirty="0" err="1"/>
              <a:t>sea</a:t>
            </a:r>
            <a:r>
              <a:rPr lang="hu-HU" sz="4000" dirty="0"/>
              <a:t> </a:t>
            </a:r>
            <a:r>
              <a:rPr lang="hu-HU" sz="4000" dirty="0" err="1"/>
              <a:t>biodiversity</a:t>
            </a:r>
            <a:r>
              <a:rPr lang="hu-HU" sz="4000" dirty="0"/>
              <a:t> project</a:t>
            </a:r>
          </a:p>
        </p:txBody>
      </p:sp>
      <p:sp>
        <p:nvSpPr>
          <p:cNvPr id="89091" name="Rectangle 3"/>
          <p:cNvSpPr>
            <a:spLocks noGrp="1" noChangeArrowheads="1"/>
          </p:cNvSpPr>
          <p:nvPr>
            <p:ph type="body" idx="1"/>
          </p:nvPr>
        </p:nvSpPr>
        <p:spPr>
          <a:xfrm>
            <a:off x="539750" y="1125538"/>
            <a:ext cx="8229600" cy="4525962"/>
          </a:xfrm>
        </p:spPr>
        <p:txBody>
          <a:bodyPr/>
          <a:lstStyle/>
          <a:p>
            <a:r>
              <a:rPr lang="hu-HU" sz="2000" dirty="0"/>
              <a:t>http://www.sciencemag.org/content/304/5667/66.full</a:t>
            </a:r>
          </a:p>
        </p:txBody>
      </p:sp>
      <p:pic>
        <p:nvPicPr>
          <p:cNvPr id="89092" name="Picture 4"/>
          <p:cNvPicPr>
            <a:picLocks noChangeAspect="1" noChangeArrowheads="1"/>
          </p:cNvPicPr>
          <p:nvPr/>
        </p:nvPicPr>
        <p:blipFill>
          <a:blip r:embed="rId2"/>
          <a:srcRect/>
          <a:stretch>
            <a:fillRect/>
          </a:stretch>
        </p:blipFill>
        <p:spPr bwMode="auto">
          <a:xfrm>
            <a:off x="250825" y="1700213"/>
            <a:ext cx="6608763" cy="5057775"/>
          </a:xfrm>
          <a:prstGeom prst="rect">
            <a:avLst/>
          </a:prstGeom>
          <a:noFill/>
        </p:spPr>
      </p:pic>
      <p:sp>
        <p:nvSpPr>
          <p:cNvPr id="89093" name="Text Box 5"/>
          <p:cNvSpPr txBox="1">
            <a:spLocks noChangeArrowheads="1"/>
          </p:cNvSpPr>
          <p:nvPr/>
        </p:nvSpPr>
        <p:spPr bwMode="auto">
          <a:xfrm>
            <a:off x="7092950" y="2276475"/>
            <a:ext cx="1608133" cy="1754326"/>
          </a:xfrm>
          <a:prstGeom prst="rect">
            <a:avLst/>
          </a:prstGeom>
          <a:noFill/>
          <a:ln w="9525">
            <a:noFill/>
            <a:miter lim="800000"/>
            <a:headEnd/>
            <a:tailEnd/>
          </a:ln>
          <a:effectLst/>
        </p:spPr>
        <p:txBody>
          <a:bodyPr wrap="none">
            <a:spAutoFit/>
          </a:bodyPr>
          <a:lstStyle/>
          <a:p>
            <a:r>
              <a:rPr lang="hu-HU" dirty="0"/>
              <a:t>De </a:t>
            </a:r>
            <a:r>
              <a:rPr lang="hu-HU" dirty="0" err="1"/>
              <a:t>novo</a:t>
            </a:r>
            <a:r>
              <a:rPr lang="hu-HU" dirty="0"/>
              <a:t> </a:t>
            </a:r>
          </a:p>
          <a:p>
            <a:r>
              <a:rPr lang="hu-HU" dirty="0" err="1"/>
              <a:t>multigenomic</a:t>
            </a:r>
            <a:r>
              <a:rPr lang="hu-HU" dirty="0"/>
              <a:t> </a:t>
            </a:r>
          </a:p>
          <a:p>
            <a:r>
              <a:rPr lang="hu-HU" dirty="0" smtClean="0"/>
              <a:t>assembly</a:t>
            </a:r>
          </a:p>
          <a:p>
            <a:endParaRPr lang="hu-HU" dirty="0" smtClean="0"/>
          </a:p>
          <a:p>
            <a:r>
              <a:rPr lang="hu-HU" dirty="0" err="1" smtClean="0"/>
              <a:t>Deposited</a:t>
            </a:r>
            <a:r>
              <a:rPr lang="hu-HU" dirty="0" smtClean="0"/>
              <a:t> </a:t>
            </a:r>
            <a:r>
              <a:rPr lang="hu-HU" dirty="0" err="1" smtClean="0"/>
              <a:t>in</a:t>
            </a:r>
            <a:r>
              <a:rPr lang="hu-HU" dirty="0" smtClean="0"/>
              <a:t> </a:t>
            </a:r>
          </a:p>
          <a:p>
            <a:r>
              <a:rPr lang="hu-HU" dirty="0" err="1" smtClean="0"/>
              <a:t>genebank</a:t>
            </a: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23850" y="0"/>
            <a:ext cx="8229600" cy="1143000"/>
          </a:xfrm>
        </p:spPr>
        <p:txBody>
          <a:bodyPr/>
          <a:lstStyle/>
          <a:p>
            <a:r>
              <a:rPr lang="hu-HU"/>
              <a:t>Graphs and sequence assembly</a:t>
            </a:r>
          </a:p>
        </p:txBody>
      </p:sp>
      <p:sp>
        <p:nvSpPr>
          <p:cNvPr id="90115" name="Rectangle 3"/>
          <p:cNvSpPr>
            <a:spLocks noGrp="1" noChangeArrowheads="1"/>
          </p:cNvSpPr>
          <p:nvPr>
            <p:ph type="body" idx="1"/>
          </p:nvPr>
        </p:nvSpPr>
        <p:spPr>
          <a:xfrm>
            <a:off x="457200" y="1600200"/>
            <a:ext cx="8229600" cy="388938"/>
          </a:xfrm>
        </p:spPr>
        <p:txBody>
          <a:bodyPr/>
          <a:lstStyle/>
          <a:p>
            <a:pPr>
              <a:lnSpc>
                <a:spcPct val="90000"/>
              </a:lnSpc>
            </a:pPr>
            <a:r>
              <a:rPr lang="hu-HU" sz="2000"/>
              <a:t>http://www.nature.com/nbt/journal/v29/n11/full/nbt.2023.html</a:t>
            </a:r>
          </a:p>
        </p:txBody>
      </p:sp>
      <p:sp>
        <p:nvSpPr>
          <p:cNvPr id="90116" name="Text Box 4"/>
          <p:cNvSpPr txBox="1">
            <a:spLocks noChangeArrowheads="1"/>
          </p:cNvSpPr>
          <p:nvPr/>
        </p:nvSpPr>
        <p:spPr bwMode="auto">
          <a:xfrm>
            <a:off x="231775" y="2368550"/>
            <a:ext cx="5581650" cy="366713"/>
          </a:xfrm>
          <a:prstGeom prst="rect">
            <a:avLst/>
          </a:prstGeom>
          <a:noFill/>
          <a:ln w="9525">
            <a:noFill/>
            <a:miter lim="800000"/>
            <a:headEnd/>
            <a:tailEnd/>
          </a:ln>
          <a:effectLst/>
        </p:spPr>
        <p:txBody>
          <a:bodyPr wrap="none">
            <a:spAutoFit/>
          </a:bodyPr>
          <a:lstStyle/>
          <a:p>
            <a:r>
              <a:rPr lang="hu-HU"/>
              <a:t>Bridges of Königsberg problem  1735 Leonhard Euler</a:t>
            </a:r>
          </a:p>
        </p:txBody>
      </p:sp>
      <p:pic>
        <p:nvPicPr>
          <p:cNvPr id="90117" name="Picture 5" descr="Bridges of Konigsberg problem."/>
          <p:cNvPicPr>
            <a:picLocks noChangeAspect="1" noChangeArrowheads="1"/>
          </p:cNvPicPr>
          <p:nvPr/>
        </p:nvPicPr>
        <p:blipFill>
          <a:blip r:embed="rId2"/>
          <a:srcRect/>
          <a:stretch>
            <a:fillRect/>
          </a:stretch>
        </p:blipFill>
        <p:spPr bwMode="auto">
          <a:xfrm>
            <a:off x="133350" y="3357563"/>
            <a:ext cx="9010650" cy="3238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4133</TotalTime>
  <Words>1174</Words>
  <Application>Microsoft Office PowerPoint</Application>
  <PresentationFormat>Diavetítés a képernyőre (4:3 oldalarány)</PresentationFormat>
  <Paragraphs>72</Paragraphs>
  <Slides>16</Slides>
  <Notes>0</Notes>
  <HiddenSlides>0</HiddenSlides>
  <MMClips>0</MMClips>
  <ScaleCrop>false</ScaleCrop>
  <HeadingPairs>
    <vt:vector size="4" baseType="variant">
      <vt:variant>
        <vt:lpstr>Téma</vt:lpstr>
      </vt:variant>
      <vt:variant>
        <vt:i4>1</vt:i4>
      </vt:variant>
      <vt:variant>
        <vt:lpstr>Diacímek</vt:lpstr>
      </vt:variant>
      <vt:variant>
        <vt:i4>16</vt:i4>
      </vt:variant>
    </vt:vector>
  </HeadingPairs>
  <TitlesOfParts>
    <vt:vector size="17" baseType="lpstr">
      <vt:lpstr>Alapértelmezett terv</vt:lpstr>
      <vt:lpstr>Outlook:</vt:lpstr>
      <vt:lpstr>Metagenome, microbiome, metagenomic analysis</vt:lpstr>
      <vt:lpstr>3. dia</vt:lpstr>
      <vt:lpstr>Viral genomes</vt:lpstr>
      <vt:lpstr>5. dia</vt:lpstr>
      <vt:lpstr>Genome sequencing techniques</vt:lpstr>
      <vt:lpstr>Sanger sequencing (one of the chain termination methods)</vt:lpstr>
      <vt:lpstr>Sargasso sea biodiversity project</vt:lpstr>
      <vt:lpstr>Graphs and sequence assembly</vt:lpstr>
      <vt:lpstr>10. dia</vt:lpstr>
      <vt:lpstr>11. dia</vt:lpstr>
      <vt:lpstr>12. dia</vt:lpstr>
      <vt:lpstr>13. dia</vt:lpstr>
      <vt:lpstr>14. dia</vt:lpstr>
      <vt:lpstr>The idea: instead of vertices, edges represent k-mers- here tetramers</vt:lpstr>
      <vt:lpstr>16. dia</vt:lpstr>
    </vt:vector>
  </TitlesOfParts>
  <Company>ELTE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course  Talk 1</dc:title>
  <dc:creator>grolmusz</dc:creator>
  <cp:lastModifiedBy>grolmusz</cp:lastModifiedBy>
  <cp:revision>31</cp:revision>
  <dcterms:created xsi:type="dcterms:W3CDTF">2012-09-17T12:39:56Z</dcterms:created>
  <dcterms:modified xsi:type="dcterms:W3CDTF">2013-10-10T06:47:12Z</dcterms:modified>
</cp:coreProperties>
</file>