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41"/>
  </p:notesMasterIdLst>
  <p:sldIdLst>
    <p:sldId id="305" r:id="rId3"/>
    <p:sldId id="371" r:id="rId4"/>
    <p:sldId id="309" r:id="rId5"/>
    <p:sldId id="265" r:id="rId6"/>
    <p:sldId id="270" r:id="rId7"/>
    <p:sldId id="310" r:id="rId8"/>
    <p:sldId id="313" r:id="rId9"/>
    <p:sldId id="312" r:id="rId10"/>
    <p:sldId id="314" r:id="rId11"/>
    <p:sldId id="311" r:id="rId12"/>
    <p:sldId id="316" r:id="rId13"/>
    <p:sldId id="317" r:id="rId14"/>
    <p:sldId id="325" r:id="rId15"/>
    <p:sldId id="318" r:id="rId16"/>
    <p:sldId id="326" r:id="rId17"/>
    <p:sldId id="319" r:id="rId18"/>
    <p:sldId id="320" r:id="rId19"/>
    <p:sldId id="321" r:id="rId20"/>
    <p:sldId id="322" r:id="rId21"/>
    <p:sldId id="323" r:id="rId22"/>
    <p:sldId id="324" r:id="rId23"/>
    <p:sldId id="328" r:id="rId24"/>
    <p:sldId id="329" r:id="rId25"/>
    <p:sldId id="330" r:id="rId26"/>
    <p:sldId id="331" r:id="rId27"/>
    <p:sldId id="332" r:id="rId28"/>
    <p:sldId id="266" r:id="rId29"/>
    <p:sldId id="267" r:id="rId30"/>
    <p:sldId id="258" r:id="rId31"/>
    <p:sldId id="272" r:id="rId32"/>
    <p:sldId id="337" r:id="rId33"/>
    <p:sldId id="259" r:id="rId34"/>
    <p:sldId id="260" r:id="rId35"/>
    <p:sldId id="347" r:id="rId36"/>
    <p:sldId id="348" r:id="rId37"/>
    <p:sldId id="261" r:id="rId38"/>
    <p:sldId id="355" r:id="rId39"/>
    <p:sldId id="356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00"/>
    <a:srgbClr val="FFCC99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81" autoAdjust="0"/>
    <p:restoredTop sz="96277" autoAdjust="0"/>
  </p:normalViewPr>
  <p:slideViewPr>
    <p:cSldViewPr>
      <p:cViewPr varScale="1">
        <p:scale>
          <a:sx n="72" d="100"/>
          <a:sy n="72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8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7513B1-38D1-4B21-A559-758DFE7564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33F52-0646-43A2-9670-3FEE94A1827A}" type="slidenum">
              <a:rPr lang="en-US"/>
              <a:pPr/>
              <a:t>1</a:t>
            </a:fld>
            <a:endParaRPr lang="en-US"/>
          </a:p>
        </p:txBody>
      </p:sp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0EFAF-0AC0-4A4C-99A7-C6C7195B4BF2}" type="slidenum">
              <a:rPr lang="en-US"/>
              <a:pPr/>
              <a:t>10</a:t>
            </a:fld>
            <a:endParaRPr lang="en-US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B3F44-6A76-4277-B193-E097B4C0AACF}" type="slidenum">
              <a:rPr lang="en-US"/>
              <a:pPr/>
              <a:t>11</a:t>
            </a:fld>
            <a:endParaRPr lang="en-US"/>
          </a:p>
        </p:txBody>
      </p:sp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95A3A-B3AA-4B8D-A4F5-3F2FB0F24829}" type="slidenum">
              <a:rPr lang="en-US"/>
              <a:pPr/>
              <a:t>12</a:t>
            </a:fld>
            <a:endParaRPr lang="en-US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6DDA2-1DD8-4CCF-8D98-ADB716DE9DC8}" type="slidenum">
              <a:rPr lang="en-US"/>
              <a:pPr/>
              <a:t>13</a:t>
            </a:fld>
            <a:endParaRPr lang="en-US"/>
          </a:p>
        </p:txBody>
      </p:sp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D1537-92A9-4D76-A227-13548B908859}" type="slidenum">
              <a:rPr lang="en-US"/>
              <a:pPr/>
              <a:t>14</a:t>
            </a:fld>
            <a:endParaRPr lang="en-US"/>
          </a:p>
        </p:txBody>
      </p:sp>
      <p:sp>
        <p:nvSpPr>
          <p:cNvPr id="142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6123D-E94E-41F4-BDB9-5E64C59FF8FE}" type="slidenum">
              <a:rPr lang="en-US"/>
              <a:pPr/>
              <a:t>15</a:t>
            </a:fld>
            <a:endParaRPr lang="en-US"/>
          </a:p>
        </p:txBody>
      </p:sp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29937-5E5C-4A5C-A296-309210E10BF4}" type="slidenum">
              <a:rPr lang="en-US"/>
              <a:pPr/>
              <a:t>16</a:t>
            </a:fld>
            <a:endParaRPr lang="en-US"/>
          </a:p>
        </p:txBody>
      </p:sp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B56C1-BBC8-4726-9E4A-C277D5337682}" type="slidenum">
              <a:rPr lang="en-US"/>
              <a:pPr/>
              <a:t>17</a:t>
            </a:fld>
            <a:endParaRPr lang="en-US"/>
          </a:p>
        </p:txBody>
      </p:sp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12046-4B91-4D26-B712-36C11B3870E2}" type="slidenum">
              <a:rPr lang="en-US"/>
              <a:pPr/>
              <a:t>18</a:t>
            </a:fld>
            <a:endParaRPr lang="en-US"/>
          </a:p>
        </p:txBody>
      </p:sp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52CBB-E0B5-474D-88BB-B4D62AB2131B}" type="slidenum">
              <a:rPr lang="en-US"/>
              <a:pPr/>
              <a:t>19</a:t>
            </a:fld>
            <a:endParaRPr lang="en-US"/>
          </a:p>
        </p:txBody>
      </p:sp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7CFEC7-B6E3-4CDA-B37B-369BE37ED765}" type="slidenum">
              <a:rPr lang="en-US"/>
              <a:pPr/>
              <a:t>2</a:t>
            </a:fld>
            <a:endParaRPr lang="en-US"/>
          </a:p>
        </p:txBody>
      </p:sp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465AB1-A5C4-406D-A0E8-E49507253AC5}" type="slidenum">
              <a:rPr lang="en-US"/>
              <a:pPr/>
              <a:t>20</a:t>
            </a:fld>
            <a:endParaRPr lang="en-US"/>
          </a:p>
        </p:txBody>
      </p:sp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4DDD2-972B-4F20-AAFB-678AF8551F06}" type="slidenum">
              <a:rPr lang="en-US"/>
              <a:pPr/>
              <a:t>21</a:t>
            </a:fld>
            <a:endParaRPr lang="en-US"/>
          </a:p>
        </p:txBody>
      </p:sp>
      <p:sp>
        <p:nvSpPr>
          <p:cNvPr id="149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3FA21-09D6-442A-AC3E-85AF68C50A0B}" type="slidenum">
              <a:rPr lang="en-US"/>
              <a:pPr/>
              <a:t>22</a:t>
            </a:fld>
            <a:endParaRPr lang="en-US"/>
          </a:p>
        </p:txBody>
      </p:sp>
      <p:sp>
        <p:nvSpPr>
          <p:cNvPr id="151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A7EAD-40E9-42A9-8B8F-6734C99DA17A}" type="slidenum">
              <a:rPr lang="en-US"/>
              <a:pPr/>
              <a:t>23</a:t>
            </a:fld>
            <a:endParaRPr lang="en-US"/>
          </a:p>
        </p:txBody>
      </p:sp>
      <p:sp>
        <p:nvSpPr>
          <p:cNvPr id="152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77E1B7-BCB1-47FD-AB8E-E45332521CD1}" type="slidenum">
              <a:rPr lang="en-US"/>
              <a:pPr/>
              <a:t>24</a:t>
            </a:fld>
            <a:endParaRPr lang="en-US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0983E-1B24-459A-BEF4-4CE8D99C8F4A}" type="slidenum">
              <a:rPr lang="en-US"/>
              <a:pPr/>
              <a:t>25</a:t>
            </a:fld>
            <a:endParaRPr lang="en-US"/>
          </a:p>
        </p:txBody>
      </p:sp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E99A7-EAC5-4072-A9BA-DD4C5A6D968F}" type="slidenum">
              <a:rPr lang="en-US"/>
              <a:pPr/>
              <a:t>26</a:t>
            </a:fld>
            <a:endParaRPr lang="en-US"/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0347D9-C8E4-4EF6-8282-0E2533D69171}" type="slidenum">
              <a:rPr lang="en-US"/>
              <a:pPr/>
              <a:t>27</a:t>
            </a:fld>
            <a:endParaRPr lang="en-US"/>
          </a:p>
        </p:txBody>
      </p:sp>
      <p:sp>
        <p:nvSpPr>
          <p:cNvPr id="160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327A4-9671-41BF-9DA0-7D21B7C44842}" type="slidenum">
              <a:rPr lang="en-US"/>
              <a:pPr/>
              <a:t>28</a:t>
            </a:fld>
            <a:endParaRPr lang="en-US"/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8B4BF-1442-47A7-B25E-D23C2DBE33D8}" type="slidenum">
              <a:rPr lang="en-US"/>
              <a:pPr/>
              <a:t>29</a:t>
            </a:fld>
            <a:endParaRPr lang="en-US"/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DA858-7AFC-4C50-BE90-B89CAAA18FFB}" type="slidenum">
              <a:rPr lang="en-US"/>
              <a:pPr/>
              <a:t>3</a:t>
            </a:fld>
            <a:endParaRPr lang="en-US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0DA29-53C6-4E05-968B-85B118EA980E}" type="slidenum">
              <a:rPr lang="en-US"/>
              <a:pPr/>
              <a:t>30</a:t>
            </a:fld>
            <a:endParaRPr lang="en-US"/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C50D8-75E5-438F-BF77-0AA2C9353AA5}" type="slidenum">
              <a:rPr lang="en-US"/>
              <a:pPr/>
              <a:t>31</a:t>
            </a:fld>
            <a:endParaRPr lang="en-US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1FF45-806C-4EB0-8F49-38030E043831}" type="slidenum">
              <a:rPr lang="en-US"/>
              <a:pPr/>
              <a:t>32</a:t>
            </a:fld>
            <a:endParaRPr lang="en-US"/>
          </a:p>
        </p:txBody>
      </p:sp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ADE17-7595-4F8B-B2D7-C97E1E43894B}" type="slidenum">
              <a:rPr lang="en-US"/>
              <a:pPr/>
              <a:t>33</a:t>
            </a:fld>
            <a:endParaRPr lang="en-US"/>
          </a:p>
        </p:txBody>
      </p:sp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BD577-FEBD-4D57-97E2-58455847F9B2}" type="slidenum">
              <a:rPr lang="en-US"/>
              <a:pPr/>
              <a:t>34</a:t>
            </a:fld>
            <a:endParaRPr lang="en-US"/>
          </a:p>
        </p:txBody>
      </p:sp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4488F-C95B-43D9-B7EB-93522A8EBDDA}" type="slidenum">
              <a:rPr lang="en-US"/>
              <a:pPr/>
              <a:t>35</a:t>
            </a:fld>
            <a:endParaRPr lang="en-US"/>
          </a:p>
        </p:txBody>
      </p:sp>
      <p:sp>
        <p:nvSpPr>
          <p:cNvPr id="169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EE545F-5A37-4125-BA83-525772CC81F1}" type="slidenum">
              <a:rPr lang="en-US"/>
              <a:pPr/>
              <a:t>36</a:t>
            </a:fld>
            <a:endParaRPr lang="en-US"/>
          </a:p>
        </p:txBody>
      </p:sp>
      <p:sp>
        <p:nvSpPr>
          <p:cNvPr id="178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5A3C1-6FA1-4AC8-B047-A50393AD8155}" type="slidenum">
              <a:rPr lang="en-US"/>
              <a:pPr/>
              <a:t>37</a:t>
            </a:fld>
            <a:endParaRPr lang="en-US"/>
          </a:p>
        </p:txBody>
      </p:sp>
      <p:sp>
        <p:nvSpPr>
          <p:cNvPr id="186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251BC-2CD6-42AF-9EB5-7A9E2CC7A9C9}" type="slidenum">
              <a:rPr lang="en-US"/>
              <a:pPr/>
              <a:t>38</a:t>
            </a:fld>
            <a:endParaRPr lang="en-US"/>
          </a:p>
        </p:txBody>
      </p:sp>
      <p:sp>
        <p:nvSpPr>
          <p:cNvPr id="187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9ED3A-A3C4-49DD-8D50-1093B6FFC616}" type="slidenum">
              <a:rPr lang="en-US"/>
              <a:pPr/>
              <a:t>4</a:t>
            </a:fld>
            <a:endParaRPr lang="en-US"/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D2201-8EF5-4524-BBE0-DA8DD7691D9A}" type="slidenum">
              <a:rPr lang="en-US"/>
              <a:pPr/>
              <a:t>5</a:t>
            </a:fld>
            <a:endParaRPr lang="en-US"/>
          </a:p>
        </p:txBody>
      </p:sp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6F35E-861B-4A29-B1D9-FE3E2FB864DB}" type="slidenum">
              <a:rPr lang="en-US"/>
              <a:pPr/>
              <a:t>6</a:t>
            </a:fld>
            <a:endParaRPr lang="en-US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B3080-E82A-41B5-90A8-0E3831DF9DF8}" type="slidenum">
              <a:rPr lang="en-US"/>
              <a:pPr/>
              <a:t>7</a:t>
            </a:fld>
            <a:endParaRPr lang="en-US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CA677-89B3-481F-80C0-81301F3924A4}" type="slidenum">
              <a:rPr lang="en-US"/>
              <a:pPr/>
              <a:t>8</a:t>
            </a:fld>
            <a:endParaRPr lang="en-US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6636D-07FE-4A26-A66B-8E7C67E4D3A6}" type="slidenum">
              <a:rPr lang="en-US"/>
              <a:pPr/>
              <a:t>9</a:t>
            </a:fld>
            <a:endParaRPr lang="en-US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5FAA3-F925-4AA8-95FE-A5699C03A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B3074-96FF-4C7E-8998-57CCA8555F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56B31-DC25-49CB-B4C2-F6EC61FEBF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1CFC7-6DE2-4547-8851-27C4A7477A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285F1-8643-4E54-AC2E-5C8E975A88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5E2FA-7406-40D8-AB21-BD31C4276F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A49F2-0CA7-4449-8056-67CEF0EE6C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3A0AD-6026-42D9-AFDA-0801243B0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C9886-9469-40BF-981C-F5CF961750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46EBC-96C0-4A5B-BEDE-661F53DD52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01C13-FAB5-478F-93ED-F8FB947D07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5459B-AB6D-4360-8869-80A65EAD5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16CD3-A47D-466B-883C-4010020B88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E7682-2E84-43D4-BB2C-9A44FC745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58948-4565-4450-8749-BE244BEB4B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AA1D7-612D-4984-BDB7-575EA8205F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DB3DF-5679-44EF-BF14-8822DF8DD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741F7-3E3B-4BF5-B050-4C6C9B900F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3E6B6-3276-47D9-A66D-52C9C890DC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81D37-B48D-448E-8445-29BFC8FAA0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503B7-F9F8-479A-8C45-0CBC72D813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D11CA-1271-43D4-9FEC-70E439737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683166-2FF2-4BCA-B906-343452316A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425C8">
                <a:gamma/>
                <a:shade val="36863"/>
                <a:invGamma/>
              </a:srgbClr>
            </a:gs>
            <a:gs pos="100000">
              <a:srgbClr val="0425C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B17EF927-D518-4C19-A035-D6CF23A0D1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infbook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286000" y="533400"/>
            <a:ext cx="448712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dirty="0">
                <a:solidFill>
                  <a:schemeClr val="bg1"/>
                </a:solidFill>
                <a:latin typeface="Arial" charset="0"/>
              </a:rPr>
              <a:t>		</a:t>
            </a:r>
          </a:p>
          <a:p>
            <a:pPr algn="ctr" eaLnBrk="0" hangingPunct="0"/>
            <a:r>
              <a:rPr lang="en-US" altLang="en-US" sz="4000" b="1" dirty="0">
                <a:solidFill>
                  <a:schemeClr val="bg1"/>
                </a:solidFill>
                <a:latin typeface="Arial" charset="0"/>
              </a:rPr>
              <a:t>BLAST</a:t>
            </a: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 algn="ctr" eaLnBrk="0" hangingPunct="0"/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Basic local alignment </a:t>
            </a:r>
          </a:p>
          <a:p>
            <a:pPr algn="ctr" eaLnBrk="0" hangingPunct="0"/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search tool</a:t>
            </a:r>
          </a:p>
          <a:p>
            <a:pPr algn="ctr" eaLnBrk="0" hangingPunct="0"/>
            <a:endParaRPr lang="en-US" alt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2227" name="Picture 3" descr="blast_b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733800"/>
            <a:ext cx="3733800" cy="1166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914400" y="76200"/>
            <a:ext cx="7085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b="1">
                <a:latin typeface="Arial" charset="0"/>
              </a:rPr>
              <a:t>Step 2: Choose the BLAST program</a:t>
            </a: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/>
          <a:srcRect t="17624" r="20657" b="3003"/>
          <a:stretch>
            <a:fillRect/>
          </a:stretch>
        </p:blipFill>
        <p:spPr bwMode="auto">
          <a:xfrm>
            <a:off x="838200" y="720725"/>
            <a:ext cx="723900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947738" y="914400"/>
            <a:ext cx="7085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chemeClr val="bg1"/>
                </a:solidFill>
                <a:latin typeface="Arial" charset="0"/>
              </a:rPr>
              <a:t>Step 2: Choose the BLAST program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209800" y="2401888"/>
            <a:ext cx="4359275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blastn (nucleotide BLAST)</a:t>
            </a:r>
          </a:p>
          <a:p>
            <a:pPr eaLnBrk="0" hangingPunct="0">
              <a:lnSpc>
                <a:spcPct val="80000"/>
              </a:lnSpc>
            </a:pPr>
            <a:endParaRPr lang="en-US" altLang="en-US" sz="280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blastp (protein BLAST)</a:t>
            </a:r>
          </a:p>
          <a:p>
            <a:pPr eaLnBrk="0" hangingPunct="0">
              <a:lnSpc>
                <a:spcPct val="80000"/>
              </a:lnSpc>
            </a:pPr>
            <a:endParaRPr lang="en-US" altLang="en-US" sz="280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tblastn (translated BLAST)</a:t>
            </a:r>
          </a:p>
          <a:p>
            <a:pPr eaLnBrk="0" hangingPunct="0">
              <a:lnSpc>
                <a:spcPct val="80000"/>
              </a:lnSpc>
            </a:pPr>
            <a:endParaRPr lang="en-US" altLang="en-US" sz="280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blastx (translated BLAST)</a:t>
            </a:r>
          </a:p>
          <a:p>
            <a:pPr eaLnBrk="0" hangingPunct="0">
              <a:lnSpc>
                <a:spcPct val="80000"/>
              </a:lnSpc>
            </a:pPr>
            <a:endParaRPr lang="en-US" altLang="en-US" sz="280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tblastx (translated BLAST)</a:t>
            </a: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533400" y="1676400"/>
            <a:ext cx="800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752600" y="381000"/>
            <a:ext cx="5619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chemeClr val="accent2"/>
                </a:solidFill>
                <a:latin typeface="Arial" charset="0"/>
              </a:rPr>
              <a:t>Choose the BLAST program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1534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3200" b="1" u="sng">
                <a:solidFill>
                  <a:schemeClr val="accent2"/>
                </a:solidFill>
                <a:latin typeface="Arial" charset="0"/>
              </a:rPr>
              <a:t>Program</a:t>
            </a:r>
            <a:r>
              <a:rPr lang="en-US" altLang="en-US" sz="3200" b="1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en-US" altLang="en-US" sz="3200" b="1" u="sng">
                <a:solidFill>
                  <a:schemeClr val="accent2"/>
                </a:solidFill>
                <a:latin typeface="Arial" charset="0"/>
              </a:rPr>
              <a:t>Input</a:t>
            </a:r>
            <a:r>
              <a:rPr lang="en-US" altLang="en-US" sz="3200" b="1">
                <a:solidFill>
                  <a:schemeClr val="accent2"/>
                </a:solidFill>
                <a:latin typeface="Arial" charset="0"/>
              </a:rPr>
              <a:t>			</a:t>
            </a:r>
            <a:r>
              <a:rPr lang="en-US" altLang="en-US" sz="3200" b="1" u="sng">
                <a:solidFill>
                  <a:schemeClr val="accent2"/>
                </a:solidFill>
                <a:latin typeface="Arial" charset="0"/>
              </a:rPr>
              <a:t>Database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3200" b="1">
                <a:solidFill>
                  <a:schemeClr val="accent2"/>
                </a:solidFill>
                <a:latin typeface="Arial" charset="0"/>
              </a:rPr>
              <a:t>				    </a:t>
            </a:r>
            <a:r>
              <a:rPr lang="en-US" altLang="en-US" sz="3200" b="1">
                <a:solidFill>
                  <a:srgbClr val="CC3300"/>
                </a:solidFill>
                <a:latin typeface="Arial" charset="0"/>
              </a:rPr>
              <a:t>1</a:t>
            </a:r>
            <a:endParaRPr lang="en-US" altLang="en-US" sz="3200" b="1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US" altLang="en-US" sz="3200">
                <a:solidFill>
                  <a:schemeClr val="accent2"/>
                </a:solidFill>
                <a:latin typeface="Arial" charset="0"/>
              </a:rPr>
              <a:t>blastn</a:t>
            </a:r>
            <a:r>
              <a:rPr lang="en-US" altLang="en-US" sz="3200" b="1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en-US" altLang="en-US" sz="3200">
                <a:solidFill>
                  <a:schemeClr val="accent2"/>
                </a:solidFill>
                <a:latin typeface="Arial" charset="0"/>
              </a:rPr>
              <a:t>DNA</a:t>
            </a:r>
            <a:r>
              <a:rPr lang="en-US" altLang="en-US" sz="3200" b="1">
                <a:solidFill>
                  <a:schemeClr val="accent2"/>
                </a:solidFill>
                <a:latin typeface="Arial" charset="0"/>
              </a:rPr>
              <a:t>				</a:t>
            </a:r>
            <a:r>
              <a:rPr lang="en-US" altLang="en-US" sz="3200">
                <a:solidFill>
                  <a:schemeClr val="accent2"/>
                </a:solidFill>
                <a:latin typeface="Arial" charset="0"/>
              </a:rPr>
              <a:t>DNA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3200" b="1">
                <a:solidFill>
                  <a:schemeClr val="accent2"/>
                </a:solidFill>
                <a:latin typeface="Arial" charset="0"/>
              </a:rPr>
              <a:t>				    </a:t>
            </a:r>
            <a:r>
              <a:rPr lang="en-US" altLang="en-US" sz="3200" b="1">
                <a:solidFill>
                  <a:srgbClr val="CC3300"/>
                </a:solidFill>
                <a:latin typeface="Arial" charset="0"/>
              </a:rPr>
              <a:t>1</a:t>
            </a:r>
            <a:endParaRPr lang="en-US" altLang="en-US" sz="3200" b="1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US" altLang="en-US" sz="3200">
                <a:solidFill>
                  <a:schemeClr val="accent2"/>
                </a:solidFill>
                <a:latin typeface="Arial" charset="0"/>
              </a:rPr>
              <a:t>blastp</a:t>
            </a:r>
            <a:r>
              <a:rPr lang="en-US" altLang="en-US" sz="3200" b="1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en-US" altLang="en-US" sz="3200">
                <a:solidFill>
                  <a:schemeClr val="accent2"/>
                </a:solidFill>
                <a:latin typeface="Arial" charset="0"/>
              </a:rPr>
              <a:t>protein</a:t>
            </a:r>
            <a:r>
              <a:rPr lang="en-US" altLang="en-US" sz="3200" b="1">
                <a:solidFill>
                  <a:schemeClr val="accent2"/>
                </a:solidFill>
                <a:latin typeface="Arial" charset="0"/>
              </a:rPr>
              <a:t>			</a:t>
            </a:r>
            <a:r>
              <a:rPr lang="en-US" altLang="en-US" sz="3200">
                <a:solidFill>
                  <a:schemeClr val="accent2"/>
                </a:solidFill>
                <a:latin typeface="Arial" charset="0"/>
              </a:rPr>
              <a:t>protein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3200" b="1">
                <a:solidFill>
                  <a:schemeClr val="accent2"/>
                </a:solidFill>
                <a:latin typeface="Arial" charset="0"/>
              </a:rPr>
              <a:t>				    </a:t>
            </a:r>
            <a:r>
              <a:rPr lang="en-US" altLang="en-US" sz="3200" b="1">
                <a:solidFill>
                  <a:srgbClr val="CC3300"/>
                </a:solidFill>
                <a:latin typeface="Arial" charset="0"/>
              </a:rPr>
              <a:t>6</a:t>
            </a:r>
            <a:endParaRPr lang="en-US" altLang="en-US" sz="3200" b="1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US" altLang="en-US" sz="3200">
                <a:solidFill>
                  <a:schemeClr val="accent2"/>
                </a:solidFill>
                <a:latin typeface="Arial" charset="0"/>
              </a:rPr>
              <a:t>blastx</a:t>
            </a:r>
            <a:r>
              <a:rPr lang="en-US" altLang="en-US" sz="3200" b="1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en-US" altLang="en-US" sz="3200">
                <a:solidFill>
                  <a:schemeClr val="accent2"/>
                </a:solidFill>
                <a:latin typeface="Arial" charset="0"/>
              </a:rPr>
              <a:t>DNA</a:t>
            </a:r>
            <a:r>
              <a:rPr lang="en-US" altLang="en-US" sz="3200" b="1">
                <a:solidFill>
                  <a:schemeClr val="accent2"/>
                </a:solidFill>
                <a:latin typeface="Arial" charset="0"/>
              </a:rPr>
              <a:t>				</a:t>
            </a:r>
            <a:r>
              <a:rPr lang="en-US" altLang="en-US" sz="3200">
                <a:solidFill>
                  <a:schemeClr val="accent2"/>
                </a:solidFill>
                <a:latin typeface="Arial" charset="0"/>
              </a:rPr>
              <a:t>protein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3200" b="1">
                <a:solidFill>
                  <a:schemeClr val="accent2"/>
                </a:solidFill>
                <a:latin typeface="Arial" charset="0"/>
              </a:rPr>
              <a:t>				    </a:t>
            </a:r>
            <a:r>
              <a:rPr lang="en-US" altLang="en-US" sz="3200" b="1">
                <a:solidFill>
                  <a:srgbClr val="CC3300"/>
                </a:solidFill>
                <a:latin typeface="Arial" charset="0"/>
              </a:rPr>
              <a:t>6</a:t>
            </a:r>
            <a:endParaRPr lang="en-US" altLang="en-US" sz="3200" b="1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US" altLang="en-US" sz="3200">
                <a:solidFill>
                  <a:schemeClr val="accent2"/>
                </a:solidFill>
                <a:latin typeface="Arial" charset="0"/>
              </a:rPr>
              <a:t>tblastn</a:t>
            </a:r>
            <a:r>
              <a:rPr lang="en-US" altLang="en-US" sz="3200" b="1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en-US" altLang="en-US" sz="3200">
                <a:solidFill>
                  <a:schemeClr val="accent2"/>
                </a:solidFill>
                <a:latin typeface="Arial" charset="0"/>
              </a:rPr>
              <a:t>protein</a:t>
            </a:r>
            <a:r>
              <a:rPr lang="en-US" altLang="en-US" sz="3200" b="1">
                <a:solidFill>
                  <a:schemeClr val="accent2"/>
                </a:solidFill>
                <a:latin typeface="Arial" charset="0"/>
              </a:rPr>
              <a:t>			  </a:t>
            </a:r>
            <a:r>
              <a:rPr lang="en-US" altLang="en-US" sz="3200">
                <a:solidFill>
                  <a:schemeClr val="accent2"/>
                </a:solidFill>
                <a:latin typeface="Arial" charset="0"/>
              </a:rPr>
              <a:t>DNA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3200" b="1">
                <a:solidFill>
                  <a:schemeClr val="accent2"/>
                </a:solidFill>
                <a:latin typeface="Arial" charset="0"/>
              </a:rPr>
              <a:t>				    </a:t>
            </a:r>
            <a:r>
              <a:rPr lang="en-US" altLang="en-US" sz="3200" b="1">
                <a:solidFill>
                  <a:srgbClr val="CC3300"/>
                </a:solidFill>
                <a:latin typeface="Arial" charset="0"/>
              </a:rPr>
              <a:t>36</a:t>
            </a:r>
            <a:endParaRPr lang="en-US" altLang="en-US" sz="3200" b="1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US" altLang="en-US" sz="3200">
                <a:solidFill>
                  <a:schemeClr val="accent2"/>
                </a:solidFill>
                <a:latin typeface="Arial" charset="0"/>
              </a:rPr>
              <a:t>tblastx</a:t>
            </a:r>
            <a:r>
              <a:rPr lang="en-US" altLang="en-US" sz="3200" b="1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en-US" altLang="en-US" sz="3200">
                <a:solidFill>
                  <a:schemeClr val="accent2"/>
                </a:solidFill>
                <a:latin typeface="Arial" charset="0"/>
              </a:rPr>
              <a:t>DNA</a:t>
            </a:r>
            <a:r>
              <a:rPr lang="en-US" altLang="en-US" sz="3200" b="1">
                <a:solidFill>
                  <a:schemeClr val="accent2"/>
                </a:solidFill>
                <a:latin typeface="Arial" charset="0"/>
              </a:rPr>
              <a:t>				  </a:t>
            </a:r>
            <a:r>
              <a:rPr lang="en-US" altLang="en-US" sz="3200">
                <a:solidFill>
                  <a:schemeClr val="accent2"/>
                </a:solidFill>
                <a:latin typeface="Arial" charset="0"/>
              </a:rPr>
              <a:t>DNA</a:t>
            </a: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533400" y="1295400"/>
            <a:ext cx="8001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1828800" y="2590800"/>
            <a:ext cx="1600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3657600" y="2590800"/>
            <a:ext cx="9906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5486400" y="2590800"/>
            <a:ext cx="1600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3657600" y="2667000"/>
            <a:ext cx="2362200" cy="228600"/>
          </a:xfrm>
          <a:prstGeom prst="rightArrow">
            <a:avLst>
              <a:gd name="adj1" fmla="val 50000"/>
              <a:gd name="adj2" fmla="val 258333"/>
            </a:avLst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3886200" y="3505200"/>
            <a:ext cx="2133600" cy="2286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3886200" y="4267200"/>
            <a:ext cx="2133600" cy="2286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3962400" y="5029200"/>
            <a:ext cx="1524000" cy="228600"/>
          </a:xfrm>
          <a:prstGeom prst="rightArrow">
            <a:avLst>
              <a:gd name="adj1" fmla="val 50000"/>
              <a:gd name="adj2" fmla="val 166667"/>
            </a:avLst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AutoShape 12"/>
          <p:cNvSpPr>
            <a:spLocks noChangeArrowheads="1"/>
          </p:cNvSpPr>
          <p:nvPr/>
        </p:nvSpPr>
        <p:spPr bwMode="auto">
          <a:xfrm>
            <a:off x="4038600" y="5791200"/>
            <a:ext cx="1752600" cy="228600"/>
          </a:xfrm>
          <a:prstGeom prst="rightArrow">
            <a:avLst>
              <a:gd name="adj1" fmla="val 50000"/>
              <a:gd name="adj2" fmla="val 191667"/>
            </a:avLst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flipV="1">
            <a:off x="3429000" y="55626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 rot="1697334" flipV="1">
            <a:off x="3505200" y="56388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 rot="2257967" flipV="1">
            <a:off x="3543300" y="57150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3429000" y="59436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 rot="-1697334">
            <a:off x="3505200" y="58674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 rot="-2257967">
            <a:off x="3505200" y="57912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 flipV="1">
            <a:off x="3390900" y="40386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 rot="1697334" flipV="1">
            <a:off x="3467100" y="41148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 rot="2257967" flipV="1">
            <a:off x="3505200" y="41910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3390900" y="44196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 rot="-1697334">
            <a:off x="3467100" y="43434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 rot="-2257967">
            <a:off x="3467100" y="42672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 flipH="1" flipV="1">
            <a:off x="5943600" y="47244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8" name="Line 26"/>
          <p:cNvSpPr>
            <a:spLocks noChangeShapeType="1"/>
          </p:cNvSpPr>
          <p:nvPr/>
        </p:nvSpPr>
        <p:spPr bwMode="auto">
          <a:xfrm rot="-1697334" flipH="1" flipV="1">
            <a:off x="5867400" y="48006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9" name="Line 27"/>
          <p:cNvSpPr>
            <a:spLocks noChangeShapeType="1"/>
          </p:cNvSpPr>
          <p:nvPr/>
        </p:nvSpPr>
        <p:spPr bwMode="auto">
          <a:xfrm rot="-2257967" flipH="1" flipV="1">
            <a:off x="5905500" y="48768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 flipH="1">
            <a:off x="5943600" y="51054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41" name="Line 29"/>
          <p:cNvSpPr>
            <a:spLocks noChangeShapeType="1"/>
          </p:cNvSpPr>
          <p:nvPr/>
        </p:nvSpPr>
        <p:spPr bwMode="auto">
          <a:xfrm rot="1697334" flipH="1">
            <a:off x="5867400" y="50292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42" name="Line 30"/>
          <p:cNvSpPr>
            <a:spLocks noChangeShapeType="1"/>
          </p:cNvSpPr>
          <p:nvPr/>
        </p:nvSpPr>
        <p:spPr bwMode="auto">
          <a:xfrm rot="2257967" flipH="1">
            <a:off x="5867400" y="49530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43" name="Line 31"/>
          <p:cNvSpPr>
            <a:spLocks noChangeShapeType="1"/>
          </p:cNvSpPr>
          <p:nvPr/>
        </p:nvSpPr>
        <p:spPr bwMode="auto">
          <a:xfrm flipH="1" flipV="1">
            <a:off x="5943600" y="55626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44" name="Line 32"/>
          <p:cNvSpPr>
            <a:spLocks noChangeShapeType="1"/>
          </p:cNvSpPr>
          <p:nvPr/>
        </p:nvSpPr>
        <p:spPr bwMode="auto">
          <a:xfrm rot="-1697334" flipH="1" flipV="1">
            <a:off x="5867400" y="56388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45" name="Line 33"/>
          <p:cNvSpPr>
            <a:spLocks noChangeShapeType="1"/>
          </p:cNvSpPr>
          <p:nvPr/>
        </p:nvSpPr>
        <p:spPr bwMode="auto">
          <a:xfrm rot="-2257967" flipH="1" flipV="1">
            <a:off x="5905500" y="57150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46" name="Line 34"/>
          <p:cNvSpPr>
            <a:spLocks noChangeShapeType="1"/>
          </p:cNvSpPr>
          <p:nvPr/>
        </p:nvSpPr>
        <p:spPr bwMode="auto">
          <a:xfrm flipH="1">
            <a:off x="5943600" y="59436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47" name="Line 35"/>
          <p:cNvSpPr>
            <a:spLocks noChangeShapeType="1"/>
          </p:cNvSpPr>
          <p:nvPr/>
        </p:nvSpPr>
        <p:spPr bwMode="auto">
          <a:xfrm rot="1697334" flipH="1">
            <a:off x="5867400" y="58674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48" name="Line 36"/>
          <p:cNvSpPr>
            <a:spLocks noChangeShapeType="1"/>
          </p:cNvSpPr>
          <p:nvPr/>
        </p:nvSpPr>
        <p:spPr bwMode="auto">
          <a:xfrm rot="2257967" flipH="1">
            <a:off x="5867400" y="57912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838200" y="1295400"/>
            <a:ext cx="731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630238" y="433388"/>
            <a:ext cx="7351712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>
                <a:latin typeface="Arial" charset="0"/>
              </a:rPr>
              <a:t>DNA potentially encodes six proteins</a:t>
            </a:r>
            <a:endParaRPr lang="en-US" sz="3200">
              <a:latin typeface="Arial" charset="0"/>
            </a:endParaRP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1958975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urier New" pitchFamily="49" charset="0"/>
              </a:rPr>
              <a:t>5’ CAT CAA </a:t>
            </a:r>
          </a:p>
          <a:p>
            <a:pPr eaLnBrk="0" hangingPunct="0"/>
            <a:r>
              <a:rPr lang="en-US" sz="1800">
                <a:latin typeface="Courier New" pitchFamily="49" charset="0"/>
              </a:rPr>
              <a:t> 5’ ATC AAC </a:t>
            </a:r>
          </a:p>
          <a:p>
            <a:pPr eaLnBrk="0" hangingPunct="0"/>
            <a:r>
              <a:rPr lang="en-US" sz="1800">
                <a:latin typeface="Courier New" pitchFamily="49" charset="0"/>
              </a:rPr>
              <a:t>  5’ TCA ACT 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5943600" y="4192588"/>
            <a:ext cx="1822450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urier New" pitchFamily="49" charset="0"/>
              </a:rPr>
              <a:t>5’ GTG GGT </a:t>
            </a:r>
          </a:p>
          <a:p>
            <a:pPr eaLnBrk="0" hangingPunct="0"/>
            <a:r>
              <a:rPr lang="en-US" sz="1800">
                <a:latin typeface="Courier New" pitchFamily="49" charset="0"/>
              </a:rPr>
              <a:t> 5’ TGG GTA</a:t>
            </a:r>
          </a:p>
          <a:p>
            <a:pPr eaLnBrk="0" hangingPunct="0"/>
            <a:r>
              <a:rPr lang="en-US" sz="1800">
                <a:latin typeface="Courier New" pitchFamily="49" charset="0"/>
              </a:rPr>
              <a:t>  5’ GGG TAG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609600" y="3384550"/>
            <a:ext cx="78295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urier New" pitchFamily="49" charset="0"/>
              </a:rPr>
              <a:t>5’ CATCAACTACAACTCCAAAGACACCCTTACACATCAACAAACCTACCCAC 3’</a:t>
            </a:r>
          </a:p>
          <a:p>
            <a:pPr eaLnBrk="0" hangingPunct="0"/>
            <a:r>
              <a:rPr lang="en-US" sz="1800">
                <a:latin typeface="Courier New" pitchFamily="49" charset="0"/>
              </a:rPr>
              <a:t>3’ GTAGTTGATGTTGAGGTTTCTGTGGGAATGTGTAGTTGTTTGGATGGGTG 5’</a:t>
            </a:r>
          </a:p>
        </p:txBody>
      </p:sp>
      <p:grpSp>
        <p:nvGrpSpPr>
          <p:cNvPr id="72725" name="Group 21"/>
          <p:cNvGrpSpPr>
            <a:grpSpLocks/>
          </p:cNvGrpSpPr>
          <p:nvPr/>
        </p:nvGrpSpPr>
        <p:grpSpPr bwMode="auto">
          <a:xfrm>
            <a:off x="1190625" y="2944813"/>
            <a:ext cx="438150" cy="533400"/>
            <a:chOff x="1332" y="2304"/>
            <a:chExt cx="276" cy="336"/>
          </a:xfrm>
        </p:grpSpPr>
        <p:sp>
          <p:nvSpPr>
            <p:cNvPr id="72726" name="AutoShape 22"/>
            <p:cNvSpPr>
              <a:spLocks noChangeArrowheads="1"/>
            </p:cNvSpPr>
            <p:nvPr/>
          </p:nvSpPr>
          <p:spPr bwMode="auto">
            <a:xfrm>
              <a:off x="1332" y="2304"/>
              <a:ext cx="144" cy="14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CC33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7" name="AutoShape 23"/>
            <p:cNvSpPr>
              <a:spLocks noChangeArrowheads="1"/>
            </p:cNvSpPr>
            <p:nvPr/>
          </p:nvSpPr>
          <p:spPr bwMode="auto">
            <a:xfrm>
              <a:off x="1392" y="2400"/>
              <a:ext cx="144" cy="14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CC33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8" name="AutoShape 24"/>
            <p:cNvSpPr>
              <a:spLocks noChangeArrowheads="1"/>
            </p:cNvSpPr>
            <p:nvPr/>
          </p:nvSpPr>
          <p:spPr bwMode="auto">
            <a:xfrm>
              <a:off x="1464" y="2496"/>
              <a:ext cx="144" cy="14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CC33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29" name="Group 25"/>
          <p:cNvGrpSpPr>
            <a:grpSpLocks/>
          </p:cNvGrpSpPr>
          <p:nvPr/>
        </p:nvGrpSpPr>
        <p:grpSpPr bwMode="auto">
          <a:xfrm flipH="1" flipV="1">
            <a:off x="7400925" y="3944938"/>
            <a:ext cx="438150" cy="533400"/>
            <a:chOff x="1332" y="2304"/>
            <a:chExt cx="276" cy="336"/>
          </a:xfrm>
        </p:grpSpPr>
        <p:sp>
          <p:nvSpPr>
            <p:cNvPr id="72730" name="AutoShape 26"/>
            <p:cNvSpPr>
              <a:spLocks noChangeArrowheads="1"/>
            </p:cNvSpPr>
            <p:nvPr/>
          </p:nvSpPr>
          <p:spPr bwMode="auto">
            <a:xfrm>
              <a:off x="1332" y="2304"/>
              <a:ext cx="144" cy="14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CC33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1" name="AutoShape 27"/>
            <p:cNvSpPr>
              <a:spLocks noChangeArrowheads="1"/>
            </p:cNvSpPr>
            <p:nvPr/>
          </p:nvSpPr>
          <p:spPr bwMode="auto">
            <a:xfrm>
              <a:off x="1392" y="2400"/>
              <a:ext cx="144" cy="14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CC33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2" name="AutoShape 28"/>
            <p:cNvSpPr>
              <a:spLocks noChangeArrowheads="1"/>
            </p:cNvSpPr>
            <p:nvPr/>
          </p:nvSpPr>
          <p:spPr bwMode="auto">
            <a:xfrm>
              <a:off x="1464" y="2496"/>
              <a:ext cx="144" cy="14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CC33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670050" y="685800"/>
            <a:ext cx="5772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chemeClr val="bg1"/>
                </a:solidFill>
                <a:latin typeface="Arial" charset="0"/>
              </a:rPr>
              <a:t>Step 3: choose the database </a:t>
            </a:r>
            <a:endParaRPr lang="en-US" altLang="en-US" sz="3200">
              <a:solidFill>
                <a:schemeClr val="bg1"/>
              </a:solidFill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09600" y="2178050"/>
            <a:ext cx="80772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en-US" sz="2800">
                <a:solidFill>
                  <a:srgbClr val="FFFFCC"/>
                </a:solidFill>
                <a:latin typeface="Arial" charset="0"/>
              </a:rPr>
              <a:t>nr = non-redundant</a:t>
            </a:r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 (most general database)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dbest = database of expressed sequence tags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dbsts = database of sequence tag sites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gss = genomic survey sequences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htgs = high throughput genomic sequence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533400" y="1447800"/>
            <a:ext cx="800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38200" y="2540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latin typeface="Arial" charset="0"/>
              </a:rPr>
              <a:t>Step 4a: Select optional search parameters</a:t>
            </a:r>
          </a:p>
        </p:txBody>
      </p:sp>
      <p:sp>
        <p:nvSpPr>
          <p:cNvPr id="73738" name="AutoShape 10"/>
          <p:cNvSpPr>
            <a:spLocks noChangeArrowheads="1"/>
          </p:cNvSpPr>
          <p:nvPr/>
        </p:nvSpPr>
        <p:spPr bwMode="auto">
          <a:xfrm>
            <a:off x="1752600" y="4600575"/>
            <a:ext cx="1371600" cy="411163"/>
          </a:xfrm>
          <a:prstGeom prst="rightArrow">
            <a:avLst>
              <a:gd name="adj1" fmla="val 50000"/>
              <a:gd name="adj2" fmla="val 83398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96838" y="4562475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</a:rPr>
              <a:t>CD search</a:t>
            </a:r>
          </a:p>
        </p:txBody>
      </p:sp>
      <p:pic>
        <p:nvPicPr>
          <p:cNvPr id="73744" name="Picture 16"/>
          <p:cNvPicPr>
            <a:picLocks noChangeAspect="1" noChangeArrowheads="1"/>
          </p:cNvPicPr>
          <p:nvPr/>
        </p:nvPicPr>
        <p:blipFill>
          <a:blip r:embed="rId3"/>
          <a:srcRect l="1515" t="16948" r="35777" b="26544"/>
          <a:stretch>
            <a:fillRect/>
          </a:stretch>
        </p:blipFill>
        <p:spPr bwMode="auto">
          <a:xfrm>
            <a:off x="3124200" y="1447800"/>
            <a:ext cx="5715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fig4-6_blastop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143000"/>
            <a:ext cx="6096000" cy="5495925"/>
          </a:xfrm>
          <a:prstGeom prst="rect">
            <a:avLst/>
          </a:prstGeom>
          <a:noFill/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914400" y="1778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latin typeface="Arial" charset="0"/>
              </a:rPr>
              <a:t>Step 4a: Select optional search parameters</a:t>
            </a:r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1752600" y="1828800"/>
            <a:ext cx="1371600" cy="411163"/>
          </a:xfrm>
          <a:prstGeom prst="rightArrow">
            <a:avLst>
              <a:gd name="adj1" fmla="val 50000"/>
              <a:gd name="adj2" fmla="val 83398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533400" y="18288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Entrez!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874713" y="2590800"/>
            <a:ext cx="928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Filter</a:t>
            </a: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1905000" y="2667000"/>
            <a:ext cx="1371600" cy="411163"/>
          </a:xfrm>
          <a:prstGeom prst="rightArrow">
            <a:avLst>
              <a:gd name="adj1" fmla="val 50000"/>
              <a:gd name="adj2" fmla="val 83398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2209800" y="3124200"/>
            <a:ext cx="1371600" cy="411163"/>
          </a:xfrm>
          <a:prstGeom prst="rightArrow">
            <a:avLst>
              <a:gd name="adj1" fmla="val 50000"/>
              <a:gd name="adj2" fmla="val 8339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AutoShape 9"/>
          <p:cNvSpPr>
            <a:spLocks noChangeArrowheads="1"/>
          </p:cNvSpPr>
          <p:nvPr/>
        </p:nvSpPr>
        <p:spPr bwMode="auto">
          <a:xfrm>
            <a:off x="2057400" y="3505200"/>
            <a:ext cx="1371600" cy="411163"/>
          </a:xfrm>
          <a:prstGeom prst="rightArrow">
            <a:avLst>
              <a:gd name="adj1" fmla="val 50000"/>
              <a:gd name="adj2" fmla="val 83398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auto">
          <a:xfrm>
            <a:off x="2286000" y="3952875"/>
            <a:ext cx="1371600" cy="411163"/>
          </a:xfrm>
          <a:prstGeom prst="rightArrow">
            <a:avLst>
              <a:gd name="adj1" fmla="val 50000"/>
              <a:gd name="adj2" fmla="val 83398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0" y="3886200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Scoring matrix</a:t>
            </a: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457200" y="3429000"/>
            <a:ext cx="162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Word size</a:t>
            </a: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1027113" y="304800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Expect</a:t>
            </a:r>
          </a:p>
        </p:txBody>
      </p:sp>
      <p:sp>
        <p:nvSpPr>
          <p:cNvPr id="66574" name="AutoShape 14"/>
          <p:cNvSpPr>
            <a:spLocks noChangeArrowheads="1"/>
          </p:cNvSpPr>
          <p:nvPr/>
        </p:nvSpPr>
        <p:spPr bwMode="auto">
          <a:xfrm rot="-5400000">
            <a:off x="6301582" y="2613818"/>
            <a:ext cx="1371600" cy="411163"/>
          </a:xfrm>
          <a:prstGeom prst="rightArrow">
            <a:avLst>
              <a:gd name="adj1" fmla="val 50000"/>
              <a:gd name="adj2" fmla="val 83398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6324600" y="3505200"/>
            <a:ext cx="155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organism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7966075" y="6156325"/>
            <a:ext cx="18473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alt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524000" y="685800"/>
            <a:ext cx="5776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chemeClr val="bg1"/>
                </a:solidFill>
                <a:latin typeface="Arial" charset="0"/>
              </a:rPr>
              <a:t>BLAST: optional parameters </a:t>
            </a:r>
            <a:endParaRPr lang="en-US" altLang="en-US" sz="3200">
              <a:solidFill>
                <a:schemeClr val="bg1"/>
              </a:solidFill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219200" y="2106613"/>
            <a:ext cx="5278438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You can... </a:t>
            </a:r>
          </a:p>
          <a:p>
            <a:pPr eaLnBrk="0" hangingPunct="0"/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• choose the organism to search</a:t>
            </a:r>
          </a:p>
          <a:p>
            <a:pPr eaLnBrk="0" hangingPunct="0"/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• turn filtering on/off</a:t>
            </a:r>
          </a:p>
          <a:p>
            <a:pPr eaLnBrk="0" hangingPunct="0"/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• change the substitution matrix</a:t>
            </a:r>
          </a:p>
          <a:p>
            <a:pPr eaLnBrk="0" hangingPunct="0"/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• change the expect (e) value</a:t>
            </a:r>
          </a:p>
          <a:p>
            <a:pPr eaLnBrk="0" hangingPunct="0"/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• change the word size </a:t>
            </a:r>
          </a:p>
          <a:p>
            <a:pPr eaLnBrk="0" hangingPunct="0"/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• change the output format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533400" y="1524000"/>
            <a:ext cx="800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8001000" y="6443663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page 93</a:t>
            </a:r>
            <a:endParaRPr lang="en-US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5" name="Picture 1031"/>
          <p:cNvPicPr>
            <a:picLocks noChangeAspect="1" noChangeArrowheads="1"/>
          </p:cNvPicPr>
          <p:nvPr/>
        </p:nvPicPr>
        <p:blipFill>
          <a:blip r:embed="rId3"/>
          <a:srcRect l="1035" t="33133" r="40344" b="30724"/>
          <a:stretch>
            <a:fillRect/>
          </a:stretch>
        </p:blipFill>
        <p:spPr bwMode="auto">
          <a:xfrm>
            <a:off x="1295400" y="747713"/>
            <a:ext cx="6477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1" name="Text Box 1027"/>
          <p:cNvSpPr txBox="1">
            <a:spLocks noChangeArrowheads="1"/>
          </p:cNvSpPr>
          <p:nvPr/>
        </p:nvSpPr>
        <p:spPr bwMode="auto">
          <a:xfrm>
            <a:off x="2295525" y="5105400"/>
            <a:ext cx="130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filtering</a:t>
            </a:r>
          </a:p>
        </p:txBody>
      </p:sp>
      <p:sp>
        <p:nvSpPr>
          <p:cNvPr id="68612" name="AutoShape 1028"/>
          <p:cNvSpPr>
            <a:spLocks noChangeArrowheads="1"/>
          </p:cNvSpPr>
          <p:nvPr/>
        </p:nvSpPr>
        <p:spPr bwMode="auto">
          <a:xfrm>
            <a:off x="2676525" y="2286000"/>
            <a:ext cx="457200" cy="2743200"/>
          </a:xfrm>
          <a:prstGeom prst="upArrow">
            <a:avLst>
              <a:gd name="adj1" fmla="val 50000"/>
              <a:gd name="adj2" fmla="val 150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fig4-filter_pr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2400"/>
            <a:ext cx="6070600" cy="6496050"/>
          </a:xfrm>
          <a:prstGeom prst="rect">
            <a:avLst/>
          </a:prstGeom>
          <a:noFill/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7966075" y="6080125"/>
            <a:ext cx="1101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Arial" charset="0"/>
              </a:rPr>
              <a:t>Fig. 4.7</a:t>
            </a:r>
          </a:p>
          <a:p>
            <a:pPr eaLnBrk="0" hangingPunct="0"/>
            <a:r>
              <a:rPr lang="en-US" altLang="en-US" sz="2000">
                <a:latin typeface="Arial" charset="0"/>
              </a:rPr>
              <a:t>page 95</a:t>
            </a:r>
            <a:endParaRPr lang="en-US" alt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381000" y="1447800"/>
            <a:ext cx="765968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Many of the images in this powerpoint presentation</a:t>
            </a:r>
          </a:p>
          <a:p>
            <a:pPr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are from </a:t>
            </a:r>
            <a:r>
              <a:rPr lang="en-US" i="1">
                <a:solidFill>
                  <a:schemeClr val="bg1"/>
                </a:solidFill>
                <a:latin typeface="Arial" charset="0"/>
              </a:rPr>
              <a:t>Bioinformatics and Functional Genomics</a:t>
            </a:r>
          </a:p>
          <a:p>
            <a:pPr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by Jonathan Pevsner (ISBN 0-471-21004-8). </a:t>
            </a:r>
          </a:p>
          <a:p>
            <a:pPr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Copyright </a:t>
            </a:r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 2003 by John Wiley &amp; Sons, Inc. </a:t>
            </a:r>
          </a:p>
          <a:p>
            <a:pPr eaLnBrk="0" hangingPunct="0"/>
            <a:endParaRPr lang="en-US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These images and materials may not be used</a:t>
            </a:r>
          </a:p>
          <a:p>
            <a:pPr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without permission from the publisher. We welcome</a:t>
            </a:r>
          </a:p>
          <a:p>
            <a:pPr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instructors to use these powerpoints for educational</a:t>
            </a:r>
          </a:p>
          <a:p>
            <a:pPr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purposes, but please acknowledge the source.</a:t>
            </a:r>
          </a:p>
          <a:p>
            <a:pPr eaLnBrk="0" hangingPunct="0"/>
            <a:endParaRPr lang="en-US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The book has a homepage at </a:t>
            </a:r>
            <a:r>
              <a:rPr lang="en-US">
                <a:solidFill>
                  <a:schemeClr val="bg1"/>
                </a:solidFill>
                <a:latin typeface="Arial" charset="0"/>
                <a:hlinkClick r:id="rId3"/>
              </a:rPr>
              <a:t>http://www.bioinfbook.org</a:t>
            </a:r>
            <a:endParaRPr lang="en-US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including hyperlinks to the book chapters.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2667000" y="304800"/>
            <a:ext cx="340677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FFFFCC"/>
                </a:solidFill>
                <a:latin typeface="Arial" charset="0"/>
              </a:rPr>
              <a:t>Copyright notice</a:t>
            </a:r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609600" y="1143000"/>
            <a:ext cx="7924800" cy="0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fig4-7b_prp_nofil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0"/>
            <a:ext cx="52800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chemeClr val="bg1"/>
                </a:solidFill>
                <a:latin typeface="Arial" charset="0"/>
              </a:rPr>
              <a:t>Step 4b: optional formatting parameters </a:t>
            </a:r>
            <a:endParaRPr lang="en-US" altLang="en-US" sz="3200">
              <a:solidFill>
                <a:schemeClr val="bg1"/>
              </a:solidFill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971800" y="2895600"/>
            <a:ext cx="25796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Alignment view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Descriptions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Alignments</a:t>
            </a:r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533400" y="1676400"/>
            <a:ext cx="800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8042275" y="6443663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page 97</a:t>
            </a:r>
            <a:endParaRPr lang="en-US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blast_output_t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52400"/>
            <a:ext cx="5408613" cy="6553200"/>
          </a:xfrm>
          <a:prstGeom prst="rect">
            <a:avLst/>
          </a:prstGeom>
          <a:noFill/>
        </p:spPr>
      </p:pic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1600200" y="1295400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1600200" y="2590800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1600200" y="3048000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1600200" y="3886200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28600" y="3781425"/>
            <a:ext cx="138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taxonomy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228600" y="297180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database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762000" y="2463800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query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411163" y="1181100"/>
            <a:ext cx="1214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program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blast_output_ta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0"/>
            <a:ext cx="5661025" cy="6858000"/>
          </a:xfrm>
          <a:prstGeom prst="rect">
            <a:avLst/>
          </a:prstGeom>
          <a:noFill/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4327525" y="1589088"/>
            <a:ext cx="1866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CC3300"/>
                </a:solidFill>
                <a:latin typeface="Arial" charset="0"/>
              </a:rPr>
              <a:t>taxonomy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blast_output_m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7150"/>
            <a:ext cx="5613400" cy="6800850"/>
          </a:xfrm>
          <a:prstGeom prst="rect">
            <a:avLst/>
          </a:prstGeom>
          <a:noFill/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8001000" y="6443663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Arial" charset="0"/>
              </a:rPr>
              <a:t>page 99</a:t>
            </a:r>
            <a:endParaRPr lang="en-US" altLang="en-US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blast_human_outp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0"/>
            <a:ext cx="5675313" cy="6877050"/>
          </a:xfrm>
          <a:prstGeom prst="rect">
            <a:avLst/>
          </a:prstGeom>
          <a:noFill/>
        </p:spPr>
      </p:pic>
      <p:sp>
        <p:nvSpPr>
          <p:cNvPr id="78851" name="AutoShape 3"/>
          <p:cNvSpPr>
            <a:spLocks noChangeArrowheads="1"/>
          </p:cNvSpPr>
          <p:nvPr/>
        </p:nvSpPr>
        <p:spPr bwMode="auto">
          <a:xfrm>
            <a:off x="6096000" y="3962400"/>
            <a:ext cx="1295400" cy="381000"/>
          </a:xfrm>
          <a:prstGeom prst="leftArrow">
            <a:avLst>
              <a:gd name="adj1" fmla="val 50000"/>
              <a:gd name="adj2" fmla="val 85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7165975" y="3505200"/>
            <a:ext cx="1978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b="1">
                <a:solidFill>
                  <a:srgbClr val="CC3300"/>
                </a:solidFill>
                <a:latin typeface="Arial" charset="0"/>
              </a:rPr>
              <a:t>High scores</a:t>
            </a:r>
          </a:p>
          <a:p>
            <a:pPr eaLnBrk="0" hangingPunct="0">
              <a:lnSpc>
                <a:spcPct val="150000"/>
              </a:lnSpc>
            </a:pPr>
            <a:r>
              <a:rPr lang="en-US" b="1">
                <a:solidFill>
                  <a:srgbClr val="CC3300"/>
                </a:solidFill>
                <a:latin typeface="Arial" charset="0"/>
              </a:rPr>
              <a:t>low e values</a:t>
            </a: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6096000" y="5410200"/>
            <a:ext cx="1295400" cy="381000"/>
          </a:xfrm>
          <a:prstGeom prst="leftArrow">
            <a:avLst>
              <a:gd name="adj1" fmla="val 50000"/>
              <a:gd name="adj2" fmla="val 85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7391400" y="5029200"/>
            <a:ext cx="12842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CC3300"/>
                </a:solidFill>
                <a:latin typeface="Arial" charset="0"/>
              </a:rPr>
              <a:t>Cut-off:</a:t>
            </a:r>
          </a:p>
          <a:p>
            <a:pPr eaLnBrk="0" hangingPunct="0"/>
            <a:r>
              <a:rPr lang="en-US" b="1">
                <a:solidFill>
                  <a:srgbClr val="CC3300"/>
                </a:solidFill>
                <a:latin typeface="Arial" charset="0"/>
              </a:rPr>
              <a:t>.05?</a:t>
            </a:r>
          </a:p>
          <a:p>
            <a:pPr eaLnBrk="0" hangingPunct="0"/>
            <a:r>
              <a:rPr lang="en-US" b="1">
                <a:solidFill>
                  <a:srgbClr val="CC3300"/>
                </a:solidFill>
                <a:latin typeface="Arial" charset="0"/>
              </a:rPr>
              <a:t>10</a:t>
            </a:r>
            <a:r>
              <a:rPr lang="en-US" b="1" baseline="30000">
                <a:solidFill>
                  <a:srgbClr val="CC3300"/>
                </a:solidFill>
                <a:latin typeface="Arial" charset="0"/>
              </a:rPr>
              <a:t>-10</a:t>
            </a:r>
            <a:r>
              <a:rPr lang="en-US" b="1">
                <a:solidFill>
                  <a:srgbClr val="CC3300"/>
                </a:solidFill>
                <a:latin typeface="Arial" charset="0"/>
              </a:rPr>
              <a:t>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fig4-7_rbp_outp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0"/>
            <a:ext cx="8181975" cy="442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609600"/>
            <a:ext cx="8726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FFFFCC"/>
                </a:solidFill>
                <a:latin typeface="Arial" charset="0"/>
              </a:rPr>
              <a:t>BLAST: background on sequence alignment</a:t>
            </a: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698341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There are two main approaches to sequence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alignment:</a:t>
            </a:r>
          </a:p>
          <a:p>
            <a:pPr eaLnBrk="0" hangingPunct="0"/>
            <a:endParaRPr lang="en-US" altLang="en-US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[1] Global alignment (Needleman &amp; Wunsch 1970)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using dynamic programming to find optimal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alignments between two sequences. 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(Although the alignments are optimal, the 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search is not exhaustive.) Gaps are permitted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in the alignments, and the total lengths of both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sequences are aligned (hence “global”).</a:t>
            </a:r>
          </a:p>
          <a:p>
            <a:pPr eaLnBrk="0" hangingPunct="0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533400" y="1600200"/>
            <a:ext cx="769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26"/>
          <p:cNvSpPr txBox="1">
            <a:spLocks noChangeArrowheads="1"/>
          </p:cNvSpPr>
          <p:nvPr/>
        </p:nvSpPr>
        <p:spPr bwMode="auto">
          <a:xfrm>
            <a:off x="228600" y="609600"/>
            <a:ext cx="8726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FFFFCC"/>
                </a:solidFill>
                <a:latin typeface="Arial" charset="0"/>
              </a:rPr>
              <a:t>BLAST: background on sequence alignment</a:t>
            </a: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13315" name="Text Box 1027"/>
          <p:cNvSpPr txBox="1">
            <a:spLocks noChangeArrowheads="1"/>
          </p:cNvSpPr>
          <p:nvPr/>
        </p:nvSpPr>
        <p:spPr bwMode="auto">
          <a:xfrm>
            <a:off x="609600" y="1828800"/>
            <a:ext cx="705205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[2] The second approach is local sequence </a:t>
            </a:r>
          </a:p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alignment (Smith &amp; Waterman, 1980). The </a:t>
            </a:r>
          </a:p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alignment may contain just a portion of either </a:t>
            </a:r>
          </a:p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sequence, and is appropriate for finding matched</a:t>
            </a:r>
          </a:p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domains between sequences. S-W is guaranteed</a:t>
            </a:r>
          </a:p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to find optimal alignments, but it is </a:t>
            </a:r>
          </a:p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computationally expensive (requires </a:t>
            </a:r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O</a:t>
            </a:r>
            <a:r>
              <a:rPr lang="hu-HU" altLang="en-US" dirty="0" smtClean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n</a:t>
            </a:r>
            <a:r>
              <a:rPr lang="en-US" altLang="en-US" baseline="30000" dirty="0" smtClean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hu-HU" altLang="en-US" dirty="0" smtClean="0">
                <a:solidFill>
                  <a:schemeClr val="bg1"/>
                </a:solidFill>
                <a:latin typeface="Arial" charset="0"/>
              </a:rPr>
              <a:t>)</a:t>
            </a:r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time).</a:t>
            </a:r>
          </a:p>
          <a:p>
            <a:pPr eaLnBrk="0" hangingPunct="0"/>
            <a:endParaRPr lang="en-US" altLang="en-US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BLAST and FASTA are heuristic approximations to</a:t>
            </a:r>
          </a:p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local alignment. Each requires only </a:t>
            </a:r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O</a:t>
            </a:r>
            <a:r>
              <a:rPr lang="hu-HU" altLang="en-US" dirty="0" smtClean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n</a:t>
            </a:r>
            <a:r>
              <a:rPr lang="hu-HU" altLang="en-US" dirty="0" smtClean="0">
                <a:solidFill>
                  <a:schemeClr val="bg1"/>
                </a:solidFill>
                <a:latin typeface="Arial" charset="0"/>
              </a:rPr>
              <a:t>)</a:t>
            </a:r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time;</a:t>
            </a:r>
          </a:p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they examine only part of the search space. 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3316" name="Line 1028"/>
          <p:cNvSpPr>
            <a:spLocks noChangeShapeType="1"/>
          </p:cNvSpPr>
          <p:nvPr/>
        </p:nvSpPr>
        <p:spPr bwMode="auto">
          <a:xfrm>
            <a:off x="533400" y="1600200"/>
            <a:ext cx="769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84175" y="228600"/>
            <a:ext cx="8302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rgbClr val="FFFFCC"/>
                </a:solidFill>
                <a:latin typeface="Arial" charset="0"/>
              </a:rPr>
              <a:t>How the original BLAST algorithm works: </a:t>
            </a:r>
          </a:p>
          <a:p>
            <a:pPr algn="ctr" eaLnBrk="0" hangingPunct="0"/>
            <a:r>
              <a:rPr lang="en-US" altLang="en-US" sz="3200" b="1">
                <a:solidFill>
                  <a:srgbClr val="FFFFCC"/>
                </a:solidFill>
                <a:latin typeface="Arial" charset="0"/>
              </a:rPr>
              <a:t>three phases</a:t>
            </a: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143000" y="2032000"/>
            <a:ext cx="59213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Phase 1: compile a list of word pairs (w=3)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above threshold T</a:t>
            </a:r>
          </a:p>
          <a:p>
            <a:pPr eaLnBrk="0" hangingPunct="0"/>
            <a:endParaRPr lang="en-US" altLang="en-US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Example: for a human RBP query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…FS</a:t>
            </a:r>
            <a:r>
              <a:rPr lang="en-US" altLang="en-US">
                <a:solidFill>
                  <a:srgbClr val="FFFF00"/>
                </a:solidFill>
                <a:latin typeface="Arial" charset="0"/>
              </a:rPr>
              <a:t>GTW</a:t>
            </a:r>
            <a:r>
              <a:rPr lang="en-US" altLang="en-US">
                <a:solidFill>
                  <a:schemeClr val="bg1"/>
                </a:solidFill>
                <a:latin typeface="Arial" charset="0"/>
              </a:rPr>
              <a:t>YA… (query word is in yellow)</a:t>
            </a:r>
          </a:p>
          <a:p>
            <a:pPr eaLnBrk="0" hangingPunct="0"/>
            <a:endParaRPr lang="en-US" altLang="en-US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A list of words (w=3) is: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Courier New" pitchFamily="49" charset="0"/>
              </a:rPr>
              <a:t>FSG SGT </a:t>
            </a:r>
            <a:r>
              <a:rPr lang="en-US" altLang="en-US">
                <a:solidFill>
                  <a:srgbClr val="FFFF00"/>
                </a:solidFill>
                <a:latin typeface="Courier New" pitchFamily="49" charset="0"/>
              </a:rPr>
              <a:t>GTW</a:t>
            </a:r>
            <a:r>
              <a:rPr lang="en-US" altLang="en-US">
                <a:solidFill>
                  <a:schemeClr val="bg1"/>
                </a:solidFill>
                <a:latin typeface="Courier New" pitchFamily="49" charset="0"/>
              </a:rPr>
              <a:t> TWY WYA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Courier New" pitchFamily="49" charset="0"/>
              </a:rPr>
              <a:t>YSG TGT </a:t>
            </a:r>
            <a:r>
              <a:rPr lang="en-US" altLang="en-US">
                <a:solidFill>
                  <a:srgbClr val="FFFF00"/>
                </a:solidFill>
                <a:latin typeface="Courier New" pitchFamily="49" charset="0"/>
              </a:rPr>
              <a:t>ATW</a:t>
            </a:r>
            <a:r>
              <a:rPr lang="en-US" altLang="en-US">
                <a:solidFill>
                  <a:schemeClr val="bg1"/>
                </a:solidFill>
                <a:latin typeface="Courier New" pitchFamily="49" charset="0"/>
              </a:rPr>
              <a:t> SWY WFA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Courier New" pitchFamily="49" charset="0"/>
              </a:rPr>
              <a:t>FTG SVT </a:t>
            </a:r>
            <a:r>
              <a:rPr lang="en-US" altLang="en-US">
                <a:solidFill>
                  <a:srgbClr val="FFFF00"/>
                </a:solidFill>
                <a:latin typeface="Courier New" pitchFamily="49" charset="0"/>
              </a:rPr>
              <a:t>GSW</a:t>
            </a:r>
            <a:r>
              <a:rPr lang="en-US" altLang="en-US">
                <a:solidFill>
                  <a:schemeClr val="bg1"/>
                </a:solidFill>
                <a:latin typeface="Courier New" pitchFamily="49" charset="0"/>
              </a:rPr>
              <a:t> TWF WYS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33400" y="1447800"/>
            <a:ext cx="7696200" cy="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905000" y="381000"/>
            <a:ext cx="5051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FFFFCC"/>
                </a:solidFill>
                <a:latin typeface="Arial" charset="0"/>
              </a:rPr>
              <a:t>Outline of today’s lecture</a:t>
            </a: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19100" y="1466850"/>
            <a:ext cx="85788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en-US">
                <a:solidFill>
                  <a:schemeClr val="bg1"/>
                </a:solidFill>
                <a:latin typeface="Arial" charset="0"/>
              </a:rPr>
              <a:t> Summary of key points about pairwise alignment</a:t>
            </a:r>
          </a:p>
          <a:p>
            <a:pPr eaLnBrk="0" hangingPunct="0">
              <a:buFontTx/>
              <a:buChar char="•"/>
            </a:pPr>
            <a:endParaRPr lang="en-US" altLang="en-US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altLang="en-US">
                <a:solidFill>
                  <a:schemeClr val="bg1"/>
                </a:solidFill>
                <a:latin typeface="Arial" charset="0"/>
              </a:rPr>
              <a:t> Introduction to BLAST: practical guide to database searching</a:t>
            </a:r>
          </a:p>
          <a:p>
            <a:pPr eaLnBrk="0" hangingPunct="0">
              <a:buFontTx/>
              <a:buChar char="•"/>
            </a:pPr>
            <a:endParaRPr lang="en-US" altLang="en-US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altLang="en-US">
                <a:solidFill>
                  <a:schemeClr val="bg1"/>
                </a:solidFill>
                <a:latin typeface="Arial" charset="0"/>
              </a:rPr>
              <a:t> The BLAST algorithm</a:t>
            </a:r>
          </a:p>
          <a:p>
            <a:pPr eaLnBrk="0" hangingPunct="0">
              <a:buFontTx/>
              <a:buChar char="•"/>
            </a:pPr>
            <a:endParaRPr lang="en-US" altLang="en-US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altLang="en-US">
                <a:solidFill>
                  <a:schemeClr val="bg1"/>
                </a:solidFill>
                <a:latin typeface="Arial" charset="0"/>
              </a:rPr>
              <a:t> BLAST search strategies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685800" y="1219200"/>
            <a:ext cx="769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500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FFFFCC"/>
                </a:solidFill>
                <a:latin typeface="Arial" charset="0"/>
              </a:rPr>
              <a:t>Phase 1: compile a list of words (w=3)</a:t>
            </a:r>
            <a:endParaRPr lang="en-US" altLang="en-US" sz="3200">
              <a:solidFill>
                <a:srgbClr val="FFFFCC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749935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		</a:t>
            </a:r>
            <a:r>
              <a:rPr lang="en-US" altLang="en-US" sz="3200">
                <a:solidFill>
                  <a:schemeClr val="bg1"/>
                </a:solidFill>
                <a:latin typeface="Courier New" pitchFamily="49" charset="0"/>
              </a:rPr>
              <a:t>		</a:t>
            </a:r>
            <a:r>
              <a:rPr lang="en-US" altLang="en-US" sz="3200">
                <a:solidFill>
                  <a:srgbClr val="FFFF00"/>
                </a:solidFill>
                <a:latin typeface="Courier New" pitchFamily="49" charset="0"/>
              </a:rPr>
              <a:t>GTW</a:t>
            </a:r>
            <a:r>
              <a:rPr lang="en-US" altLang="en-US" sz="3200">
                <a:solidFill>
                  <a:schemeClr val="bg1"/>
                </a:solidFill>
                <a:latin typeface="Courier New" pitchFamily="49" charset="0"/>
              </a:rPr>
              <a:t> 6,5,11 	22	</a:t>
            </a:r>
          </a:p>
          <a:p>
            <a:pPr eaLnBrk="0" hangingPunct="0"/>
            <a:r>
              <a:rPr lang="en-US" altLang="en-US" sz="3200">
                <a:solidFill>
                  <a:schemeClr val="bg1"/>
                </a:solidFill>
                <a:latin typeface="Courier New" pitchFamily="49" charset="0"/>
              </a:rPr>
              <a:t>neighborhood	</a:t>
            </a:r>
            <a:r>
              <a:rPr lang="en-US" altLang="en-US" sz="3200">
                <a:solidFill>
                  <a:srgbClr val="FFFF00"/>
                </a:solidFill>
                <a:latin typeface="Courier New" pitchFamily="49" charset="0"/>
              </a:rPr>
              <a:t>ASW</a:t>
            </a:r>
            <a:r>
              <a:rPr lang="en-US" altLang="en-US" sz="3200">
                <a:solidFill>
                  <a:schemeClr val="bg1"/>
                </a:solidFill>
                <a:latin typeface="Courier New" pitchFamily="49" charset="0"/>
              </a:rPr>
              <a:t> 6,1,11 18</a:t>
            </a:r>
          </a:p>
          <a:p>
            <a:pPr eaLnBrk="0" hangingPunct="0"/>
            <a:r>
              <a:rPr lang="en-US" altLang="en-US" sz="3200">
                <a:solidFill>
                  <a:schemeClr val="bg1"/>
                </a:solidFill>
                <a:latin typeface="Courier New" pitchFamily="49" charset="0"/>
              </a:rPr>
              <a:t>word hits		</a:t>
            </a:r>
            <a:r>
              <a:rPr lang="en-US" altLang="en-US" sz="3200">
                <a:solidFill>
                  <a:srgbClr val="FFFF00"/>
                </a:solidFill>
                <a:latin typeface="Courier New" pitchFamily="49" charset="0"/>
              </a:rPr>
              <a:t>ATW</a:t>
            </a:r>
            <a:r>
              <a:rPr lang="en-US" altLang="en-US" sz="3200">
                <a:solidFill>
                  <a:schemeClr val="bg1"/>
                </a:solidFill>
                <a:latin typeface="Courier New" pitchFamily="49" charset="0"/>
              </a:rPr>
              <a:t> 0,5,11	16</a:t>
            </a:r>
          </a:p>
          <a:p>
            <a:pPr eaLnBrk="0" hangingPunct="0"/>
            <a:r>
              <a:rPr lang="en-US" altLang="en-US" sz="3200">
                <a:solidFill>
                  <a:schemeClr val="bg1"/>
                </a:solidFill>
                <a:latin typeface="Courier New" pitchFamily="49" charset="0"/>
              </a:rPr>
              <a:t>&gt; threshold 	</a:t>
            </a:r>
            <a:r>
              <a:rPr lang="en-US" altLang="en-US" sz="3200">
                <a:solidFill>
                  <a:srgbClr val="FFFF00"/>
                </a:solidFill>
                <a:latin typeface="Courier New" pitchFamily="49" charset="0"/>
              </a:rPr>
              <a:t>NTW</a:t>
            </a:r>
            <a:r>
              <a:rPr lang="en-US" altLang="en-US" sz="3200">
                <a:solidFill>
                  <a:schemeClr val="bg1"/>
                </a:solidFill>
                <a:latin typeface="Courier New" pitchFamily="49" charset="0"/>
              </a:rPr>
              <a:t> 0,5,11	16</a:t>
            </a:r>
          </a:p>
          <a:p>
            <a:pPr eaLnBrk="0" hangingPunct="0"/>
            <a:r>
              <a:rPr lang="en-US" altLang="en-US" sz="3200">
                <a:solidFill>
                  <a:schemeClr val="bg1"/>
                </a:solidFill>
                <a:latin typeface="Courier New" pitchFamily="49" charset="0"/>
              </a:rPr>
              <a:t>				</a:t>
            </a:r>
            <a:r>
              <a:rPr lang="en-US" altLang="en-US" sz="3200">
                <a:solidFill>
                  <a:srgbClr val="FFFF00"/>
                </a:solidFill>
                <a:latin typeface="Courier New" pitchFamily="49" charset="0"/>
              </a:rPr>
              <a:t>GTY</a:t>
            </a:r>
            <a:r>
              <a:rPr lang="en-US" altLang="en-US" sz="3200">
                <a:solidFill>
                  <a:schemeClr val="bg1"/>
                </a:solidFill>
                <a:latin typeface="Courier New" pitchFamily="49" charset="0"/>
              </a:rPr>
              <a:t> 6,5,2	13</a:t>
            </a:r>
          </a:p>
          <a:p>
            <a:pPr eaLnBrk="0" hangingPunct="0"/>
            <a:r>
              <a:rPr lang="en-US" altLang="en-US" sz="3200">
                <a:solidFill>
                  <a:schemeClr val="bg1"/>
                </a:solidFill>
                <a:latin typeface="Courier New" pitchFamily="49" charset="0"/>
              </a:rPr>
              <a:t>	 			GNW			10</a:t>
            </a:r>
          </a:p>
          <a:p>
            <a:pPr eaLnBrk="0" hangingPunct="0"/>
            <a:r>
              <a:rPr lang="en-US" altLang="en-US" sz="3200">
                <a:solidFill>
                  <a:schemeClr val="bg1"/>
                </a:solidFill>
                <a:latin typeface="Courier New" pitchFamily="49" charset="0"/>
              </a:rPr>
              <a:t>neighborhood 	GAW			9</a:t>
            </a:r>
          </a:p>
          <a:p>
            <a:pPr eaLnBrk="0" hangingPunct="0"/>
            <a:r>
              <a:rPr lang="en-US" altLang="en-US" sz="3200">
                <a:solidFill>
                  <a:schemeClr val="bg1"/>
                </a:solidFill>
                <a:latin typeface="Courier New" pitchFamily="49" charset="0"/>
              </a:rPr>
              <a:t>word hits</a:t>
            </a:r>
          </a:p>
          <a:p>
            <a:pPr eaLnBrk="0" hangingPunct="0"/>
            <a:r>
              <a:rPr lang="en-US" altLang="en-US" sz="3200">
                <a:solidFill>
                  <a:schemeClr val="bg1"/>
                </a:solidFill>
                <a:latin typeface="Courier New" pitchFamily="49" charset="0"/>
              </a:rPr>
              <a:t>&lt; below threshold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685800" y="1066800"/>
            <a:ext cx="7696200" cy="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4572000" y="4314825"/>
            <a:ext cx="4267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rot="16200000" flipH="1">
            <a:off x="3352800" y="3095625"/>
            <a:ext cx="2438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304800" y="4314825"/>
            <a:ext cx="4267200" cy="0"/>
          </a:xfrm>
          <a:prstGeom prst="line">
            <a:avLst/>
          </a:prstGeom>
          <a:noFill/>
          <a:ln w="1905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219200" y="4038600"/>
            <a:ext cx="1651000" cy="5794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chemeClr val="bg1"/>
                </a:solidFill>
                <a:latin typeface="Courier New" pitchFamily="49" charset="0"/>
              </a:rPr>
              <a:t>(T=11)</a:t>
            </a:r>
            <a:endParaRPr lang="en-US" sz="3200" b="1">
              <a:solidFill>
                <a:schemeClr val="bg1"/>
              </a:solidFill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4191000" y="228600"/>
            <a:ext cx="4654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latin typeface="Arial" charset="0"/>
              </a:rPr>
              <a:t>Pairwise alignment scores</a:t>
            </a:r>
          </a:p>
          <a:p>
            <a:pPr eaLnBrk="0" hangingPunct="0"/>
            <a:r>
              <a:rPr lang="en-US" sz="2800" b="1">
                <a:latin typeface="Arial" charset="0"/>
              </a:rPr>
              <a:t>are determined using a </a:t>
            </a:r>
          </a:p>
          <a:p>
            <a:pPr eaLnBrk="0" hangingPunct="0"/>
            <a:r>
              <a:rPr lang="en-US" sz="2800" b="1">
                <a:latin typeface="Arial" charset="0"/>
              </a:rPr>
              <a:t>scoring matrix such as</a:t>
            </a:r>
          </a:p>
          <a:p>
            <a:pPr eaLnBrk="0" hangingPunct="0"/>
            <a:r>
              <a:rPr lang="en-US" sz="2800" b="1">
                <a:latin typeface="Arial" charset="0"/>
              </a:rPr>
              <a:t>Blosum62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95350"/>
            <a:ext cx="8305800" cy="5307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7535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FFFFCC"/>
                </a:solidFill>
                <a:latin typeface="Arial" charset="0"/>
              </a:rPr>
              <a:t>How a BLAST search works: 3 phases</a:t>
            </a: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8077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Phase 2:</a:t>
            </a:r>
          </a:p>
          <a:p>
            <a:pPr eaLnBrk="0" hangingPunct="0"/>
            <a:endParaRPr lang="en-US" altLang="en-US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Scan the database for entries that match the compiled list.</a:t>
            </a:r>
          </a:p>
          <a:p>
            <a:pPr eaLnBrk="0" hangingPunct="0"/>
            <a:endParaRPr lang="en-US" altLang="en-US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This is fast and relatively easy.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609600" y="1371600"/>
            <a:ext cx="7696200" cy="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535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FFFFCC"/>
                </a:solidFill>
                <a:latin typeface="Arial" charset="0"/>
              </a:rPr>
              <a:t>How a BLAST search works: 3 phases</a:t>
            </a: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66800" y="1295400"/>
            <a:ext cx="64897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Phase 3: when you manage to find a hit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(i.e. a match between a “word” and a database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entry), extend the hit in either direction.</a:t>
            </a:r>
          </a:p>
          <a:p>
            <a:pPr eaLnBrk="0" hangingPunct="0"/>
            <a:endParaRPr lang="en-US" altLang="en-US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Keep track of the score (use a scoring matrix)</a:t>
            </a:r>
          </a:p>
          <a:p>
            <a:pPr eaLnBrk="0" hangingPunct="0"/>
            <a:endParaRPr lang="en-US" altLang="en-US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Stop when the score drops below some cutoff.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85800" y="990600"/>
            <a:ext cx="7696200" cy="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79425" y="4656138"/>
            <a:ext cx="84788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  <a:latin typeface="Courier New" pitchFamily="49" charset="0"/>
              </a:rPr>
              <a:t>KENFDKARFSGTWYAMAKKDPEG 50 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RBP (query)</a:t>
            </a:r>
            <a:endParaRPr lang="en-US" sz="2800">
              <a:solidFill>
                <a:schemeClr val="bg1"/>
              </a:solidFill>
              <a:latin typeface="Courier New" pitchFamily="49" charset="0"/>
            </a:endParaRPr>
          </a:p>
          <a:p>
            <a:pPr eaLnBrk="0" hangingPunct="0"/>
            <a:r>
              <a:rPr lang="en-US" sz="2800">
                <a:solidFill>
                  <a:schemeClr val="bg1"/>
                </a:solidFill>
                <a:latin typeface="Courier New" pitchFamily="49" charset="0"/>
              </a:rPr>
              <a:t>MKGLDIQKVAGTWYSLAMAASD. 44 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lactoglobulin (hit)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724150" y="4427538"/>
            <a:ext cx="609600" cy="1447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605088" y="5897563"/>
            <a:ext cx="860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FFFF00"/>
                </a:solidFill>
                <a:latin typeface="Arial" charset="0"/>
              </a:rPr>
              <a:t>Hit!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62350" y="5600700"/>
            <a:ext cx="1490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FFFF00"/>
                </a:solidFill>
                <a:latin typeface="Arial" charset="0"/>
              </a:rPr>
              <a:t>extend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971550" y="5600700"/>
            <a:ext cx="1490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FFFF00"/>
                </a:solidFill>
                <a:latin typeface="Arial" charset="0"/>
              </a:rPr>
              <a:t>extend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3486150" y="6027738"/>
            <a:ext cx="2362200" cy="304800"/>
          </a:xfrm>
          <a:prstGeom prst="rightArrow">
            <a:avLst>
              <a:gd name="adj1" fmla="val 50000"/>
              <a:gd name="adj2" fmla="val 19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 flipH="1">
            <a:off x="209550" y="6027738"/>
            <a:ext cx="2362200" cy="304800"/>
          </a:xfrm>
          <a:prstGeom prst="rightArrow">
            <a:avLst>
              <a:gd name="adj1" fmla="val 50000"/>
              <a:gd name="adj2" fmla="val 19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535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FFFFCC"/>
                </a:solidFill>
                <a:latin typeface="Arial" charset="0"/>
              </a:rPr>
              <a:t>How a BLAST search works: 3 phases</a:t>
            </a: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066800" y="1295400"/>
            <a:ext cx="677703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Phase 3: </a:t>
            </a:r>
          </a:p>
          <a:p>
            <a:pPr eaLnBrk="0" hangingPunct="0"/>
            <a:endParaRPr lang="en-US" altLang="en-US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In the original (1990) implementation of BLAST,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hits were extended in either direction.</a:t>
            </a:r>
          </a:p>
          <a:p>
            <a:pPr eaLnBrk="0" hangingPunct="0"/>
            <a:endParaRPr lang="en-US" altLang="en-US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In a 1997 refinement of BLAST, </a:t>
            </a:r>
            <a:r>
              <a:rPr lang="en-US" altLang="en-US">
                <a:solidFill>
                  <a:srgbClr val="FFFFCC"/>
                </a:solidFill>
                <a:latin typeface="Arial" charset="0"/>
              </a:rPr>
              <a:t>two independent</a:t>
            </a:r>
          </a:p>
          <a:p>
            <a:pPr eaLnBrk="0" hangingPunct="0"/>
            <a:r>
              <a:rPr lang="en-US" altLang="en-US">
                <a:solidFill>
                  <a:srgbClr val="FFFFCC"/>
                </a:solidFill>
                <a:latin typeface="Arial" charset="0"/>
              </a:rPr>
              <a:t>hits are required</a:t>
            </a:r>
            <a:r>
              <a:rPr lang="en-US" altLang="en-US">
                <a:solidFill>
                  <a:schemeClr val="bg1"/>
                </a:solidFill>
                <a:latin typeface="Arial" charset="0"/>
              </a:rPr>
              <a:t>. The hits must occur in close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proximity to each other. With this modification,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only one seventh as many extensions occur,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greatly speeding the time required for a search.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685800" y="990600"/>
            <a:ext cx="7696200" cy="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026"/>
          <p:cNvSpPr txBox="1">
            <a:spLocks noChangeArrowheads="1"/>
          </p:cNvSpPr>
          <p:nvPr/>
        </p:nvSpPr>
        <p:spPr bwMode="auto">
          <a:xfrm>
            <a:off x="838200" y="304800"/>
            <a:ext cx="7648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FFFFCC"/>
                </a:solidFill>
                <a:latin typeface="Arial" charset="0"/>
              </a:rPr>
              <a:t>How a BLAST search works: threshold</a:t>
            </a: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96259" name="Text Box 1027"/>
          <p:cNvSpPr txBox="1">
            <a:spLocks noChangeArrowheads="1"/>
          </p:cNvSpPr>
          <p:nvPr/>
        </p:nvSpPr>
        <p:spPr bwMode="auto">
          <a:xfrm>
            <a:off x="1219200" y="2133600"/>
            <a:ext cx="56927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You can modify the threshold parameter.</a:t>
            </a:r>
          </a:p>
          <a:p>
            <a:pPr eaLnBrk="0" hangingPunct="0"/>
            <a:endParaRPr lang="en-US" altLang="en-US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The default value for blastp is 11. </a:t>
            </a:r>
          </a:p>
          <a:p>
            <a:pPr eaLnBrk="0" hangingPunct="0"/>
            <a:endParaRPr lang="en-US" altLang="en-US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To change it, enter “-f 16” or “-f 5” in the 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advanced options.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96260" name="Line 1028"/>
          <p:cNvSpPr>
            <a:spLocks noChangeShapeType="1"/>
          </p:cNvSpPr>
          <p:nvPr/>
        </p:nvSpPr>
        <p:spPr bwMode="auto">
          <a:xfrm>
            <a:off x="762000" y="1066800"/>
            <a:ext cx="7696200" cy="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3400" y="581025"/>
            <a:ext cx="8597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FFFFCC"/>
                </a:solidFill>
                <a:latin typeface="Arial" charset="0"/>
              </a:rPr>
              <a:t>How to interpret a BLAST search: </a:t>
            </a:r>
            <a:r>
              <a:rPr lang="en-US" altLang="en-US" sz="2800" b="1" dirty="0" smtClean="0">
                <a:solidFill>
                  <a:srgbClr val="FFFFCC"/>
                </a:solidFill>
                <a:latin typeface="Arial" charset="0"/>
              </a:rPr>
              <a:t>expect</a:t>
            </a:r>
            <a:r>
              <a:rPr lang="hu-HU" altLang="en-US" sz="2800" b="1" dirty="0" err="1" smtClean="0">
                <a:solidFill>
                  <a:srgbClr val="FFFFCC"/>
                </a:solidFill>
                <a:latin typeface="Arial" charset="0"/>
              </a:rPr>
              <a:t>ed</a:t>
            </a:r>
            <a:r>
              <a:rPr lang="en-US" altLang="en-US" sz="2800" b="1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en-US" altLang="en-US" sz="2800" b="1" dirty="0">
                <a:solidFill>
                  <a:srgbClr val="FFFFCC"/>
                </a:solidFill>
                <a:latin typeface="Arial" charset="0"/>
              </a:rPr>
              <a:t>value</a:t>
            </a:r>
            <a:endParaRPr lang="en-US" altLang="en-US" sz="2800" dirty="0">
              <a:solidFill>
                <a:srgbClr val="FFFFCC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65125" y="1981200"/>
            <a:ext cx="80835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It is important to assess the statistical significance</a:t>
            </a:r>
          </a:p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of search results.</a:t>
            </a:r>
          </a:p>
          <a:p>
            <a:pPr eaLnBrk="0" hangingPunct="0"/>
            <a:endParaRPr lang="en-US" altLang="en-US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For global alignments, the statistics are poorly understood.</a:t>
            </a:r>
          </a:p>
          <a:p>
            <a:pPr eaLnBrk="0" hangingPunct="0"/>
            <a:endParaRPr lang="en-US" altLang="en-US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For local alignments (including BLAST search results),</a:t>
            </a:r>
          </a:p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the statistics are well understood. The scores follow </a:t>
            </a:r>
          </a:p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an extreme value distribution (EVD) rather than a </a:t>
            </a:r>
          </a:p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normal distribution.</a:t>
            </a:r>
          </a:p>
          <a:p>
            <a:pPr eaLnBrk="0" hangingPunct="0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685800" y="1295400"/>
            <a:ext cx="7696200" cy="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026"/>
          <p:cNvSpPr txBox="1">
            <a:spLocks noChangeArrowheads="1"/>
          </p:cNvSpPr>
          <p:nvPr/>
        </p:nvSpPr>
        <p:spPr bwMode="auto">
          <a:xfrm>
            <a:off x="533400" y="1828800"/>
            <a:ext cx="7707313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The expect value </a:t>
            </a:r>
            <a:r>
              <a:rPr lang="en-US" altLang="en-US" sz="2800" i="1">
                <a:solidFill>
                  <a:schemeClr val="bg1"/>
                </a:solidFill>
                <a:latin typeface="Arial" charset="0"/>
              </a:rPr>
              <a:t>E</a:t>
            </a:r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 is the number of alignments</a:t>
            </a:r>
          </a:p>
          <a:p>
            <a:pPr eaLnBrk="0" hangingPunct="0"/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with scores greater than or equal to score </a:t>
            </a:r>
            <a:r>
              <a:rPr lang="en-US" altLang="en-US" sz="2800" i="1">
                <a:solidFill>
                  <a:schemeClr val="bg1"/>
                </a:solidFill>
                <a:latin typeface="Arial" charset="0"/>
              </a:rPr>
              <a:t>S</a:t>
            </a:r>
          </a:p>
          <a:p>
            <a:pPr eaLnBrk="0" hangingPunct="0"/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that are expected to occur by chance in a </a:t>
            </a:r>
          </a:p>
          <a:p>
            <a:pPr eaLnBrk="0" hangingPunct="0"/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database search. A </a:t>
            </a:r>
            <a:r>
              <a:rPr lang="en-US" altLang="en-US" sz="2800" i="1">
                <a:solidFill>
                  <a:schemeClr val="bg1"/>
                </a:solidFill>
                <a:latin typeface="Arial" charset="0"/>
              </a:rPr>
              <a:t>p</a:t>
            </a:r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 value is a different way of</a:t>
            </a:r>
          </a:p>
          <a:p>
            <a:pPr eaLnBrk="0" hangingPunct="0"/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representing the significance of an alignment.</a:t>
            </a:r>
          </a:p>
          <a:p>
            <a:pPr eaLnBrk="0" hangingPunct="0"/>
            <a:endParaRPr lang="en-US" altLang="en-US" sz="2800" b="1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altLang="en-US" sz="2800" i="1">
                <a:solidFill>
                  <a:schemeClr val="bg1"/>
                </a:solidFill>
                <a:latin typeface="Arial" charset="0"/>
              </a:rPr>
              <a:t>p</a:t>
            </a:r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 = 1 - e</a:t>
            </a:r>
            <a:r>
              <a:rPr lang="en-US" altLang="en-US" sz="2800" baseline="30000">
                <a:solidFill>
                  <a:schemeClr val="bg1"/>
                </a:solidFill>
                <a:latin typeface="Arial" charset="0"/>
              </a:rPr>
              <a:t>-</a:t>
            </a:r>
            <a:r>
              <a:rPr lang="en-US" altLang="en-US" sz="2800" i="1" baseline="30000">
                <a:solidFill>
                  <a:schemeClr val="bg1"/>
                </a:solidFill>
                <a:latin typeface="Symbol" pitchFamily="18" charset="2"/>
              </a:rPr>
              <a:t>E</a:t>
            </a:r>
            <a:endParaRPr lang="en-US" altLang="en-US" sz="2800" i="1" baseline="30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28" name="Text Box 1028"/>
          <p:cNvSpPr txBox="1">
            <a:spLocks noChangeArrowheads="1"/>
          </p:cNvSpPr>
          <p:nvPr/>
        </p:nvSpPr>
        <p:spPr bwMode="auto">
          <a:xfrm>
            <a:off x="533400" y="457200"/>
            <a:ext cx="8115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solidFill>
                  <a:schemeClr val="bg1"/>
                </a:solidFill>
                <a:latin typeface="Arial" charset="0"/>
              </a:rPr>
              <a:t>How to interpret BLAST: </a:t>
            </a:r>
            <a:r>
              <a:rPr lang="en-US" altLang="en-US" sz="2800" b="1" i="1">
                <a:solidFill>
                  <a:schemeClr val="bg1"/>
                </a:solidFill>
                <a:latin typeface="Arial" charset="0"/>
              </a:rPr>
              <a:t>E</a:t>
            </a:r>
            <a:r>
              <a:rPr lang="en-US" altLang="en-US" sz="2800" b="1">
                <a:solidFill>
                  <a:schemeClr val="bg1"/>
                </a:solidFill>
                <a:latin typeface="Arial" charset="0"/>
              </a:rPr>
              <a:t> values and </a:t>
            </a:r>
            <a:r>
              <a:rPr lang="en-US" altLang="en-US" sz="2800" b="1" i="1">
                <a:solidFill>
                  <a:schemeClr val="bg1"/>
                </a:solidFill>
                <a:latin typeface="Arial" charset="0"/>
              </a:rPr>
              <a:t>p</a:t>
            </a:r>
            <a:r>
              <a:rPr lang="en-US" altLang="en-US" sz="2800" b="1">
                <a:solidFill>
                  <a:schemeClr val="bg1"/>
                </a:solidFill>
                <a:latin typeface="Arial" charset="0"/>
              </a:rPr>
              <a:t> values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03429" name="Line 1029"/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914400" y="1676400"/>
            <a:ext cx="69786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Very small </a:t>
            </a:r>
            <a:r>
              <a:rPr lang="en-US" altLang="en-US" i="1">
                <a:solidFill>
                  <a:schemeClr val="bg1"/>
                </a:solidFill>
                <a:latin typeface="Arial" charset="0"/>
              </a:rPr>
              <a:t>E</a:t>
            </a:r>
            <a:r>
              <a:rPr lang="en-US" altLang="en-US">
                <a:solidFill>
                  <a:schemeClr val="bg1"/>
                </a:solidFill>
                <a:latin typeface="Arial" charset="0"/>
              </a:rPr>
              <a:t> values are very similar to </a:t>
            </a:r>
            <a:r>
              <a:rPr lang="en-US" altLang="en-US" i="1">
                <a:solidFill>
                  <a:schemeClr val="bg1"/>
                </a:solidFill>
                <a:latin typeface="Arial" charset="0"/>
              </a:rPr>
              <a:t>p</a:t>
            </a:r>
            <a:r>
              <a:rPr lang="en-US" altLang="en-US">
                <a:solidFill>
                  <a:schemeClr val="bg1"/>
                </a:solidFill>
                <a:latin typeface="Arial" charset="0"/>
              </a:rPr>
              <a:t> values. </a:t>
            </a:r>
          </a:p>
          <a:p>
            <a:pPr eaLnBrk="0" hangingPunct="0"/>
            <a:r>
              <a:rPr lang="en-US" altLang="en-US" i="1">
                <a:solidFill>
                  <a:schemeClr val="bg1"/>
                </a:solidFill>
                <a:latin typeface="Arial" charset="0"/>
              </a:rPr>
              <a:t>E</a:t>
            </a:r>
            <a:r>
              <a:rPr lang="en-US" altLang="en-US">
                <a:solidFill>
                  <a:schemeClr val="bg1"/>
                </a:solidFill>
                <a:latin typeface="Arial" charset="0"/>
              </a:rPr>
              <a:t> values of about 1 to 10 are far easier to interpret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than corresponding </a:t>
            </a:r>
            <a:r>
              <a:rPr lang="en-US" altLang="en-US" i="1">
                <a:solidFill>
                  <a:schemeClr val="bg1"/>
                </a:solidFill>
                <a:latin typeface="Arial" charset="0"/>
              </a:rPr>
              <a:t>p</a:t>
            </a:r>
            <a:r>
              <a:rPr lang="en-US" altLang="en-US">
                <a:solidFill>
                  <a:schemeClr val="bg1"/>
                </a:solidFill>
                <a:latin typeface="Arial" charset="0"/>
              </a:rPr>
              <a:t> values.</a:t>
            </a:r>
          </a:p>
          <a:p>
            <a:pPr eaLnBrk="0" hangingPunct="0"/>
            <a:endParaRPr lang="en-US" altLang="en-US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altLang="en-US" i="1" u="sng">
                <a:solidFill>
                  <a:schemeClr val="bg1"/>
                </a:solidFill>
                <a:latin typeface="Arial" charset="0"/>
              </a:rPr>
              <a:t>E</a:t>
            </a:r>
            <a:r>
              <a:rPr lang="en-US" altLang="en-US" u="sng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altLang="en-US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altLang="en-US" i="1" u="sng">
                <a:solidFill>
                  <a:schemeClr val="bg1"/>
                </a:solidFill>
                <a:latin typeface="Arial" charset="0"/>
              </a:rPr>
              <a:t>p</a:t>
            </a:r>
            <a:r>
              <a:rPr lang="en-US" altLang="en-US" u="sng">
                <a:solidFill>
                  <a:schemeClr val="bg1"/>
                </a:solidFill>
                <a:latin typeface="Arial" charset="0"/>
              </a:rPr>
              <a:t>		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10		0.99995460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5		0.99326205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2		0.86466472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1		0.63212056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0.1		0.09516258 (about 0.1)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0.05		0.04877058 (about 0.05)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0.001		0.00099950 (about 0.001)</a:t>
            </a: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0.0001	0.0001000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8115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solidFill>
                  <a:srgbClr val="FFFFCC"/>
                </a:solidFill>
                <a:latin typeface="Arial" charset="0"/>
              </a:rPr>
              <a:t>How to interpret BLAST: </a:t>
            </a:r>
            <a:r>
              <a:rPr lang="en-US" altLang="en-US" sz="2800" b="1" i="1">
                <a:solidFill>
                  <a:srgbClr val="FFFFCC"/>
                </a:solidFill>
                <a:latin typeface="Arial" charset="0"/>
              </a:rPr>
              <a:t>E</a:t>
            </a:r>
            <a:r>
              <a:rPr lang="en-US" altLang="en-US" sz="2800" b="1">
                <a:solidFill>
                  <a:srgbClr val="FFFFCC"/>
                </a:solidFill>
                <a:latin typeface="Arial" charset="0"/>
              </a:rPr>
              <a:t> values and </a:t>
            </a:r>
            <a:r>
              <a:rPr lang="en-US" altLang="en-US" sz="2800" b="1" i="1">
                <a:solidFill>
                  <a:srgbClr val="FFFFCC"/>
                </a:solidFill>
                <a:latin typeface="Arial" charset="0"/>
              </a:rPr>
              <a:t>p</a:t>
            </a:r>
            <a:r>
              <a:rPr lang="en-US" altLang="en-US" sz="2800" b="1">
                <a:solidFill>
                  <a:srgbClr val="FFFFCC"/>
                </a:solidFill>
                <a:latin typeface="Arial" charset="0"/>
              </a:rPr>
              <a:t> values</a:t>
            </a:r>
            <a:endParaRPr lang="en-US" altLang="en-US" sz="2800">
              <a:solidFill>
                <a:srgbClr val="FFFFCC"/>
              </a:solidFill>
            </a:endParaRP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457200" y="1143000"/>
            <a:ext cx="8305800" cy="0"/>
          </a:xfrm>
          <a:prstGeom prst="line">
            <a:avLst/>
          </a:prstGeom>
          <a:noFill/>
          <a:ln w="19050">
            <a:solidFill>
              <a:srgbClr val="FF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657600" y="533400"/>
            <a:ext cx="1538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FFFFCC"/>
                </a:solidFill>
                <a:latin typeface="Arial" charset="0"/>
              </a:rPr>
              <a:t>BLAST</a:t>
            </a: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08063" y="2209800"/>
            <a:ext cx="708803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BLAST (Basic Local Alignment Search Tool)</a:t>
            </a:r>
          </a:p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allows rapid sequence comparison of a query</a:t>
            </a:r>
          </a:p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sequence against a database.</a:t>
            </a:r>
          </a:p>
          <a:p>
            <a:pPr eaLnBrk="0" hangingPunct="0"/>
            <a:endParaRPr lang="en-US" altLang="en-US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The BLAST algorithm is </a:t>
            </a:r>
            <a:r>
              <a:rPr lang="en-US" altLang="en-US" u="sng" dirty="0">
                <a:solidFill>
                  <a:schemeClr val="bg1"/>
                </a:solidFill>
                <a:latin typeface="Arial" charset="0"/>
              </a:rPr>
              <a:t>fast</a:t>
            </a:r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hu-HU" altLang="en-US" u="sng" dirty="0" err="1" smtClean="0">
                <a:solidFill>
                  <a:schemeClr val="bg1"/>
                </a:solidFill>
                <a:latin typeface="Arial" charset="0"/>
              </a:rPr>
              <a:t>not</a:t>
            </a:r>
            <a:r>
              <a:rPr lang="hu-HU" altLang="en-US" u="sng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hu-HU" altLang="en-US" u="sng" dirty="0" err="1" smtClean="0">
                <a:solidFill>
                  <a:schemeClr val="bg1"/>
                </a:solidFill>
                <a:latin typeface="Arial" charset="0"/>
              </a:rPr>
              <a:t>exactly</a:t>
            </a:r>
            <a:r>
              <a:rPr lang="hu-HU" altLang="en-US" u="sng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u="sng" dirty="0" smtClean="0">
                <a:solidFill>
                  <a:schemeClr val="bg1"/>
                </a:solidFill>
                <a:latin typeface="Arial" charset="0"/>
              </a:rPr>
              <a:t>accurate</a:t>
            </a:r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, </a:t>
            </a:r>
          </a:p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and web-</a:t>
            </a:r>
            <a:r>
              <a:rPr lang="en-US" altLang="en-US" u="sng" dirty="0">
                <a:solidFill>
                  <a:schemeClr val="bg1"/>
                </a:solidFill>
                <a:latin typeface="Arial" charset="0"/>
              </a:rPr>
              <a:t>accessible</a:t>
            </a:r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0" hangingPunct="0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533400" y="1600200"/>
            <a:ext cx="769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362200" y="533400"/>
            <a:ext cx="3567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FFFFCC"/>
                </a:solidFill>
                <a:latin typeface="Arial" charset="0"/>
              </a:rPr>
              <a:t>Why use BLAST?</a:t>
            </a: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65188" y="1911350"/>
            <a:ext cx="704474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BLAST searching is fundamental to understanding</a:t>
            </a:r>
          </a:p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the </a:t>
            </a:r>
            <a:r>
              <a:rPr lang="en-US" altLang="en-US" dirty="0" err="1" smtClean="0">
                <a:solidFill>
                  <a:schemeClr val="bg1"/>
                </a:solidFill>
                <a:latin typeface="Arial" charset="0"/>
              </a:rPr>
              <a:t>relat</a:t>
            </a:r>
            <a:r>
              <a:rPr lang="hu-HU" altLang="en-US" dirty="0" err="1" smtClean="0">
                <a:solidFill>
                  <a:schemeClr val="bg1"/>
                </a:solidFill>
                <a:latin typeface="Arial" charset="0"/>
              </a:rPr>
              <a:t>ions</a:t>
            </a:r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of any favorite query sequence</a:t>
            </a:r>
          </a:p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to other known proteins or DNA sequences.</a:t>
            </a:r>
          </a:p>
          <a:p>
            <a:pPr eaLnBrk="0" hangingPunct="0"/>
            <a:endParaRPr lang="en-US" altLang="en-US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Applications include</a:t>
            </a:r>
          </a:p>
          <a:p>
            <a:pPr eaLnBrk="0" hangingPunct="0"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discovering new genes or proteins</a:t>
            </a:r>
          </a:p>
          <a:p>
            <a:pPr eaLnBrk="0" hangingPunct="0"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 discovering variants of genes or proteins</a:t>
            </a:r>
          </a:p>
          <a:p>
            <a:pPr eaLnBrk="0" hangingPunct="0"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exploring protein structure and function</a:t>
            </a:r>
          </a:p>
          <a:p>
            <a:pPr eaLnBrk="0" hangingPunct="0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533400" y="1600200"/>
            <a:ext cx="769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914400" y="609600"/>
            <a:ext cx="7331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chemeClr val="bg1"/>
                </a:solidFill>
                <a:latin typeface="Arial" charset="0"/>
              </a:rPr>
              <a:t>Four components to a BLAST search</a:t>
            </a:r>
            <a:endParaRPr lang="en-US" altLang="en-US" sz="3200">
              <a:solidFill>
                <a:schemeClr val="bg1"/>
              </a:solidFill>
            </a:endParaRP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533400" y="1447800"/>
            <a:ext cx="800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054225" y="2081213"/>
            <a:ext cx="48799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(1) Choose the sequence (query)</a:t>
            </a:r>
          </a:p>
          <a:p>
            <a:pPr eaLnBrk="0" hangingPunct="0"/>
            <a:endParaRPr lang="en-US" altLang="en-US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(2) Select the BLAST program</a:t>
            </a:r>
          </a:p>
          <a:p>
            <a:pPr eaLnBrk="0" hangingPunct="0"/>
            <a:endParaRPr lang="en-US" altLang="en-US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(3) Choose the database to search</a:t>
            </a:r>
          </a:p>
          <a:p>
            <a:pPr eaLnBrk="0" hangingPunct="0"/>
            <a:endParaRPr lang="en-US" altLang="en-US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(4) Choose optional parameters</a:t>
            </a:r>
          </a:p>
          <a:p>
            <a:pPr eaLnBrk="0" hangingPunct="0"/>
            <a:endParaRPr lang="en-US" altLang="en-US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Then click “BLAST”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ig4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8610600" cy="5695950"/>
          </a:xfrm>
          <a:prstGeom prst="rect">
            <a:avLst/>
          </a:prstGeom>
          <a:noFill/>
        </p:spPr>
      </p:pic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2895600" y="2133600"/>
            <a:ext cx="2895600" cy="457200"/>
          </a:xfrm>
          <a:prstGeom prst="leftArrow">
            <a:avLst>
              <a:gd name="adj1" fmla="val 50000"/>
              <a:gd name="adj2" fmla="val 158333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3886200" y="4067175"/>
            <a:ext cx="2895600" cy="457200"/>
          </a:xfrm>
          <a:prstGeom prst="leftArrow">
            <a:avLst>
              <a:gd name="adj1" fmla="val 50000"/>
              <a:gd name="adj2" fmla="val 158333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600200" y="685800"/>
            <a:ext cx="6111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chemeClr val="bg1"/>
                </a:solidFill>
                <a:latin typeface="Arial" charset="0"/>
              </a:rPr>
              <a:t>Step 1: Choose your sequence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143000" y="2743200"/>
            <a:ext cx="723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Sequence can be input in FASTA format or as accession number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533400" y="1676400"/>
            <a:ext cx="800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7824788" y="6396038"/>
            <a:ext cx="128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bg1"/>
                </a:solidFill>
                <a:latin typeface="Arial" charset="0"/>
              </a:rPr>
              <a:t>page 89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746125" y="344488"/>
            <a:ext cx="724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Example of the FASTA format for a BLAST query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/>
          <a:srcRect l="1666" t="12552" r="1666" b="55649"/>
          <a:stretch>
            <a:fillRect/>
          </a:stretch>
        </p:blipFill>
        <p:spPr bwMode="auto">
          <a:xfrm>
            <a:off x="152400" y="1905000"/>
            <a:ext cx="883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9-06-00ppt intro bioinf">
  <a:themeElements>
    <a:clrScheme name="09-06-00ppt intro bioin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09-06-00ppt intro bioinf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9-06-00ppt intro bioin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-06-00ppt intro bioin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-06-00ppt intro bioin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-06-00ppt intro bioin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-06-00ppt intro bioin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-06-00ppt intro bioin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-06-00ppt intro bioin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1166</Words>
  <Application>Microsoft PowerPoint</Application>
  <PresentationFormat>Diavetítés a képernyőre (4:3 oldalarány)</PresentationFormat>
  <Paragraphs>287</Paragraphs>
  <Slides>38</Slides>
  <Notes>38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38</vt:i4>
      </vt:variant>
    </vt:vector>
  </HeadingPairs>
  <TitlesOfParts>
    <vt:vector size="45" baseType="lpstr">
      <vt:lpstr>Times New Roman</vt:lpstr>
      <vt:lpstr>Times</vt:lpstr>
      <vt:lpstr>Arial</vt:lpstr>
      <vt:lpstr>Courier New</vt:lpstr>
      <vt:lpstr>Symbol</vt:lpstr>
      <vt:lpstr>Default Design</vt:lpstr>
      <vt:lpstr>09-06-00ppt intro bioinf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</vt:vector>
  </TitlesOfParts>
  <Company>Kennedy Krieger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Pevsner</dc:creator>
  <cp:lastModifiedBy>grolmusz</cp:lastModifiedBy>
  <cp:revision>46</cp:revision>
  <dcterms:created xsi:type="dcterms:W3CDTF">2002-08-04T18:34:48Z</dcterms:created>
  <dcterms:modified xsi:type="dcterms:W3CDTF">2013-10-07T10:38:07Z</dcterms:modified>
</cp:coreProperties>
</file>