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48"/>
  </p:handoutMasterIdLst>
  <p:sldIdLst>
    <p:sldId id="277" r:id="rId2"/>
    <p:sldId id="280" r:id="rId3"/>
    <p:sldId id="292" r:id="rId4"/>
    <p:sldId id="293" r:id="rId5"/>
    <p:sldId id="314" r:id="rId6"/>
    <p:sldId id="295" r:id="rId7"/>
    <p:sldId id="315" r:id="rId8"/>
    <p:sldId id="316" r:id="rId9"/>
    <p:sldId id="317" r:id="rId10"/>
    <p:sldId id="303" r:id="rId11"/>
    <p:sldId id="322" r:id="rId12"/>
    <p:sldId id="299" r:id="rId13"/>
    <p:sldId id="302" r:id="rId14"/>
    <p:sldId id="341" r:id="rId15"/>
    <p:sldId id="318" r:id="rId16"/>
    <p:sldId id="296" r:id="rId17"/>
    <p:sldId id="323" r:id="rId18"/>
    <p:sldId id="313" r:id="rId19"/>
    <p:sldId id="331" r:id="rId20"/>
    <p:sldId id="330" r:id="rId21"/>
    <p:sldId id="297" r:id="rId22"/>
    <p:sldId id="298" r:id="rId23"/>
    <p:sldId id="336" r:id="rId24"/>
    <p:sldId id="300" r:id="rId25"/>
    <p:sldId id="337" r:id="rId26"/>
    <p:sldId id="311" r:id="rId27"/>
    <p:sldId id="283" r:id="rId28"/>
    <p:sldId id="305" r:id="rId29"/>
    <p:sldId id="319" r:id="rId30"/>
    <p:sldId id="312" r:id="rId31"/>
    <p:sldId id="332" r:id="rId32"/>
    <p:sldId id="306" r:id="rId33"/>
    <p:sldId id="320" r:id="rId34"/>
    <p:sldId id="324" r:id="rId35"/>
    <p:sldId id="334" r:id="rId36"/>
    <p:sldId id="338" r:id="rId37"/>
    <p:sldId id="307" r:id="rId38"/>
    <p:sldId id="308" r:id="rId39"/>
    <p:sldId id="309" r:id="rId40"/>
    <p:sldId id="310" r:id="rId41"/>
    <p:sldId id="321" r:id="rId42"/>
    <p:sldId id="339" r:id="rId43"/>
    <p:sldId id="340" r:id="rId44"/>
    <p:sldId id="327" r:id="rId45"/>
    <p:sldId id="329" r:id="rId46"/>
    <p:sldId id="328" r:id="rId47"/>
  </p:sldIdLst>
  <p:sldSz cx="9144000" cy="6858000" type="screen4x3"/>
  <p:notesSz cx="698500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0099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46" autoAdjust="0"/>
    <p:restoredTop sz="94601" autoAdjust="0"/>
  </p:normalViewPr>
  <p:slideViewPr>
    <p:cSldViewPr snapToGrid="0">
      <p:cViewPr>
        <p:scale>
          <a:sx n="50" d="100"/>
          <a:sy n="50" d="100"/>
        </p:scale>
        <p:origin x="-1122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"/>
    </p:cViewPr>
  </p:sorter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39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0304A2-B336-473E-BD19-01AFF03518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0F05D-C8A9-4657-9AC1-51D8539420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F91AF-F979-4B8E-96FA-2490923356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46888-FB63-467B-B371-0D54E3AA86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Cím és szöveg a tartalom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23D726-32F5-4DC4-9DAE-20ECE67901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Cím és tartalom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712A24-1A38-40DE-91FF-7FDB33E08F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F6765-6A75-4491-9432-2930C3BB7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7AA53-1E9D-49D1-999C-A02E4FB61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C9D89-A328-4938-8C5E-1F23A86CD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4CC49-0207-42BA-AEA9-EBFE622382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29DB1-A824-47A0-B8DB-FE78E69D46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49C7B-9E02-43D0-9B8A-F55DFF4F7A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48F12-7252-4B70-8775-6133C5FA11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EB793-8D37-4247-9503-69924CB274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DA3E97-FF88-42CB-884B-56BE80EFCD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web.org/kinesin/KinesinMovies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nford.edu/group/blocklab/ScienceLimpin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asmb-hamburg.mpg.de/ktdock/" TargetMode="External"/><Relationship Id="rId2" Type="http://schemas.openxmlformats.org/officeDocument/2006/relationships/hyperlink" Target="http://www.rpi.edu/dept/bcbp/molbiochem/MBWeb/mb2/part1/movies/kinesin.dc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ripps.edu/milligan/projects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doi:10.1038/nature04736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1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imperial.ac.uk/lifesciences/research/molecularbiosciences/macromolecularstructureandfunction/research/p97" TargetMode="External"/><Relationship Id="rId2" Type="http://schemas.openxmlformats.org/officeDocument/2006/relationships/hyperlink" Target="http://jkweb.berkeley.edu/external/pdb/2001/clamp_loader/aaa_atpas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alelab.ucsf.edu/research/res_mec_dynein.html" TargetMode="External"/><Relationship Id="rId4" Type="http://schemas.openxmlformats.org/officeDocument/2006/relationships/hyperlink" Target="http://penguin.uchc.edu/~king/Dynein%20Structure.html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bs.leeds.ac.uk/research/contractility/dynein/index.htm" TargetMode="External"/><Relationship Id="rId2" Type="http://schemas.openxmlformats.org/officeDocument/2006/relationships/hyperlink" Target="http://www.fbs.leeds.ac.uk/research/contractility/dynein/model-page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hu.edu/cmdb/Faculty/Schroer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doi:10.1016/S0955-0674(02)00017-0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27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hyperlink" Target="http://www.yale.edu/rosenbaum/rosen_research.html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3046413"/>
            <a:ext cx="7696200" cy="914400"/>
          </a:xfrm>
        </p:spPr>
        <p:txBody>
          <a:bodyPr/>
          <a:lstStyle/>
          <a:p>
            <a:pPr marL="0" indent="0" algn="ctr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en-US" sz="5400">
                <a:solidFill>
                  <a:schemeClr val="tx2"/>
                </a:solidFill>
              </a:rPr>
              <a:t>Microtubule Motors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6019800"/>
            <a:ext cx="33528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99"/>
                </a:solidFill>
              </a:rPr>
              <a:t>Copyright © 2000-2006  by Joyce J. Diwan. </a:t>
            </a:r>
          </a:p>
          <a:p>
            <a:r>
              <a:rPr lang="en-US" sz="1400">
                <a:solidFill>
                  <a:srgbClr val="000099"/>
                </a:solidFill>
              </a:rPr>
              <a:t>All rights reserved.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57200" y="365125"/>
            <a:ext cx="53340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10000"/>
              </a:spcBef>
              <a:spcAft>
                <a:spcPct val="20000"/>
              </a:spcAft>
            </a:pPr>
            <a:r>
              <a:rPr lang="en-US" sz="3200">
                <a:solidFill>
                  <a:schemeClr val="hlink"/>
                </a:solidFill>
              </a:rPr>
              <a:t>Biochemistry of Metabolism: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Cell Biology</a:t>
            </a:r>
          </a:p>
        </p:txBody>
      </p:sp>
      <p:pic>
        <p:nvPicPr>
          <p:cNvPr id="38922" name="Picture 10" descr="ren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5921375"/>
            <a:ext cx="2833688" cy="708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562350"/>
            <a:ext cx="8801100" cy="30861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In contrast to conventional kinesin I, a few kinesins have their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motor domain</a:t>
            </a:r>
            <a:r>
              <a:rPr lang="en-US" sz="2800">
                <a:cs typeface="Times New Roman" pitchFamily="18" charset="0"/>
              </a:rPr>
              <a:t> in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interior</a:t>
            </a:r>
            <a:r>
              <a:rPr lang="en-US" sz="2800">
                <a:cs typeface="Times New Roman" pitchFamily="18" charset="0"/>
              </a:rPr>
              <a:t> of the heavy chain sequence or at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C-terminus</a:t>
            </a:r>
            <a:r>
              <a:rPr lang="en-US" sz="2800">
                <a:cs typeface="Times New Roman" pitchFamily="18" charset="0"/>
              </a:rPr>
              <a:t>, instead of at the N-terminus. 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cs typeface="Times New Roman" pitchFamily="18" charset="0"/>
              </a:rPr>
              <a:t>Those with their motor domain at the C-terminus, </a:t>
            </a:r>
            <a:r>
              <a:rPr lang="en-US"/>
              <a:t>e.g., </a:t>
            </a:r>
            <a:r>
              <a:rPr lang="en-US" b="1">
                <a:solidFill>
                  <a:srgbClr val="000099"/>
                </a:solidFill>
              </a:rPr>
              <a:t>Ncd</a:t>
            </a:r>
            <a:r>
              <a:rPr lang="en-US"/>
              <a:t> (KIFC2), </a:t>
            </a:r>
            <a:r>
              <a:rPr lang="en-US">
                <a:cs typeface="Times New Roman" pitchFamily="18" charset="0"/>
              </a:rPr>
              <a:t>move in the opposite direction along microtubules (toward the minus end) than is typical for kinesins. 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381000" y="609600"/>
            <a:ext cx="3505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2559050" y="114300"/>
          <a:ext cx="6499225" cy="3375025"/>
        </p:xfrm>
        <a:graphic>
          <a:graphicData uri="http://schemas.openxmlformats.org/presentationml/2006/ole">
            <p:oleObj spid="_x0000_s77834" r:id="rId3" imgW="2971800" imgH="1543812" progId="Word.Picture.8">
              <p:embed/>
            </p:oleObj>
          </a:graphicData>
        </a:graphic>
      </p:graphicFrame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342900" y="781050"/>
            <a:ext cx="20193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1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Different</a:t>
            </a:r>
            <a:r>
              <a:rPr lang="en-US" sz="2800">
                <a:cs typeface="Times New Roman" pitchFamily="18" charset="0"/>
              </a:rPr>
              <a:t> members of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</a:t>
            </a:r>
            <a:r>
              <a:rPr lang="en-US" sz="2800">
                <a:cs typeface="Times New Roman" pitchFamily="18" charset="0"/>
              </a:rPr>
              <a:t> protein family vary in structure.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625" y="3143250"/>
            <a:ext cx="9096375" cy="3524250"/>
          </a:xfrm>
        </p:spPr>
        <p:txBody>
          <a:bodyPr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cs typeface="Times New Roman" pitchFamily="18" charset="0"/>
              </a:rPr>
              <a:t>One class of kinesins </a:t>
            </a:r>
            <a:r>
              <a:rPr lang="en-US"/>
              <a:t>(</a:t>
            </a:r>
            <a:r>
              <a:rPr lang="en-US" b="1">
                <a:solidFill>
                  <a:srgbClr val="000099"/>
                </a:solidFill>
              </a:rPr>
              <a:t>KIF1</a:t>
            </a:r>
            <a:r>
              <a:rPr lang="en-US"/>
              <a:t>) has a heavy chain that lacks the coiled coil domain &amp; is</a:t>
            </a:r>
            <a:r>
              <a:rPr lang="en-US">
                <a:cs typeface="Times New Roman" pitchFamily="18" charset="0"/>
              </a:rPr>
              <a:t> monomeric instead of dimeric. 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99"/>
                </a:solidFill>
              </a:rPr>
              <a:t>BimC</a:t>
            </a:r>
            <a:r>
              <a:rPr lang="en-US"/>
              <a:t>, a kinesin related protein involved in mitosis, has    a tail domain that allows it to assemble into antiparallel dimers that can mediate sliding of microtubules relative   to one another. </a:t>
            </a:r>
            <a:br>
              <a:rPr lang="en-US"/>
            </a:br>
            <a:r>
              <a:rPr lang="en-US"/>
              <a:t>This resembles the ability of myosin II to form bipolar filaments that mediate sliding of actin filaments. </a:t>
            </a:r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381000" y="609600"/>
            <a:ext cx="3505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32" name="Rectangle 12"/>
          <p:cNvSpPr>
            <a:spLocks noChangeArrowheads="1"/>
          </p:cNvSpPr>
          <p:nvPr/>
        </p:nvSpPr>
        <p:spPr bwMode="auto">
          <a:xfrm>
            <a:off x="0" y="2886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7534" name="Rectangle 14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7533" name="Object 13"/>
          <p:cNvGraphicFramePr>
            <a:graphicFrameLocks noChangeAspect="1"/>
          </p:cNvGraphicFramePr>
          <p:nvPr/>
        </p:nvGraphicFramePr>
        <p:xfrm>
          <a:off x="1677988" y="0"/>
          <a:ext cx="5786437" cy="3019425"/>
        </p:xfrm>
        <a:graphic>
          <a:graphicData uri="http://schemas.openxmlformats.org/presentationml/2006/ole">
            <p:oleObj spid="_x0000_s107533" name="Picture" r:id="rId3" imgW="2628900" imgH="13716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8150" y="4457700"/>
            <a:ext cx="8439150" cy="21526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that of the GTP-binding protein </a:t>
            </a:r>
            <a:r>
              <a:rPr lang="en-US" sz="2800" b="1">
                <a:solidFill>
                  <a:srgbClr val="000099"/>
                </a:solidFill>
              </a:rPr>
              <a:t>Ras</a:t>
            </a:r>
            <a:r>
              <a:rPr lang="en-US" sz="2800"/>
              <a:t>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Positions of most </a:t>
            </a:r>
            <a:r>
              <a:rPr lang="en-US" sz="2800">
                <a:latin typeface="Symbol" pitchFamily="18" charset="2"/>
                <a:cs typeface="Times New Roman" pitchFamily="18" charset="0"/>
              </a:rPr>
              <a:t>b</a:t>
            </a:r>
            <a:r>
              <a:rPr lang="en-US" sz="2800">
                <a:cs typeface="Times New Roman" pitchFamily="18" charset="0"/>
              </a:rPr>
              <a:t>-strands &amp; </a:t>
            </a:r>
            <a:r>
              <a:rPr lang="en-US" sz="280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>
                <a:cs typeface="Times New Roman" pitchFamily="18" charset="0"/>
              </a:rPr>
              <a:t>-helices in their motor domains are equivalent. But kinesin has short connecting loops where the larger myosin head has longer stretches of amino acids. 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381000" y="609600"/>
            <a:ext cx="35052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3286125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419100" y="266700"/>
            <a:ext cx="33718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Kinesin's globular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 motor domain</a:t>
            </a:r>
            <a:r>
              <a:rPr lang="en-US" sz="2800">
                <a:cs typeface="Times New Roman" pitchFamily="18" charset="0"/>
              </a:rPr>
              <a:t> exhibits structural similarity, but little sequence homology, to that of myosin.</a:t>
            </a:r>
          </a:p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</a:rPr>
              <a:t>Kinesin &amp; myosin </a:t>
            </a:r>
            <a:r>
              <a:rPr lang="en-US" sz="2800"/>
              <a:t>heads both have nucleotide binding domains similar to </a:t>
            </a:r>
            <a:endParaRPr lang="en-US" sz="2800">
              <a:cs typeface="Times New Roman" pitchFamily="18" charset="0"/>
            </a:endParaRP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3286125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3742" name="Object 14"/>
          <p:cNvGraphicFramePr>
            <a:graphicFrameLocks noChangeAspect="1"/>
          </p:cNvGraphicFramePr>
          <p:nvPr/>
        </p:nvGraphicFramePr>
        <p:xfrm>
          <a:off x="3906838" y="0"/>
          <a:ext cx="5237162" cy="4306888"/>
        </p:xfrm>
        <a:graphic>
          <a:graphicData uri="http://schemas.openxmlformats.org/presentationml/2006/ole">
            <p:oleObj spid="_x0000_s73742" r:id="rId3" imgW="2572512" imgH="21153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0050" y="4419600"/>
            <a:ext cx="8553450" cy="22860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</a:rPr>
              <a:t>Switch regions</a:t>
            </a:r>
            <a:r>
              <a:rPr lang="en-US" sz="2800"/>
              <a:t> have been identified that change conformation depending on what occupies the nucleotide binding site.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These are equivalent to switch regions of myosin and GTP-binding proteins.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381000" y="609600"/>
            <a:ext cx="3505200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3286125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438150" y="2514600"/>
            <a:ext cx="32385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rgbClr val="000099"/>
                </a:solidFill>
              </a:rPr>
              <a:t>neck domain</a:t>
            </a:r>
            <a:r>
              <a:rPr lang="en-US" sz="2800"/>
              <a:t>    of kinesin I is an         </a:t>
            </a:r>
            <a:r>
              <a:rPr lang="en-US" sz="2800">
                <a:latin typeface="Symbol" pitchFamily="18" charset="2"/>
              </a:rPr>
              <a:t>a</a:t>
            </a:r>
            <a:r>
              <a:rPr lang="en-US" sz="2800"/>
              <a:t>-helical </a:t>
            </a:r>
            <a:r>
              <a:rPr lang="en-US" sz="2800" b="1">
                <a:solidFill>
                  <a:srgbClr val="000099"/>
                </a:solidFill>
              </a:rPr>
              <a:t>coiled coil</a:t>
            </a:r>
            <a:r>
              <a:rPr lang="en-US" sz="2800"/>
              <a:t>. </a:t>
            </a:r>
          </a:p>
        </p:txBody>
      </p:sp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3868738" y="114300"/>
          <a:ext cx="5237162" cy="4306888"/>
        </p:xfrm>
        <a:graphic>
          <a:graphicData uri="http://schemas.openxmlformats.org/presentationml/2006/ole">
            <p:oleObj spid="_x0000_s76813" r:id="rId3" imgW="2572512" imgH="21153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0050" y="4953000"/>
            <a:ext cx="8553450" cy="192405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kinesin's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microtubule-binding domain</a:t>
            </a:r>
            <a:r>
              <a:rPr lang="en-US" sz="2800">
                <a:cs typeface="Times New Roman" pitchFamily="18" charset="0"/>
              </a:rPr>
              <a:t> is positioned opposite the ATP-binding cleft, equivalent to the position of the actin-binding domain of myosin. </a:t>
            </a: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auto">
          <a:xfrm>
            <a:off x="381000" y="609600"/>
            <a:ext cx="3505200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3286125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0060" name="Rectangle 12"/>
          <p:cNvSpPr>
            <a:spLocks noChangeArrowheads="1"/>
          </p:cNvSpPr>
          <p:nvPr/>
        </p:nvSpPr>
        <p:spPr bwMode="auto">
          <a:xfrm>
            <a:off x="0" y="2314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0059" name="Object 11"/>
          <p:cNvGraphicFramePr>
            <a:graphicFrameLocks noChangeAspect="1"/>
          </p:cNvGraphicFramePr>
          <p:nvPr/>
        </p:nvGraphicFramePr>
        <p:xfrm>
          <a:off x="3952875" y="152400"/>
          <a:ext cx="5210175" cy="4514850"/>
        </p:xfrm>
        <a:graphic>
          <a:graphicData uri="http://schemas.openxmlformats.org/presentationml/2006/ole">
            <p:oleObj spid="_x0000_s130059" name="Picture" r:id="rId3" imgW="2575048" imgH="2224631" progId="Word.Picture.8">
              <p:embed/>
            </p:oleObj>
          </a:graphicData>
        </a:graphic>
      </p:graphicFrame>
      <p:sp>
        <p:nvSpPr>
          <p:cNvPr id="130061" name="Rectangle 13"/>
          <p:cNvSpPr>
            <a:spLocks noChangeArrowheads="1"/>
          </p:cNvSpPr>
          <p:nvPr/>
        </p:nvSpPr>
        <p:spPr bwMode="auto">
          <a:xfrm>
            <a:off x="400050" y="666750"/>
            <a:ext cx="367665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Structure of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motor domain</a:t>
            </a:r>
            <a:r>
              <a:rPr lang="en-US" sz="2800">
                <a:cs typeface="Times New Roman" pitchFamily="18" charset="0"/>
              </a:rPr>
              <a:t> of monomeric kinesin KIF1A with a bound ATP analog, complexed to a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microtubule</a:t>
            </a:r>
            <a:r>
              <a:rPr lang="en-US" sz="2800">
                <a:cs typeface="Times New Roman" pitchFamily="18" charset="0"/>
              </a:rPr>
              <a:t> has been determined by high resolution cryo-EM </a:t>
            </a:r>
            <a:r>
              <a:rPr lang="en-US">
                <a:cs typeface="Times New Roman" pitchFamily="18" charset="0"/>
              </a:rPr>
              <a:t>(PDB 1IA0)</a:t>
            </a:r>
            <a:r>
              <a:rPr lang="en-US" sz="2800"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7700" y="1504950"/>
            <a:ext cx="8001000" cy="504825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i="1">
                <a:solidFill>
                  <a:srgbClr val="000099"/>
                </a:solidFill>
                <a:latin typeface="Century Schoolbook" pitchFamily="18" charset="0"/>
                <a:cs typeface="Times New Roman" pitchFamily="18" charset="0"/>
              </a:rPr>
              <a:t>In vitro</a:t>
            </a:r>
            <a:r>
              <a:rPr lang="en-US" sz="2800">
                <a:cs typeface="Times New Roman" pitchFamily="18" charset="0"/>
              </a:rPr>
              <a:t> experiments have used digital video with differential interference microscopy to record:</a:t>
            </a:r>
          </a:p>
          <a:p>
            <a:pPr marL="457200" lvl="1" indent="-34290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cs typeface="Times New Roman" pitchFamily="18" charset="0"/>
              </a:rPr>
              <a:t>ATP-dependent movement of microtubules along a surface coated with conventional kinesin, and </a:t>
            </a:r>
          </a:p>
          <a:p>
            <a:pPr marL="457200" lvl="1" indent="-342900">
              <a:spcBef>
                <a:spcPct val="0"/>
              </a:spcBef>
              <a:spcAft>
                <a:spcPct val="6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cs typeface="Times New Roman" pitchFamily="18" charset="0"/>
              </a:rPr>
              <a:t>ATP-dependent kinesin-mediated movements of vesicles along microtubules.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hlinkClick r:id="rId2"/>
              </a:rPr>
              <a:t>Videos</a:t>
            </a:r>
            <a:r>
              <a:rPr lang="en-US" sz="2800"/>
              <a:t> may be viewed in a web site linked to the Kinesin Home Page.</a:t>
            </a: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6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495800"/>
            <a:ext cx="8534400" cy="20574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Observations of conventional kinesin transporting elongated particles have demonstrated that cargo particles do not roll along the microtubule. Instead kinesin walks along, maintaining the orientation of a cargo particle. 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32004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1752600" y="304800"/>
          <a:ext cx="5895975" cy="3930650"/>
        </p:xfrm>
        <a:graphic>
          <a:graphicData uri="http://schemas.openxmlformats.org/presentationml/2006/ole">
            <p:oleObj spid="_x0000_s70665" r:id="rId3" imgW="2743200" imgH="18288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962400"/>
            <a:ext cx="8534400" cy="26289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Movement of the 2-headed kinesin is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processive</a:t>
            </a:r>
            <a:r>
              <a:rPr lang="en-US" sz="2800">
                <a:cs typeface="Times New Roman" pitchFamily="18" charset="0"/>
              </a:rPr>
              <a:t>, meaning that it takes many steps without dissociating from a microtubule. A hand over hand reaction cycle involving the 2 heads has been proposed.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Myosin V, which transports vesicles along actin filaments, also exhibits processive movement.</a:t>
            </a: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32004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8553" name="Object 9"/>
          <p:cNvGraphicFramePr>
            <a:graphicFrameLocks noChangeAspect="1"/>
          </p:cNvGraphicFramePr>
          <p:nvPr/>
        </p:nvGraphicFramePr>
        <p:xfrm>
          <a:off x="1692275" y="0"/>
          <a:ext cx="5759450" cy="3840163"/>
        </p:xfrm>
        <a:graphic>
          <a:graphicData uri="http://schemas.openxmlformats.org/presentationml/2006/ole">
            <p:oleObj spid="_x0000_s108553" r:id="rId3" imgW="2743200" imgH="18288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381000" y="4133850"/>
            <a:ext cx="859155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Kinesin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 processivity</a:t>
            </a:r>
            <a:r>
              <a:rPr lang="en-US" sz="2800">
                <a:cs typeface="Times New Roman" pitchFamily="18" charset="0"/>
              </a:rPr>
              <a:t> requires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coordination</a:t>
            </a:r>
            <a:r>
              <a:rPr lang="en-US" sz="2800">
                <a:cs typeface="Times New Roman" pitchFamily="18" charset="0"/>
              </a:rPr>
              <a:t> between motor domains. </a:t>
            </a:r>
          </a:p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Repositioning of the forward motor with its neck linker, allowing it to bind ATP &amp; attach more firmly to the microtubule, is postulated to depend on the trailing motor hydrolyzing its ATP &amp; beginning to detach. </a:t>
            </a:r>
          </a:p>
        </p:txBody>
      </p:sp>
      <p:graphicFrame>
        <p:nvGraphicFramePr>
          <p:cNvPr id="91147" name="Object 11"/>
          <p:cNvGraphicFramePr>
            <a:graphicFrameLocks noChangeAspect="1"/>
          </p:cNvGraphicFramePr>
          <p:nvPr/>
        </p:nvGraphicFramePr>
        <p:xfrm>
          <a:off x="4135438" y="0"/>
          <a:ext cx="5008562" cy="4119563"/>
        </p:xfrm>
        <a:graphic>
          <a:graphicData uri="http://schemas.openxmlformats.org/presentationml/2006/ole">
            <p:oleObj spid="_x0000_s91147" r:id="rId3" imgW="2572512" imgH="2115312" progId="Word.Picture.8">
              <p:embed/>
            </p:oleObj>
          </a:graphicData>
        </a:graphic>
      </p:graphicFrame>
      <p:sp>
        <p:nvSpPr>
          <p:cNvPr id="91148" name="Rectangle 12"/>
          <p:cNvSpPr>
            <a:spLocks noChangeArrowheads="1"/>
          </p:cNvSpPr>
          <p:nvPr/>
        </p:nvSpPr>
        <p:spPr bwMode="auto">
          <a:xfrm>
            <a:off x="361950" y="228600"/>
            <a:ext cx="38862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 reaction cycle</a:t>
            </a:r>
            <a:r>
              <a:rPr lang="en-US" sz="2800">
                <a:cs typeface="Times New Roman" pitchFamily="18" charset="0"/>
              </a:rPr>
              <a:t> differs from myosin: </a:t>
            </a:r>
          </a:p>
          <a:p>
            <a:pPr lvl="1" indent="-3429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>
                <a:cs typeface="Times New Roman" pitchFamily="18" charset="0"/>
              </a:rPr>
              <a:t>Each kinesin motor domain binds tightly to a microtubule when it has bound ATP.</a:t>
            </a:r>
          </a:p>
          <a:p>
            <a:pPr lvl="1" indent="-342900">
              <a:lnSpc>
                <a:spcPct val="95000"/>
              </a:lnSpc>
              <a:spcAft>
                <a:spcPct val="5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>
                <a:cs typeface="Times New Roman" pitchFamily="18" charset="0"/>
              </a:rPr>
              <a:t>Myosin dissociates from actin upon binding ATP.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552450" y="1428750"/>
            <a:ext cx="82677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Kinesin has been found to </a:t>
            </a:r>
            <a:r>
              <a:rPr lang="en-US" sz="2800" b="1">
                <a:solidFill>
                  <a:srgbClr val="000099"/>
                </a:solidFill>
              </a:rPr>
              <a:t>limp</a:t>
            </a:r>
            <a:r>
              <a:rPr lang="en-US" sz="2800"/>
              <a:t> along. </a:t>
            </a:r>
          </a:p>
          <a:p>
            <a:pPr>
              <a:lnSpc>
                <a:spcPct val="95000"/>
              </a:lnSpc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While each step length is 8 nm, the time it takes for each sequential step alternates between short and long. </a:t>
            </a:r>
          </a:p>
          <a:p>
            <a:pPr>
              <a:lnSpc>
                <a:spcPct val="95000"/>
              </a:lnSpc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It has been suggested that the irregular gait may result from the coiled coil stalk being alternately over and under-wound, as the two kinesin motor domains go through their combined reaction cycle. </a:t>
            </a:r>
          </a:p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See </a:t>
            </a:r>
            <a:r>
              <a:rPr lang="en-US" sz="2800">
                <a:hlinkClick r:id="rId2"/>
              </a:rPr>
              <a:t>diagram</a:t>
            </a:r>
            <a:r>
              <a:rPr lang="en-US" sz="2800"/>
              <a:t> by S. Block &amp; coworkers.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100" y="666750"/>
            <a:ext cx="8458200" cy="59245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Two main families of </a:t>
            </a:r>
            <a:r>
              <a:rPr lang="en-US" sz="2800" b="1">
                <a:solidFill>
                  <a:schemeClr val="hlink"/>
                </a:solidFill>
                <a:cs typeface="Times New Roman" pitchFamily="18" charset="0"/>
              </a:rPr>
              <a:t>microtubule motor proteins</a:t>
            </a:r>
            <a:r>
              <a:rPr lang="en-US" sz="2800">
                <a:cs typeface="Times New Roman" pitchFamily="18" charset="0"/>
              </a:rPr>
              <a:t> carry out ATP-dependent movement along microtubules:</a:t>
            </a:r>
          </a:p>
          <a:p>
            <a:pPr marL="628650" lvl="1" indent="-40005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AutoNum type="arabicPeriod"/>
            </a:pP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Kinesins</a:t>
            </a:r>
            <a:r>
              <a:rPr lang="en-US">
                <a:cs typeface="Times New Roman" pitchFamily="18" charset="0"/>
              </a:rPr>
              <a:t> are a large family of motor proteins, most of which walk along microtubules </a:t>
            </a: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toward the plus end</a:t>
            </a:r>
            <a:r>
              <a:rPr lang="en-US">
                <a:cs typeface="Times New Roman" pitchFamily="18" charset="0"/>
              </a:rPr>
              <a:t>, away from the centrosome (MTOC). </a:t>
            </a:r>
          </a:p>
          <a:p>
            <a:pPr marL="628650" lvl="1" indent="-400050">
              <a:lnSpc>
                <a:spcPct val="95000"/>
              </a:lnSpc>
              <a:spcBef>
                <a:spcPct val="0"/>
              </a:spcBef>
              <a:spcAft>
                <a:spcPct val="60000"/>
              </a:spcAft>
              <a:buClr>
                <a:schemeClr val="hlink"/>
              </a:buClr>
              <a:buFont typeface="Wingdings" pitchFamily="2" charset="2"/>
              <a:buAutoNum type="arabicPeriod"/>
            </a:pP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Dyneins</a:t>
            </a:r>
            <a:r>
              <a:rPr lang="en-US">
                <a:cs typeface="Times New Roman" pitchFamily="18" charset="0"/>
              </a:rPr>
              <a:t> walk along microtubules </a:t>
            </a: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toward the minus end</a:t>
            </a:r>
            <a:r>
              <a:rPr lang="en-US">
                <a:cs typeface="Times New Roman" pitchFamily="18" charset="0"/>
              </a:rPr>
              <a:t> (toward the centrosome).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In each case there is postulated to be a reaction cycle similar (but not identical) to that of myosin.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Motility arises from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conformational changes</a:t>
            </a:r>
            <a:r>
              <a:rPr lang="en-US" sz="2800">
                <a:cs typeface="Times New Roman" pitchFamily="18" charset="0"/>
              </a:rPr>
              <a:t> in the motor domain as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ATP</a:t>
            </a:r>
            <a:r>
              <a:rPr lang="en-US" sz="2800">
                <a:cs typeface="Times New Roman" pitchFamily="18" charset="0"/>
              </a:rPr>
              <a:t> is bound &amp; hydrolyzed, and products released.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790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552450" y="1352550"/>
            <a:ext cx="82677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6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View an </a:t>
            </a:r>
            <a:r>
              <a:rPr lang="en-US" sz="2800" b="1" dirty="0">
                <a:solidFill>
                  <a:srgbClr val="000099"/>
                </a:solidFill>
                <a:cs typeface="Times New Roman" pitchFamily="18" charset="0"/>
                <a:hlinkClick r:id="rId2"/>
              </a:rPr>
              <a:t>animation</a:t>
            </a:r>
            <a:r>
              <a:rPr lang="en-US" sz="2800" dirty="0">
                <a:cs typeface="Times New Roman" pitchFamily="18" charset="0"/>
              </a:rPr>
              <a:t> emphasizing the cycle of ATP binding, hydrolysis &amp; product dissociation during </a:t>
            </a:r>
            <a:r>
              <a:rPr lang="en-US" sz="2800" dirty="0" err="1">
                <a:cs typeface="Times New Roman" pitchFamily="18" charset="0"/>
              </a:rPr>
              <a:t>processive</a:t>
            </a:r>
            <a:r>
              <a:rPr lang="en-US" sz="2800" dirty="0">
                <a:cs typeface="Times New Roman" pitchFamily="18" charset="0"/>
              </a:rPr>
              <a:t> movement of </a:t>
            </a:r>
            <a:r>
              <a:rPr lang="en-US" sz="2800" dirty="0" err="1">
                <a:cs typeface="Times New Roman" pitchFamily="18" charset="0"/>
              </a:rPr>
              <a:t>kinesin</a:t>
            </a:r>
            <a:r>
              <a:rPr lang="en-US" sz="2800" dirty="0">
                <a:cs typeface="Times New Roman" pitchFamily="18" charset="0"/>
              </a:rPr>
              <a:t> along a microtubule.</a:t>
            </a:r>
          </a:p>
          <a:p>
            <a:pPr>
              <a:lnSpc>
                <a:spcPct val="95000"/>
              </a:lnSpc>
              <a:spcAft>
                <a:spcPct val="6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/>
              <a:t>Additional animations based on atomic resolution structures of </a:t>
            </a:r>
            <a:r>
              <a:rPr lang="en-US" sz="2800" dirty="0" err="1"/>
              <a:t>kinesin</a:t>
            </a:r>
            <a:r>
              <a:rPr lang="en-US" sz="2800" dirty="0"/>
              <a:t> and </a:t>
            </a:r>
            <a:r>
              <a:rPr lang="en-US" sz="2800" dirty="0" err="1"/>
              <a:t>tubulin</a:t>
            </a:r>
            <a:r>
              <a:rPr lang="en-US" sz="2800" dirty="0"/>
              <a:t>:</a:t>
            </a:r>
          </a:p>
          <a:p>
            <a:pPr marL="742950" lvl="1" indent="-285750">
              <a:lnSpc>
                <a:spcPct val="95000"/>
              </a:lnSpc>
              <a:spcAft>
                <a:spcPct val="6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b="1" dirty="0">
                <a:hlinkClick r:id="rId3"/>
              </a:rPr>
              <a:t>animation</a:t>
            </a:r>
            <a:r>
              <a:rPr lang="en-US" dirty="0"/>
              <a:t> from a web site of the </a:t>
            </a:r>
            <a:r>
              <a:rPr lang="en-US" dirty="0" err="1"/>
              <a:t>Mandelkow</a:t>
            </a:r>
            <a:r>
              <a:rPr lang="en-US" dirty="0"/>
              <a:t> lab, Max-Planck Unit for Structural Molecular Biology, Hamburg. </a:t>
            </a:r>
          </a:p>
          <a:p>
            <a:pPr marL="742950" lvl="1" indent="-285750">
              <a:lnSpc>
                <a:spcPct val="95000"/>
              </a:lnSpc>
              <a:spcAft>
                <a:spcPct val="6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b="1" dirty="0">
                <a:hlinkClick r:id="rId4"/>
              </a:rPr>
              <a:t>animation</a:t>
            </a:r>
            <a:r>
              <a:rPr lang="en-US" dirty="0"/>
              <a:t> from a web site of the Milligan lab, Scripps Research Institute, La Jolla.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8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87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87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1950" y="4476750"/>
            <a:ext cx="8667750" cy="20764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Conventional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</a:t>
            </a:r>
            <a:r>
              <a:rPr lang="en-US" sz="2800">
                <a:cs typeface="Times New Roman" pitchFamily="18" charset="0"/>
              </a:rPr>
              <a:t> has a role in movement of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vesicles</a:t>
            </a:r>
            <a:r>
              <a:rPr lang="en-US" sz="2800">
                <a:cs typeface="Times New Roman" pitchFamily="18" charset="0"/>
              </a:rPr>
              <a:t> &amp; lysosomes, from the vicinity of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golgi</a:t>
            </a:r>
            <a:r>
              <a:rPr lang="en-US" sz="2800">
                <a:cs typeface="Times New Roman" pitchFamily="18" charset="0"/>
              </a:rPr>
              <a:t> apparatus near the centrosome (MTOC - adjacent to the cell nucleus),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toward</a:t>
            </a:r>
            <a:r>
              <a:rPr lang="en-US" sz="2800">
                <a:cs typeface="Times New Roman" pitchFamily="18" charset="0"/>
              </a:rPr>
              <a:t> the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plus ends of microtubules in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cell periphery</a:t>
            </a:r>
            <a:r>
              <a:rPr lang="en-US" sz="2800">
                <a:cs typeface="Times New Roman" pitchFamily="18" charset="0"/>
              </a:rPr>
              <a:t>. 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32004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4427538" y="381000"/>
          <a:ext cx="4259262" cy="3883025"/>
        </p:xfrm>
        <a:graphic>
          <a:graphicData uri="http://schemas.openxmlformats.org/presentationml/2006/ole">
            <p:oleObj spid="_x0000_s71690" r:id="rId3" imgW="1943100" imgH="1772412" progId="Word.Picture.8">
              <p:embed/>
            </p:oleObj>
          </a:graphicData>
        </a:graphic>
      </p:graphicFrame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381000" y="2266950"/>
            <a:ext cx="39624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Various members of the kinesin family have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diverse roles</a:t>
            </a:r>
            <a:r>
              <a:rPr lang="en-US" sz="280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0050" y="3048000"/>
            <a:ext cx="8458200" cy="36576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Kinesin I</a:t>
            </a:r>
            <a:r>
              <a:rPr lang="en-US" sz="2800">
                <a:cs typeface="Times New Roman" pitchFamily="18" charset="0"/>
              </a:rPr>
              <a:t> was first isolated from brain tissue. </a:t>
            </a:r>
          </a:p>
          <a:p>
            <a:pPr marL="0" indent="0"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It is responsible for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fast axonal flow</a:t>
            </a:r>
            <a:r>
              <a:rPr lang="en-US" sz="2800">
                <a:cs typeface="Times New Roman" pitchFamily="18" charset="0"/>
              </a:rPr>
              <a:t>, in which organelles (e.g., mitochondria) and vesicles (e.g., precursors of synaptic vesicles formed in the golgi) are carried from near the centrosome in the cell body to axon endings.</a:t>
            </a:r>
          </a:p>
          <a:p>
            <a:pPr marL="0" indent="0"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Such transport away from the centrosome, toward the (+) ends of microtubules, is called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anterograde</a:t>
            </a:r>
            <a:r>
              <a:rPr lang="en-US" sz="2800">
                <a:cs typeface="Times New Roman" pitchFamily="18" charset="0"/>
              </a:rPr>
              <a:t> transport. 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32004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3138488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1531938" y="300038"/>
          <a:ext cx="6316662" cy="2519362"/>
        </p:xfrm>
        <a:graphic>
          <a:graphicData uri="http://schemas.openxmlformats.org/presentationml/2006/ole">
            <p:oleObj spid="_x0000_s72714" r:id="rId3" imgW="2857500" imgH="11430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1950" y="2362200"/>
            <a:ext cx="8763000" cy="43053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Vesicles</a:t>
            </a:r>
            <a:r>
              <a:rPr lang="en-US" sz="2800">
                <a:cs typeface="Times New Roman" pitchFamily="18" charset="0"/>
              </a:rPr>
              <a:t> in extruded nerve axoplasm were found to attach to and move along both microtubules and actin filaments.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Kinesins</a:t>
            </a:r>
            <a:r>
              <a:rPr lang="en-US" sz="2800">
                <a:cs typeface="Times New Roman" pitchFamily="18" charset="0"/>
              </a:rPr>
              <a:t> &amp;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myosin V</a:t>
            </a:r>
            <a:r>
              <a:rPr lang="en-US" sz="2800">
                <a:cs typeface="Times New Roman" pitchFamily="18" charset="0"/>
              </a:rPr>
              <a:t> are both associated with precursors  of synaptic vesicles. 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Kinesin</a:t>
            </a:r>
            <a:r>
              <a:rPr lang="en-US">
                <a:cs typeface="Times New Roman" pitchFamily="18" charset="0"/>
              </a:rPr>
              <a:t> transports vesicles along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microtubules</a:t>
            </a:r>
            <a:r>
              <a:rPr lang="en-US">
                <a:cs typeface="Times New Roman" pitchFamily="18" charset="0"/>
              </a:rPr>
              <a:t> in       the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axon</a:t>
            </a:r>
            <a:r>
              <a:rPr lang="en-US">
                <a:cs typeface="Times New Roman" pitchFamily="18" charset="0"/>
              </a:rPr>
              <a:t> to the plus ends, where the axon ending begins.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99"/>
                </a:solidFill>
              </a:rPr>
              <a:t>Axon endings</a:t>
            </a:r>
            <a:r>
              <a:rPr lang="en-US"/>
              <a:t> instead have an extensive </a:t>
            </a:r>
            <a:r>
              <a:rPr lang="en-US" b="1">
                <a:solidFill>
                  <a:srgbClr val="000099"/>
                </a:solidFill>
              </a:rPr>
              <a:t>actin</a:t>
            </a:r>
            <a:r>
              <a:rPr lang="en-US"/>
              <a:t> cytoskeleton. 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Myosin V</a:t>
            </a:r>
            <a:r>
              <a:rPr lang="en-US">
                <a:cs typeface="Times New Roman" pitchFamily="18" charset="0"/>
              </a:rPr>
              <a:t> may take over to transport vesicles along actin filaments to near the plasma membrane at the synapse.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32004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3138488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8" name="Rectangle 10"/>
          <p:cNvSpPr>
            <a:spLocks noChangeArrowheads="1"/>
          </p:cNvSpPr>
          <p:nvPr/>
        </p:nvSpPr>
        <p:spPr bwMode="auto">
          <a:xfrm>
            <a:off x="314325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3171825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4940" name="Object 12"/>
          <p:cNvGraphicFramePr>
            <a:graphicFrameLocks noChangeAspect="1"/>
          </p:cNvGraphicFramePr>
          <p:nvPr/>
        </p:nvGraphicFramePr>
        <p:xfrm>
          <a:off x="3163888" y="0"/>
          <a:ext cx="5932487" cy="2422525"/>
        </p:xfrm>
        <a:graphic>
          <a:graphicData uri="http://schemas.openxmlformats.org/presentationml/2006/ole">
            <p:oleObj spid="_x0000_s124940" r:id="rId3" imgW="2801112" imgH="1143000" progId="Word.Picture.8">
              <p:embed/>
            </p:oleObj>
          </a:graphicData>
        </a:graphic>
      </p:graphicFrame>
      <p:sp>
        <p:nvSpPr>
          <p:cNvPr id="124941" name="Rectangle 13"/>
          <p:cNvSpPr>
            <a:spLocks noChangeArrowheads="1"/>
          </p:cNvSpPr>
          <p:nvPr/>
        </p:nvSpPr>
        <p:spPr bwMode="auto">
          <a:xfrm>
            <a:off x="381000" y="438150"/>
            <a:ext cx="26098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Kinesins</a:t>
            </a:r>
            <a:r>
              <a:rPr lang="en-US" sz="2800">
                <a:cs typeface="Times New Roman" pitchFamily="18" charset="0"/>
              </a:rPr>
              <a:t> &amp;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 myosins</a:t>
            </a:r>
            <a:r>
              <a:rPr lang="en-US" sz="2800">
                <a:cs typeface="Times New Roman" pitchFamily="18" charset="0"/>
              </a:rPr>
              <a:t> may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cooperate</a:t>
            </a:r>
            <a:r>
              <a:rPr lang="en-US" sz="2800">
                <a:cs typeface="Times New Roman" pitchFamily="18" charset="0"/>
              </a:rPr>
              <a:t> in vesicle transport.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320040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362325" y="2452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323850" y="3695700"/>
            <a:ext cx="88201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1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Tx/>
              <a:buChar char="•"/>
            </a:pPr>
            <a:r>
              <a:rPr lang="en-US" sz="2800"/>
              <a:t>the </a:t>
            </a:r>
            <a:r>
              <a:rPr lang="en-US" sz="2800" b="1">
                <a:solidFill>
                  <a:srgbClr val="000099"/>
                </a:solidFill>
              </a:rPr>
              <a:t>catastrophe-promoting</a:t>
            </a:r>
            <a:r>
              <a:rPr lang="en-US" sz="2800"/>
              <a:t> kinesin </a:t>
            </a:r>
            <a:r>
              <a:rPr lang="en-US" sz="2800" b="1">
                <a:solidFill>
                  <a:srgbClr val="000099"/>
                </a:solidFill>
              </a:rPr>
              <a:t>MCAK</a:t>
            </a:r>
            <a:r>
              <a:rPr lang="en-US" sz="2800"/>
              <a:t> is in the </a:t>
            </a:r>
            <a:r>
              <a:rPr lang="en-US" sz="2800" b="1">
                <a:solidFill>
                  <a:srgbClr val="000099"/>
                </a:solidFill>
              </a:rPr>
              <a:t>kinetochore</a:t>
            </a:r>
            <a:r>
              <a:rPr lang="en-US" sz="2800"/>
              <a:t>, where </a:t>
            </a:r>
            <a:r>
              <a:rPr lang="en-US" sz="2800" b="1">
                <a:solidFill>
                  <a:srgbClr val="000099"/>
                </a:solidFill>
              </a:rPr>
              <a:t>plus</a:t>
            </a:r>
            <a:r>
              <a:rPr lang="en-US" sz="2800"/>
              <a:t> ends of spindle microtubules attach to chromosomes. </a:t>
            </a:r>
            <a:r>
              <a:rPr lang="en-US" sz="2800">
                <a:hlinkClick r:id="rId3"/>
              </a:rPr>
              <a:t>Movie</a:t>
            </a:r>
            <a:r>
              <a:rPr lang="en-US" sz="2800"/>
              <a:t> showing ATP-dependent shortening of isolated microtubules by added MCAK</a:t>
            </a:r>
            <a:r>
              <a:rPr lang="en-US"/>
              <a:t> (video supplement #1, Helenius et al). </a:t>
            </a:r>
            <a:endParaRPr lang="en-US" sz="2800"/>
          </a:p>
          <a:p>
            <a:pPr lvl="1" indent="-342900">
              <a:lnSpc>
                <a:spcPct val="95000"/>
              </a:lnSpc>
              <a:spcAft>
                <a:spcPct val="15000"/>
              </a:spcAft>
              <a:buClr>
                <a:schemeClr val="hlink"/>
              </a:buClr>
              <a:buFontTx/>
              <a:buChar char="•"/>
            </a:pPr>
            <a:r>
              <a:rPr lang="en-US" sz="2800"/>
              <a:t>the </a:t>
            </a:r>
            <a:r>
              <a:rPr lang="en-US" sz="2800" b="1">
                <a:solidFill>
                  <a:srgbClr val="000099"/>
                </a:solidFill>
              </a:rPr>
              <a:t>disassembly-promoting</a:t>
            </a:r>
            <a:r>
              <a:rPr lang="en-US" sz="2800"/>
              <a:t> kinesin </a:t>
            </a:r>
            <a:r>
              <a:rPr lang="en-US" sz="2800" b="1">
                <a:solidFill>
                  <a:srgbClr val="000099"/>
                </a:solidFill>
              </a:rPr>
              <a:t>KLP10A</a:t>
            </a:r>
            <a:r>
              <a:rPr lang="en-US" sz="2800"/>
              <a:t> is at </a:t>
            </a:r>
            <a:r>
              <a:rPr lang="en-US" sz="2800" b="1">
                <a:solidFill>
                  <a:srgbClr val="000099"/>
                </a:solidFill>
              </a:rPr>
              <a:t>minus</a:t>
            </a:r>
            <a:r>
              <a:rPr lang="en-US" sz="2800"/>
              <a:t> ends of spindle microtubules, at </a:t>
            </a:r>
            <a:r>
              <a:rPr lang="en-US" sz="2800" b="1">
                <a:solidFill>
                  <a:srgbClr val="000099"/>
                </a:solidFill>
              </a:rPr>
              <a:t>poles</a:t>
            </a:r>
            <a:r>
              <a:rPr lang="en-US" sz="2800"/>
              <a:t> of the cell.  </a:t>
            </a: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3395663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4769" name="Rectangle 17"/>
          <p:cNvSpPr>
            <a:spLocks noChangeArrowheads="1"/>
          </p:cNvSpPr>
          <p:nvPr/>
        </p:nvSpPr>
        <p:spPr bwMode="auto">
          <a:xfrm>
            <a:off x="285750" y="209550"/>
            <a:ext cx="329565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Various </a:t>
            </a:r>
            <a:r>
              <a:rPr lang="en-US" sz="2800" b="1">
                <a:solidFill>
                  <a:srgbClr val="000099"/>
                </a:solidFill>
              </a:rPr>
              <a:t>kinesins</a:t>
            </a:r>
            <a:r>
              <a:rPr lang="en-US" sz="2800"/>
              <a:t> function in </a:t>
            </a:r>
            <a:r>
              <a:rPr lang="en-US" sz="2800" b="1">
                <a:solidFill>
                  <a:srgbClr val="000099"/>
                </a:solidFill>
              </a:rPr>
              <a:t>mitosis</a:t>
            </a:r>
            <a:r>
              <a:rPr lang="en-US" sz="2800"/>
              <a:t>.</a:t>
            </a:r>
          </a:p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Some kinesins promote </a:t>
            </a:r>
            <a:r>
              <a:rPr lang="en-US" sz="2800" b="1">
                <a:solidFill>
                  <a:srgbClr val="000099"/>
                </a:solidFill>
              </a:rPr>
              <a:t>shortening</a:t>
            </a:r>
            <a:r>
              <a:rPr lang="en-US" sz="2800"/>
              <a:t> of</a:t>
            </a:r>
            <a:r>
              <a:rPr lang="en-US" sz="2800" b="1">
                <a:solidFill>
                  <a:srgbClr val="000099"/>
                </a:solidFill>
              </a:rPr>
              <a:t> microtubules</a:t>
            </a:r>
            <a:r>
              <a:rPr lang="en-US" sz="2800"/>
              <a:t>, perhaps by inducing curvature at ends of protofilaments.</a:t>
            </a:r>
          </a:p>
        </p:txBody>
      </p:sp>
      <p:graphicFrame>
        <p:nvGraphicFramePr>
          <p:cNvPr id="74770" name="Object 18"/>
          <p:cNvGraphicFramePr>
            <a:graphicFrameLocks noChangeAspect="1"/>
          </p:cNvGraphicFramePr>
          <p:nvPr/>
        </p:nvGraphicFramePr>
        <p:xfrm>
          <a:off x="3457575" y="0"/>
          <a:ext cx="5686425" cy="3567113"/>
        </p:xfrm>
        <a:graphic>
          <a:graphicData uri="http://schemas.openxmlformats.org/presentationml/2006/ole">
            <p:oleObj spid="_x0000_s74770" name="Picture" r:id="rId4" imgW="2915412" imgH="18288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6700" y="4457700"/>
            <a:ext cx="8820150" cy="22479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During </a:t>
            </a:r>
            <a:r>
              <a:rPr lang="en-US" sz="2800" b="1">
                <a:solidFill>
                  <a:srgbClr val="000099"/>
                </a:solidFill>
              </a:rPr>
              <a:t>anaphase A</a:t>
            </a:r>
            <a:r>
              <a:rPr lang="en-US" sz="2800"/>
              <a:t> chromosomes move to spindle poles as </a:t>
            </a:r>
            <a:r>
              <a:rPr lang="en-US" sz="2800" b="1">
                <a:solidFill>
                  <a:srgbClr val="000099"/>
                </a:solidFill>
              </a:rPr>
              <a:t>microtubules</a:t>
            </a:r>
            <a:r>
              <a:rPr lang="en-US" sz="2800"/>
              <a:t> linking kinetochores to poles </a:t>
            </a:r>
            <a:r>
              <a:rPr lang="en-US" sz="2800" b="1">
                <a:solidFill>
                  <a:srgbClr val="000099"/>
                </a:solidFill>
              </a:rPr>
              <a:t>shorten</a:t>
            </a:r>
            <a:r>
              <a:rPr lang="en-US" sz="2800"/>
              <a:t> by:</a:t>
            </a:r>
          </a:p>
          <a:p>
            <a:pPr marL="342900" lvl="1" indent="-228600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Tx/>
              <a:buChar char="•"/>
            </a:pPr>
            <a:r>
              <a:rPr lang="en-US" b="1">
                <a:solidFill>
                  <a:srgbClr val="000099"/>
                </a:solidFill>
              </a:rPr>
              <a:t>dissociation</a:t>
            </a:r>
            <a:r>
              <a:rPr lang="en-US"/>
              <a:t> of tubulin dimers at the</a:t>
            </a:r>
            <a:r>
              <a:rPr lang="en-US" b="1">
                <a:solidFill>
                  <a:srgbClr val="000099"/>
                </a:solidFill>
              </a:rPr>
              <a:t> kinetochore</a:t>
            </a:r>
            <a:r>
              <a:rPr lang="en-US"/>
              <a:t>. </a:t>
            </a:r>
          </a:p>
          <a:p>
            <a:pPr marL="342900" lvl="1" indent="-2286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Tx/>
              <a:buChar char="•"/>
            </a:pPr>
            <a:r>
              <a:rPr lang="en-US"/>
              <a:t>continued</a:t>
            </a:r>
            <a:r>
              <a:rPr lang="en-US" b="1">
                <a:solidFill>
                  <a:srgbClr val="000099"/>
                </a:solidFill>
              </a:rPr>
              <a:t> dissociation</a:t>
            </a:r>
            <a:r>
              <a:rPr lang="en-US"/>
              <a:t> of tubulin dimers at the</a:t>
            </a:r>
            <a:r>
              <a:rPr lang="en-US" b="1">
                <a:solidFill>
                  <a:srgbClr val="000099"/>
                </a:solidFill>
              </a:rPr>
              <a:t> poles</a:t>
            </a:r>
            <a:r>
              <a:rPr lang="en-US"/>
              <a:t> in some cells. 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320040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3362325" y="2452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266700" y="0"/>
            <a:ext cx="88773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3395663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5963" name="Object 11"/>
          <p:cNvGraphicFramePr>
            <a:graphicFrameLocks noChangeAspect="1"/>
          </p:cNvGraphicFramePr>
          <p:nvPr/>
        </p:nvGraphicFramePr>
        <p:xfrm>
          <a:off x="3238500" y="304800"/>
          <a:ext cx="5905500" cy="3540125"/>
        </p:xfrm>
        <a:graphic>
          <a:graphicData uri="http://schemas.openxmlformats.org/presentationml/2006/ole">
            <p:oleObj spid="_x0000_s125963" name="Picture" r:id="rId3" imgW="2865120" imgH="1712976" progId="Word.Picture.8">
              <p:embed/>
            </p:oleObj>
          </a:graphicData>
        </a:graphic>
      </p:graphicFrame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269875" y="160338"/>
            <a:ext cx="3071813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In </a:t>
            </a:r>
            <a:r>
              <a:rPr lang="en-US" sz="2800" b="1">
                <a:solidFill>
                  <a:srgbClr val="000099"/>
                </a:solidFill>
              </a:rPr>
              <a:t>metaphase </a:t>
            </a:r>
            <a:r>
              <a:rPr lang="en-US" sz="2800"/>
              <a:t>there is</a:t>
            </a:r>
            <a:r>
              <a:rPr lang="en-US" sz="2800" b="1">
                <a:solidFill>
                  <a:srgbClr val="000099"/>
                </a:solidFill>
              </a:rPr>
              <a:t> treadmilling</a:t>
            </a:r>
            <a:r>
              <a:rPr lang="en-US" sz="2800"/>
              <a:t> in kinetochore microtubules: </a:t>
            </a:r>
          </a:p>
          <a:p>
            <a:pPr marL="342900" lvl="1" indent="-2286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Tx/>
              <a:buChar char="•"/>
            </a:pPr>
            <a:r>
              <a:rPr lang="en-US" sz="2800"/>
              <a:t>Tubulin subunits </a:t>
            </a:r>
            <a:r>
              <a:rPr lang="en-US" sz="2800" b="1">
                <a:solidFill>
                  <a:srgbClr val="000099"/>
                </a:solidFill>
              </a:rPr>
              <a:t>flow</a:t>
            </a:r>
            <a:r>
              <a:rPr lang="en-US" sz="2800"/>
              <a:t> </a:t>
            </a:r>
            <a:r>
              <a:rPr lang="en-US" sz="2800" b="1">
                <a:solidFill>
                  <a:srgbClr val="000099"/>
                </a:solidFill>
              </a:rPr>
              <a:t>toward</a:t>
            </a:r>
            <a:r>
              <a:rPr lang="en-US" sz="2800"/>
              <a:t> the </a:t>
            </a:r>
            <a:r>
              <a:rPr lang="en-US" sz="2800" b="1">
                <a:solidFill>
                  <a:srgbClr val="000099"/>
                </a:solidFill>
              </a:rPr>
              <a:t>poles</a:t>
            </a:r>
            <a:r>
              <a:rPr lang="en-US" sz="2800"/>
              <a:t>, as dimers are added at plus ends &amp; removed at minus ends.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419600"/>
            <a:ext cx="8705850" cy="21526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BimC</a:t>
            </a:r>
            <a:r>
              <a:rPr lang="en-US" sz="2800">
                <a:cs typeface="Times New Roman" pitchFamily="18" charset="0"/>
              </a:rPr>
              <a:t>, which forms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bipolar complexes</a:t>
            </a:r>
            <a:r>
              <a:rPr lang="en-US" sz="2800">
                <a:cs typeface="Times New Roman" pitchFamily="18" charset="0"/>
              </a:rPr>
              <a:t>, mediates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sliding</a:t>
            </a:r>
            <a:r>
              <a:rPr lang="en-US" sz="2800">
                <a:cs typeface="Times New Roman" pitchFamily="18" charset="0"/>
              </a:rPr>
              <a:t> of antiparallel spindle microtubules relative to one another.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BimC motor domains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walk toward the plus ends</a:t>
            </a:r>
            <a:r>
              <a:rPr lang="en-US" sz="2800">
                <a:cs typeface="Times New Roman" pitchFamily="18" charset="0"/>
              </a:rPr>
              <a:t> of overlapping polar microtubules,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pushing the poles apart</a:t>
            </a:r>
            <a:r>
              <a:rPr lang="en-US" sz="2800">
                <a:cs typeface="Times New Roman" pitchFamily="18" charset="0"/>
              </a:rPr>
              <a:t>, as tubulin heterodimers add to the plus ends. </a:t>
            </a: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3171825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317182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3163888" y="-19050"/>
          <a:ext cx="6024562" cy="4425950"/>
        </p:xfrm>
        <a:graphic>
          <a:graphicData uri="http://schemas.openxmlformats.org/presentationml/2006/ole">
            <p:oleObj spid="_x0000_s89096" r:id="rId3" imgW="2801112" imgH="2057400" progId="Word.Picture.8">
              <p:embed/>
            </p:oleObj>
          </a:graphicData>
        </a:graphic>
      </p:graphicFrame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381000" y="1828800"/>
            <a:ext cx="26098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During </a:t>
            </a:r>
            <a:r>
              <a:rPr lang="en-US" sz="2800" b="1">
                <a:solidFill>
                  <a:srgbClr val="000099"/>
                </a:solidFill>
              </a:rPr>
              <a:t>prophase</a:t>
            </a:r>
            <a:r>
              <a:rPr lang="en-US" sz="2800"/>
              <a:t> and in </a:t>
            </a:r>
            <a:r>
              <a:rPr lang="en-US" sz="2800" b="1">
                <a:solidFill>
                  <a:srgbClr val="000099"/>
                </a:solidFill>
              </a:rPr>
              <a:t>anaphase B</a:t>
            </a:r>
            <a:r>
              <a:rPr lang="en-US" sz="2800"/>
              <a:t> the mitotic spindle </a:t>
            </a:r>
            <a:r>
              <a:rPr lang="en-US" sz="2800" b="1">
                <a:solidFill>
                  <a:srgbClr val="000099"/>
                </a:solidFill>
              </a:rPr>
              <a:t>poles separate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4705350"/>
            <a:ext cx="8515350" cy="19621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Cytoplasmic dyneins mediate </a:t>
            </a:r>
            <a:r>
              <a:rPr lang="en-US" sz="2800">
                <a:cs typeface="Times New Roman" pitchFamily="18" charset="0"/>
              </a:rPr>
              <a:t>ATP-dependent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retrograde</a:t>
            </a:r>
            <a:r>
              <a:rPr lang="en-US" sz="2800">
                <a:cs typeface="Times New Roman" pitchFamily="18" charset="0"/>
              </a:rPr>
              <a:t> movements of vesicles and organelles along microtubules toward the centrosome (MTOC-microtubule organizing center). 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686175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4745038" y="342900"/>
          <a:ext cx="4360862" cy="3975100"/>
        </p:xfrm>
        <a:graphic>
          <a:graphicData uri="http://schemas.openxmlformats.org/presentationml/2006/ole">
            <p:oleObj spid="_x0000_s51206" r:id="rId3" imgW="1943100" imgH="1772412" progId="Word.Picture.8">
              <p:embed/>
            </p:oleObj>
          </a:graphicData>
        </a:graphic>
      </p:graphicFrame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381000" y="1409700"/>
            <a:ext cx="4495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Dyneins</a:t>
            </a:r>
            <a:r>
              <a:rPr lang="en-US" sz="2800">
                <a:cs typeface="Times New Roman" pitchFamily="18" charset="0"/>
              </a:rPr>
              <a:t> are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minus end-directed</a:t>
            </a:r>
            <a:r>
              <a:rPr lang="en-US" sz="2800">
                <a:cs typeface="Times New Roman" pitchFamily="18" charset="0"/>
              </a:rPr>
              <a:t> motor proteins. </a:t>
            </a:r>
          </a:p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They were first studied in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cilia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&amp; flagella</a:t>
            </a:r>
            <a:r>
              <a:rPr lang="en-US" sz="2800">
                <a:cs typeface="Times New Roman" pitchFamily="18" charset="0"/>
              </a:rPr>
              <a:t>.  </a:t>
            </a:r>
          </a:p>
          <a:p>
            <a:pPr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Many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cytoplasmic dyneins</a:t>
            </a:r>
            <a:r>
              <a:rPr lang="en-US" sz="2800">
                <a:cs typeface="Times New Roman" pitchFamily="18" charset="0"/>
              </a:rPr>
              <a:t> have now been discovered.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29050"/>
            <a:ext cx="8401050" cy="27241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Dynein includes 2 or 3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heavy chains</a:t>
            </a:r>
            <a:r>
              <a:rPr lang="en-US" sz="2800">
                <a:cs typeface="Times New Roman" pitchFamily="18" charset="0"/>
              </a:rPr>
              <a:t>. Each is about 4600 amino acid residues long &amp; includes a globular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motor domain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There are also multiple intermediate &amp; light chains.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Dynein also requires large complexes of other proteins to mediate binding to cargo such as membrane vesicles. 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3486150" y="2600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4208463" y="0"/>
          <a:ext cx="4935537" cy="3767138"/>
        </p:xfrm>
        <a:graphic>
          <a:graphicData uri="http://schemas.openxmlformats.org/presentationml/2006/ole">
            <p:oleObj spid="_x0000_s79881" r:id="rId3" imgW="2171700" imgH="1658112" progId="Word.Picture.8">
              <p:embed/>
            </p:oleObj>
          </a:graphicData>
        </a:graphic>
      </p:graphicFrame>
      <p:sp>
        <p:nvSpPr>
          <p:cNvPr id="79883" name="Rectangle 11"/>
          <p:cNvSpPr>
            <a:spLocks noChangeArrowheads="1"/>
          </p:cNvSpPr>
          <p:nvPr/>
        </p:nvSpPr>
        <p:spPr bwMode="auto">
          <a:xfrm>
            <a:off x="457200" y="1714500"/>
            <a:ext cx="36957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3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</a:t>
            </a:r>
            <a:r>
              <a:rPr lang="en-US" sz="2800">
                <a:cs typeface="Times New Roman" pitchFamily="18" charset="0"/>
              </a:rPr>
              <a:t> is large &amp;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complex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>
              <a:lnSpc>
                <a:spcPct val="95000"/>
              </a:lnSpc>
              <a:spcAft>
                <a:spcPct val="3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Cytoplasmic dynein has a MW exceeding 10</a:t>
            </a:r>
            <a:r>
              <a:rPr lang="en-US" sz="2800" baseline="30000">
                <a:cs typeface="Times New Roman" pitchFamily="18" charset="0"/>
              </a:rPr>
              <a:t>6</a:t>
            </a:r>
            <a:r>
              <a:rPr lang="en-US" sz="2800"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50" y="4286250"/>
            <a:ext cx="8629650" cy="23431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multiple dyneins interact with a microtubule.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stalk</a:t>
            </a:r>
            <a:r>
              <a:rPr lang="en-US" sz="2800">
                <a:cs typeface="Times New Roman" pitchFamily="18" charset="0"/>
              </a:rPr>
              <a:t> is an intra-molecular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coiled coil</a:t>
            </a:r>
            <a:r>
              <a:rPr lang="en-US" sz="2800">
                <a:cs typeface="Times New Roman" pitchFamily="18" charset="0"/>
              </a:rPr>
              <a:t>, formed by interaction of </a:t>
            </a:r>
            <a:r>
              <a:rPr lang="en-US" sz="280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>
                <a:cs typeface="Times New Roman" pitchFamily="18" charset="0"/>
              </a:rPr>
              <a:t>-helical segments on either side of the microtubule-binding segment in the primary sequence of the dynein heavy chain.</a:t>
            </a: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3486150" y="2600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9335" name="Object 7"/>
          <p:cNvGraphicFramePr>
            <a:graphicFrameLocks noChangeAspect="1"/>
          </p:cNvGraphicFramePr>
          <p:nvPr/>
        </p:nvGraphicFramePr>
        <p:xfrm>
          <a:off x="4208463" y="361950"/>
          <a:ext cx="4935537" cy="3767138"/>
        </p:xfrm>
        <a:graphic>
          <a:graphicData uri="http://schemas.openxmlformats.org/presentationml/2006/ole">
            <p:oleObj spid="_x0000_s99335" r:id="rId3" imgW="2171700" imgH="1658112" progId="Word.Picture.8">
              <p:embed/>
            </p:oleObj>
          </a:graphicData>
        </a:graphic>
      </p:graphicFrame>
      <p:sp>
        <p:nvSpPr>
          <p:cNvPr id="99336" name="Rectangle 8"/>
          <p:cNvSpPr>
            <a:spLocks noChangeArrowheads="1"/>
          </p:cNvSpPr>
          <p:nvPr/>
        </p:nvSpPr>
        <p:spPr bwMode="auto">
          <a:xfrm>
            <a:off x="266700" y="285750"/>
            <a:ext cx="40005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Extending out from each motor domain is a narrow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stalk</a:t>
            </a:r>
            <a:r>
              <a:rPr lang="en-US" sz="2800">
                <a:cs typeface="Times New Roman" pitchFamily="18" charset="0"/>
              </a:rPr>
              <a:t> that ends in a small globular domain. </a:t>
            </a:r>
          </a:p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It is this domain at the end of the stalk that interacts with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microtubules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stalk may help avoid steric interference when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Kinesins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8768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Kinesins</a:t>
            </a:r>
            <a:r>
              <a:rPr lang="en-US" sz="2800">
                <a:cs typeface="Times New Roman" pitchFamily="18" charset="0"/>
              </a:rPr>
              <a:t> are a large family of proteins with diverse structures. Mammalian cells have at least 40 different kinesin genes. 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best studied is referred to as conventional kinesin,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 I</a:t>
            </a:r>
            <a:r>
              <a:rPr lang="en-US" sz="2800">
                <a:cs typeface="Times New Roman" pitchFamily="18" charset="0"/>
              </a:rPr>
              <a:t>, or simply kinesin.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Some are referred to as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kinesin-related proteins</a:t>
            </a:r>
            <a:r>
              <a:rPr lang="en-US" sz="2800">
                <a:cs typeface="Times New Roman" pitchFamily="18" charset="0"/>
              </a:rPr>
              <a:t> (KRPs).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 I</a:t>
            </a:r>
            <a:r>
              <a:rPr lang="en-US" sz="2800">
                <a:cs typeface="Times New Roman" pitchFamily="18" charset="0"/>
              </a:rPr>
              <a:t> has a structure analogous to but distinct from that of myosin.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There are 2 copies each</a:t>
            </a:r>
            <a:r>
              <a:rPr lang="en-US" sz="20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of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a heavy chain and</a:t>
            </a:r>
            <a:r>
              <a:rPr lang="en-US" sz="20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a</a:t>
            </a:r>
            <a:r>
              <a:rPr lang="en-US" sz="24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light chain.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0" y="1219200"/>
            <a:ext cx="9144000" cy="0"/>
          </a:xfrm>
          <a:prstGeom prst="line">
            <a:avLst/>
          </a:prstGeom>
          <a:noFill/>
          <a:ln w="76200">
            <a:solidFill>
              <a:srgbClr val="99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285750" y="228600"/>
            <a:ext cx="885825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dirty="0"/>
              <a:t>Each heavy chain </a:t>
            </a:r>
            <a:r>
              <a:rPr lang="en-US" sz="2800" b="1" dirty="0">
                <a:solidFill>
                  <a:srgbClr val="000099"/>
                </a:solidFill>
              </a:rPr>
              <a:t>motor domain</a:t>
            </a:r>
            <a:r>
              <a:rPr lang="en-US" sz="2800" dirty="0"/>
              <a:t> of </a:t>
            </a:r>
            <a:r>
              <a:rPr lang="en-US" sz="2800" dirty="0" err="1"/>
              <a:t>dynein</a:t>
            </a:r>
            <a:r>
              <a:rPr lang="en-US" sz="2800" dirty="0"/>
              <a:t> includes                  </a:t>
            </a:r>
            <a:r>
              <a:rPr lang="en-US" sz="2800" b="1" dirty="0">
                <a:solidFill>
                  <a:srgbClr val="000099"/>
                </a:solidFill>
              </a:rPr>
              <a:t>6</a:t>
            </a:r>
            <a:r>
              <a:rPr lang="en-US" sz="2800" dirty="0"/>
              <a:t> repeats of an </a:t>
            </a:r>
            <a:r>
              <a:rPr lang="en-US" sz="2800" b="1" dirty="0" err="1">
                <a:solidFill>
                  <a:srgbClr val="000099"/>
                </a:solidFill>
              </a:rPr>
              <a:t>ATPase</a:t>
            </a:r>
            <a:r>
              <a:rPr lang="en-US" sz="2800" dirty="0"/>
              <a:t> of the </a:t>
            </a:r>
            <a:r>
              <a:rPr lang="en-US" sz="2800" b="1" dirty="0">
                <a:solidFill>
                  <a:srgbClr val="000099"/>
                </a:solidFill>
              </a:rPr>
              <a:t>AAA</a:t>
            </a:r>
            <a:r>
              <a:rPr lang="en-US" sz="2800" dirty="0"/>
              <a:t> gene family. </a:t>
            </a:r>
          </a:p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dirty="0">
                <a:solidFill>
                  <a:srgbClr val="000099"/>
                </a:solidFill>
              </a:rPr>
              <a:t>   AAA </a:t>
            </a:r>
            <a:r>
              <a:rPr lang="en-US" sz="2800" b="1" dirty="0" err="1">
                <a:solidFill>
                  <a:srgbClr val="000099"/>
                </a:solidFill>
              </a:rPr>
              <a:t>ATPases</a:t>
            </a:r>
            <a:r>
              <a:rPr lang="en-US" sz="2800" dirty="0"/>
              <a:t> typically form a </a:t>
            </a:r>
            <a:r>
              <a:rPr lang="en-US" sz="2800" b="1" dirty="0">
                <a:solidFill>
                  <a:srgbClr val="000099"/>
                </a:solidFill>
              </a:rPr>
              <a:t>wheel-like structure</a:t>
            </a:r>
            <a:r>
              <a:rPr lang="en-US" sz="2800" dirty="0"/>
              <a:t>  with  6 </a:t>
            </a:r>
            <a:r>
              <a:rPr lang="en-US" sz="2800" dirty="0" err="1"/>
              <a:t>ATPase</a:t>
            </a:r>
            <a:r>
              <a:rPr lang="en-US" sz="2800" dirty="0"/>
              <a:t> domains. </a:t>
            </a:r>
          </a:p>
          <a:p>
            <a:pPr marL="342900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/>
              <a:t>    Diagrams:  </a:t>
            </a:r>
            <a:r>
              <a:rPr lang="en-US" sz="2800" dirty="0">
                <a:hlinkClick r:id="rId2"/>
              </a:rPr>
              <a:t>website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 Berkeley;   </a:t>
            </a:r>
            <a:r>
              <a:rPr lang="en-US" sz="2800" dirty="0">
                <a:hlinkClick r:id="rId3"/>
              </a:rPr>
              <a:t>website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 Imperial Coll.</a:t>
            </a:r>
          </a:p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dirty="0"/>
              <a:t>High resolution EM with image averaging indicates a </a:t>
            </a:r>
            <a:r>
              <a:rPr lang="en-US" sz="2800" b="1" dirty="0" err="1">
                <a:solidFill>
                  <a:srgbClr val="000099"/>
                </a:solidFill>
              </a:rPr>
              <a:t>heptameric</a:t>
            </a:r>
            <a:r>
              <a:rPr lang="en-US" sz="2800" dirty="0"/>
              <a:t> wheel-like structure of the </a:t>
            </a:r>
            <a:r>
              <a:rPr lang="en-US" sz="2800" b="1" dirty="0" err="1">
                <a:solidFill>
                  <a:srgbClr val="000099"/>
                </a:solidFill>
              </a:rPr>
              <a:t>dynein</a:t>
            </a:r>
            <a:r>
              <a:rPr lang="en-US" sz="2800" b="1" dirty="0">
                <a:solidFill>
                  <a:srgbClr val="000099"/>
                </a:solidFill>
              </a:rPr>
              <a:t> motor domain</a:t>
            </a:r>
            <a:r>
              <a:rPr lang="en-US" sz="2800" dirty="0"/>
              <a:t>, with the </a:t>
            </a:r>
            <a:r>
              <a:rPr lang="en-US" sz="2800" b="1" dirty="0">
                <a:solidFill>
                  <a:srgbClr val="000099"/>
                </a:solidFill>
              </a:rPr>
              <a:t>6 AAA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0099"/>
                </a:solidFill>
              </a:rPr>
              <a:t>domains</a:t>
            </a:r>
            <a:r>
              <a:rPr lang="en-US" sz="2800" dirty="0"/>
              <a:t> plus an additional             C-terminal domain. </a:t>
            </a:r>
          </a:p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/>
              <a:t>    One of the AAA domains is postulated to be the functional </a:t>
            </a:r>
            <a:r>
              <a:rPr lang="en-US" sz="2800" dirty="0" err="1"/>
              <a:t>ATPase</a:t>
            </a:r>
            <a:r>
              <a:rPr lang="en-US" sz="2800" dirty="0"/>
              <a:t> that drives movement. </a:t>
            </a:r>
          </a:p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/>
              <a:t>    A </a:t>
            </a:r>
            <a:r>
              <a:rPr lang="en-US" sz="2800" b="1" dirty="0">
                <a:solidFill>
                  <a:srgbClr val="000099"/>
                </a:solidFill>
              </a:rPr>
              <a:t>stalk</a:t>
            </a:r>
            <a:r>
              <a:rPr lang="en-US" sz="2800" dirty="0"/>
              <a:t> (assumed to be the microtubule-binding segment) protrudes out from between 2 of 6 AAA domains.</a:t>
            </a:r>
          </a:p>
          <a:p>
            <a:pPr marL="342900" indent="-342900">
              <a:lnSpc>
                <a:spcPct val="95000"/>
              </a:lnSpc>
              <a:spcAft>
                <a:spcPct val="2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dirty="0"/>
              <a:t>    Diagrams:   </a:t>
            </a:r>
            <a:r>
              <a:rPr lang="en-US" sz="2800" dirty="0">
                <a:hlinkClick r:id="rId4"/>
              </a:rPr>
              <a:t>website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 U. Conn.;   </a:t>
            </a:r>
            <a:r>
              <a:rPr lang="en-US" sz="2800" dirty="0">
                <a:hlinkClick r:id="rId5"/>
              </a:rPr>
              <a:t>website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 UCSF.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4325" y="552450"/>
            <a:ext cx="8696325" cy="61722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At a Univ. Leeds website: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hlinkClick r:id="rId2"/>
              </a:rPr>
              <a:t>animated model</a:t>
            </a:r>
            <a:r>
              <a:rPr lang="en-US"/>
              <a:t> of the </a:t>
            </a:r>
            <a:r>
              <a:rPr lang="en-US" b="1">
                <a:solidFill>
                  <a:srgbClr val="000099"/>
                </a:solidFill>
              </a:rPr>
              <a:t>dynein</a:t>
            </a:r>
            <a:r>
              <a:rPr lang="en-US"/>
              <a:t> power stroke 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9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>
                <a:hlinkClick r:id="rId3"/>
              </a:rPr>
              <a:t>animation</a:t>
            </a:r>
            <a:r>
              <a:rPr lang="en-US"/>
              <a:t> based on electron microscope images of a flagellar dynein.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Dynactin</a:t>
            </a:r>
            <a:r>
              <a:rPr lang="en-US" sz="2800">
                <a:cs typeface="Times New Roman" pitchFamily="18" charset="0"/>
              </a:rPr>
              <a:t> is a large complex that mediates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binding</a:t>
            </a:r>
            <a:r>
              <a:rPr lang="en-US" sz="2800">
                <a:cs typeface="Times New Roman" pitchFamily="18" charset="0"/>
              </a:rPr>
              <a:t> of dynein to membranes or other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cargo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Dynein may bind to some cargo proteins directly via its light chains, but interactions with cargo are often mediated by dynactin.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</a:rPr>
              <a:t>Dynactin</a:t>
            </a:r>
            <a:r>
              <a:rPr lang="en-US" sz="2800"/>
              <a:t> </a:t>
            </a:r>
            <a:r>
              <a:rPr lang="en-US" sz="2800" b="1">
                <a:solidFill>
                  <a:srgbClr val="000099"/>
                </a:solidFill>
              </a:rPr>
              <a:t>structure:</a:t>
            </a:r>
            <a:r>
              <a:rPr lang="en-US" sz="2800"/>
              <a:t> diagram on </a:t>
            </a:r>
            <a:r>
              <a:rPr lang="en-US" sz="2800">
                <a:hlinkClick r:id="rId4"/>
              </a:rPr>
              <a:t>webpage</a:t>
            </a:r>
            <a:r>
              <a:rPr lang="en-US" sz="2800"/>
              <a:t> of T. Schroer.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Constituents </a:t>
            </a:r>
            <a:r>
              <a:rPr lang="en-US" sz="2800">
                <a:cs typeface="Times New Roman" pitchFamily="18" charset="0"/>
              </a:rPr>
              <a:t>of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dynactin</a:t>
            </a:r>
            <a:r>
              <a:rPr lang="en-US" sz="2800">
                <a:cs typeface="Times New Roman" pitchFamily="18" charset="0"/>
              </a:rPr>
              <a:t> are listed on the next slide.</a:t>
            </a:r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" y="171450"/>
            <a:ext cx="8982075" cy="6419850"/>
          </a:xfrm>
        </p:spPr>
        <p:txBody>
          <a:bodyPr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Glued</a:t>
            </a:r>
            <a:r>
              <a:rPr lang="en-US">
                <a:cs typeface="Times New Roman" pitchFamily="18" charset="0"/>
              </a:rPr>
              <a:t>, an elongated 150 kDa dimeric protein, includes: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rgbClr val="000099"/>
              </a:buClr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2 microtubule-binding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globular heads</a:t>
            </a:r>
            <a:r>
              <a:rPr lang="en-US" sz="2800">
                <a:cs typeface="Times New Roman" pitchFamily="18" charset="0"/>
              </a:rPr>
              <a:t> at distal end.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rgbClr val="000099"/>
              </a:buClr>
              <a:buFontTx/>
              <a:buNone/>
            </a:pPr>
            <a:r>
              <a:rPr lang="en-US" sz="2800">
                <a:cs typeface="Times New Roman" pitchFamily="18" charset="0"/>
              </a:rPr>
              <a:t>	Binding of glued to microtubules may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increase processivity</a:t>
            </a:r>
            <a:r>
              <a:rPr lang="en-US" sz="2800">
                <a:cs typeface="Times New Roman" pitchFamily="18" charset="0"/>
              </a:rPr>
              <a:t> of dynein movement on microtubules.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rgbClr val="000099"/>
              </a:buClr>
            </a:pPr>
            <a:r>
              <a:rPr lang="en-US" sz="2800">
                <a:cs typeface="Times New Roman" pitchFamily="18" charset="0"/>
              </a:rPr>
              <a:t>domains of glued that bind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dyneins</a:t>
            </a:r>
            <a:r>
              <a:rPr lang="en-US" sz="2800">
                <a:cs typeface="Times New Roman" pitchFamily="18" charset="0"/>
              </a:rPr>
              <a:t> &amp;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kinesins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35000"/>
              </a:spcAft>
              <a:buClr>
                <a:srgbClr val="000099"/>
              </a:buClr>
              <a:buFontTx/>
              <a:buNone/>
            </a:pPr>
            <a:r>
              <a:rPr lang="en-US" sz="2800">
                <a:cs typeface="Times New Roman" pitchFamily="18" charset="0"/>
              </a:rPr>
              <a:t>	Coordination of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bidirectional transport</a:t>
            </a:r>
            <a:r>
              <a:rPr lang="en-US" sz="2800">
                <a:cs typeface="Times New Roman" pitchFamily="18" charset="0"/>
              </a:rPr>
              <a:t> along microtubules may involve regulated binding to dynactin of plus &amp; minus end-directed motors.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Arp1</a:t>
            </a:r>
            <a:r>
              <a:rPr lang="en-US">
                <a:cs typeface="Times New Roman" pitchFamily="18" charset="0"/>
              </a:rPr>
              <a:t>, an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actin-related protein</a:t>
            </a:r>
            <a:r>
              <a:rPr lang="en-US">
                <a:cs typeface="Times New Roman" pitchFamily="18" charset="0"/>
              </a:rPr>
              <a:t>, forms a short filament (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rod</a:t>
            </a:r>
            <a:r>
              <a:rPr lang="en-US">
                <a:cs typeface="Times New Roman" pitchFamily="18" charset="0"/>
              </a:rPr>
              <a:t>) of constant length (8-10 subunits). 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3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>
                <a:cs typeface="Times New Roman" pitchFamily="18" charset="0"/>
              </a:rPr>
              <a:t>	Arp1 rod is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capped</a:t>
            </a:r>
            <a:r>
              <a:rPr lang="en-US">
                <a:cs typeface="Times New Roman" pitchFamily="18" charset="0"/>
              </a:rPr>
              <a:t> at one end by actin-capping protein </a:t>
            </a: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CapZ</a:t>
            </a:r>
            <a:r>
              <a:rPr lang="en-US">
                <a:cs typeface="Times New Roman" pitchFamily="18" charset="0"/>
              </a:rPr>
              <a:t>, &amp; at the other end by proteins unique to dynactin.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7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80"/>
                </a:solidFill>
                <a:cs typeface="Times New Roman" pitchFamily="18" charset="0"/>
              </a:rPr>
              <a:t>Dynamitin</a:t>
            </a:r>
            <a:r>
              <a:rPr lang="en-US">
                <a:cs typeface="Times New Roman" pitchFamily="18" charset="0"/>
              </a:rPr>
              <a:t>, with another small protein, links the Arp1   rod to glued.</a:t>
            </a:r>
            <a:endParaRPr lang="en-US" sz="3200">
              <a:cs typeface="Times New Roman" pitchFamily="18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100" y="2228850"/>
            <a:ext cx="8420100" cy="40957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</a:t>
            </a:r>
            <a:r>
              <a:rPr lang="en-US" sz="2800">
                <a:cs typeface="Times New Roman" pitchFamily="18" charset="0"/>
              </a:rPr>
              <a:t> is often found in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cell cortex</a:t>
            </a:r>
            <a:r>
              <a:rPr lang="en-US" sz="2800">
                <a:cs typeface="Times New Roman" pitchFamily="18" charset="0"/>
              </a:rPr>
              <a:t>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>
                <a:cs typeface="Times New Roman" pitchFamily="18" charset="0"/>
              </a:rPr>
              <a:t>The Arp1 rod of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dynactin</a:t>
            </a:r>
            <a:r>
              <a:rPr lang="en-US" sz="2800">
                <a:cs typeface="Times New Roman" pitchFamily="18" charset="0"/>
              </a:rPr>
              <a:t> binds to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spectrin</a:t>
            </a:r>
            <a:r>
              <a:rPr lang="en-US" sz="2800">
                <a:cs typeface="Times New Roman" pitchFamily="18" charset="0"/>
              </a:rPr>
              <a:t>, an actin-binding protein of the cortical cytoskeleton.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>
                <a:cs typeface="Times New Roman" pitchFamily="18" charset="0"/>
              </a:rPr>
              <a:t>Spectrin in turn binds to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ankryn</a:t>
            </a:r>
            <a:r>
              <a:rPr lang="en-US" sz="2800">
                <a:cs typeface="Times New Roman" pitchFamily="18" charset="0"/>
              </a:rPr>
              <a:t>, which binds to integral membrane proteins.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>
                <a:cs typeface="Times New Roman" pitchFamily="18" charset="0"/>
              </a:rPr>
              <a:t>Thus dynactin anchors dynein to the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plasma membrane</a:t>
            </a:r>
            <a:r>
              <a:rPr lang="en-US" sz="2800">
                <a:cs typeface="Times New Roman" pitchFamily="18" charset="0"/>
              </a:rPr>
              <a:t>.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4350" y="3829050"/>
            <a:ext cx="8229600" cy="29718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/>
              <a:t>Location of the golgi apparatus </a:t>
            </a:r>
            <a:r>
              <a:rPr lang="en-US" sz="2800" b="1">
                <a:solidFill>
                  <a:srgbClr val="000099"/>
                </a:solidFill>
              </a:rPr>
              <a:t>near the centrosome</a:t>
            </a:r>
            <a:r>
              <a:rPr lang="en-US" sz="2800"/>
              <a:t> (MTOC) is thought to be due to its being drawn along microtubules toward their minus ends by dynein.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/>
              <a:t>Early &amp; late </a:t>
            </a:r>
            <a:r>
              <a:rPr lang="en-US" sz="2800" b="1">
                <a:solidFill>
                  <a:srgbClr val="000099"/>
                </a:solidFill>
              </a:rPr>
              <a:t>endocytic vesicles</a:t>
            </a:r>
            <a:r>
              <a:rPr lang="en-US" sz="2800"/>
              <a:t> also have associated dynein &amp; dynactin, which may (with myosin VI) move these vesicles inward from the cell surface.</a:t>
            </a:r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2686050" y="2295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0" y="2543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0599" name="Object 7"/>
          <p:cNvGraphicFramePr>
            <a:graphicFrameLocks noChangeAspect="1"/>
          </p:cNvGraphicFramePr>
          <p:nvPr/>
        </p:nvGraphicFramePr>
        <p:xfrm>
          <a:off x="4865688" y="19050"/>
          <a:ext cx="4049712" cy="3692525"/>
        </p:xfrm>
        <a:graphic>
          <a:graphicData uri="http://schemas.openxmlformats.org/presentationml/2006/ole">
            <p:oleObj spid="_x0000_s110599" name="Picture" r:id="rId3" imgW="1943100" imgH="1772412" progId="Word.Picture.8">
              <p:embed/>
            </p:oleObj>
          </a:graphicData>
        </a:graphic>
      </p:graphicFrame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571500" y="1466850"/>
            <a:ext cx="40957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</a:rPr>
              <a:t>Dynein</a:t>
            </a:r>
            <a:r>
              <a:rPr lang="en-US" sz="2800"/>
              <a:t> &amp; dynactin are associated with </a:t>
            </a:r>
            <a:r>
              <a:rPr lang="en-US" sz="2800" b="1">
                <a:solidFill>
                  <a:srgbClr val="000099"/>
                </a:solidFill>
              </a:rPr>
              <a:t>golgi</a:t>
            </a:r>
            <a:r>
              <a:rPr lang="en-US" sz="2800"/>
              <a:t> membranes, which also have a </a:t>
            </a:r>
            <a:r>
              <a:rPr lang="en-US" sz="2800" b="1">
                <a:solidFill>
                  <a:srgbClr val="000099"/>
                </a:solidFill>
              </a:rPr>
              <a:t>spectrin</a:t>
            </a:r>
            <a:r>
              <a:rPr lang="en-US" sz="2800"/>
              <a:t> network on their surface.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381500"/>
            <a:ext cx="8382000" cy="22098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400">
                <a:solidFill>
                  <a:srgbClr val="000099"/>
                </a:solidFill>
              </a:rPr>
              <a:t>Metaphase of mitosis</a:t>
            </a: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endParaRPr lang="en-US" sz="1000">
              <a:solidFill>
                <a:srgbClr val="000099"/>
              </a:solidFill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/>
              <a:t>Interaction of </a:t>
            </a:r>
            <a:r>
              <a:rPr lang="en-US" sz="2800" b="1">
                <a:solidFill>
                  <a:srgbClr val="000099"/>
                </a:solidFill>
              </a:rPr>
              <a:t>cortical</a:t>
            </a:r>
            <a:r>
              <a:rPr lang="en-US" sz="2800"/>
              <a:t> </a:t>
            </a:r>
            <a:r>
              <a:rPr lang="en-US" sz="2800" b="1">
                <a:solidFill>
                  <a:srgbClr val="000099"/>
                </a:solidFill>
              </a:rPr>
              <a:t>dynein</a:t>
            </a:r>
            <a:r>
              <a:rPr lang="en-US" sz="2800"/>
              <a:t> with </a:t>
            </a:r>
            <a:r>
              <a:rPr lang="en-US" sz="2800" b="1">
                <a:solidFill>
                  <a:srgbClr val="000099"/>
                </a:solidFill>
              </a:rPr>
              <a:t>astral</a:t>
            </a:r>
            <a:r>
              <a:rPr lang="en-US" sz="2800"/>
              <a:t> microtubules is considered essential to orientation of the </a:t>
            </a:r>
            <a:r>
              <a:rPr lang="en-US" sz="2800" b="1">
                <a:solidFill>
                  <a:srgbClr val="000099"/>
                </a:solidFill>
              </a:rPr>
              <a:t>mitotic spindle</a:t>
            </a:r>
            <a:r>
              <a:rPr lang="en-US" sz="2800"/>
              <a:t> and separation of poles during mitosis. </a:t>
            </a:r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8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889" name="Object 9"/>
          <p:cNvGraphicFramePr>
            <a:graphicFrameLocks noChangeAspect="1"/>
          </p:cNvGraphicFramePr>
          <p:nvPr/>
        </p:nvGraphicFramePr>
        <p:xfrm>
          <a:off x="1587500" y="628650"/>
          <a:ext cx="5969000" cy="3744913"/>
        </p:xfrm>
        <a:graphic>
          <a:graphicData uri="http://schemas.openxmlformats.org/presentationml/2006/ole">
            <p:oleObj spid="_x0000_s122889" name="Picture" r:id="rId3" imgW="2915412" imgH="18288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100" y="4781550"/>
            <a:ext cx="8420100" cy="19050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None/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</a:rPr>
              <a:t>Dynein</a:t>
            </a:r>
            <a:r>
              <a:rPr lang="en-US" sz="2800"/>
              <a:t>, bound via dynactin to the plasma membrane/ cortical cytoskeleton, may generate force by movement </a:t>
            </a:r>
            <a:r>
              <a:rPr lang="en-US" sz="2800" b="1">
                <a:solidFill>
                  <a:srgbClr val="000099"/>
                </a:solidFill>
              </a:rPr>
              <a:t>toward the centrosome</a:t>
            </a:r>
            <a:r>
              <a:rPr lang="en-US" sz="2800"/>
              <a:t> along astral microtubules, early in mitosis as well as during anaphase B. 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6982" name="Object 6"/>
          <p:cNvGraphicFramePr>
            <a:graphicFrameLocks noChangeAspect="1"/>
          </p:cNvGraphicFramePr>
          <p:nvPr/>
        </p:nvGraphicFramePr>
        <p:xfrm>
          <a:off x="1560513" y="114300"/>
          <a:ext cx="6024562" cy="4425950"/>
        </p:xfrm>
        <a:graphic>
          <a:graphicData uri="http://schemas.openxmlformats.org/presentationml/2006/ole">
            <p:oleObj spid="_x0000_s126982" r:id="rId3" imgW="2801112" imgH="20574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4438650"/>
            <a:ext cx="8743950" cy="24384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Flagella</a:t>
            </a:r>
            <a:r>
              <a:rPr lang="en-US" sz="2800">
                <a:cs typeface="Times New Roman" pitchFamily="18" charset="0"/>
              </a:rPr>
              <a:t> are usually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1 or 2</a:t>
            </a:r>
            <a:r>
              <a:rPr lang="en-US" sz="2800">
                <a:cs typeface="Times New Roman" pitchFamily="18" charset="0"/>
              </a:rPr>
              <a:t> per cell. </a:t>
            </a:r>
            <a:br>
              <a:rPr lang="en-US" sz="2800">
                <a:cs typeface="Times New Roman" pitchFamily="18" charset="0"/>
              </a:rPr>
            </a:br>
            <a:r>
              <a:rPr lang="en-US" sz="2800">
                <a:cs typeface="Times New Roman" pitchFamily="18" charset="0"/>
              </a:rPr>
              <a:t>They tend to have a rotary or sinusoidal movement. </a:t>
            </a:r>
            <a:br>
              <a:rPr lang="en-US" sz="2800">
                <a:cs typeface="Times New Roman" pitchFamily="18" charset="0"/>
              </a:rPr>
            </a:br>
            <a:r>
              <a:rPr lang="en-US" sz="2800">
                <a:cs typeface="Times New Roman" pitchFamily="18" charset="0"/>
              </a:rPr>
              <a:t>There may be additional structures outside core axoneme.</a:t>
            </a:r>
          </a:p>
          <a:p>
            <a:pPr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Cilia</a:t>
            </a:r>
            <a:r>
              <a:rPr lang="en-US" sz="2800">
                <a:cs typeface="Times New Roman" pitchFamily="18" charset="0"/>
              </a:rPr>
              <a:t> are usually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many</a:t>
            </a:r>
            <a:r>
              <a:rPr lang="en-US" sz="2800">
                <a:cs typeface="Times New Roman" pitchFamily="18" charset="0"/>
              </a:rPr>
              <a:t> per cell. </a:t>
            </a:r>
            <a:br>
              <a:rPr lang="en-US" sz="2800">
                <a:cs typeface="Times New Roman" pitchFamily="18" charset="0"/>
              </a:rPr>
            </a:br>
            <a:r>
              <a:rPr lang="en-US" sz="2800">
                <a:cs typeface="Times New Roman" pitchFamily="18" charset="0"/>
              </a:rPr>
              <a:t>They tend to have a whip-like movement.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377190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114300" y="190500"/>
            <a:ext cx="57340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5000"/>
              </a:lnSpc>
              <a:spcAft>
                <a:spcPct val="30000"/>
              </a:spcAft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</a:rPr>
              <a:t>Cilia &amp; flagella</a:t>
            </a:r>
            <a:r>
              <a:rPr lang="en-US" sz="2800"/>
              <a:t> </a:t>
            </a:r>
          </a:p>
          <a:p>
            <a:pPr marL="342900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/>
              <a:t>Bounded by </a:t>
            </a:r>
            <a:r>
              <a:rPr lang="en-US" sz="2800" b="1">
                <a:solidFill>
                  <a:srgbClr val="000099"/>
                </a:solidFill>
              </a:rPr>
              <a:t>plasma membrane</a:t>
            </a:r>
            <a:r>
              <a:rPr lang="en-US" sz="2800"/>
              <a:t>. </a:t>
            </a:r>
          </a:p>
          <a:p>
            <a:pPr marL="342900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b="1">
                <a:solidFill>
                  <a:srgbClr val="000099"/>
                </a:solidFill>
              </a:rPr>
              <a:t>Basal body:</a:t>
            </a:r>
            <a:r>
              <a:rPr lang="en-US" sz="2800"/>
              <a:t> a single </a:t>
            </a:r>
            <a:r>
              <a:rPr lang="en-US" sz="2800" b="1">
                <a:solidFill>
                  <a:srgbClr val="000099"/>
                </a:solidFill>
              </a:rPr>
              <a:t>centriole</a:t>
            </a:r>
            <a:r>
              <a:rPr lang="en-US" sz="2800"/>
              <a:t> cylinder at the base of each cilium or flagellum. </a:t>
            </a:r>
            <a:r>
              <a:rPr lang="en-US" sz="2800">
                <a:hlinkClick r:id="rId3"/>
              </a:rPr>
              <a:t>Electron micrograph</a:t>
            </a:r>
            <a:r>
              <a:rPr lang="en-US"/>
              <a:t> (article by J. Beisson &amp; M. Wright). </a:t>
            </a:r>
            <a:endParaRPr lang="en-US" sz="2800"/>
          </a:p>
          <a:p>
            <a:pPr marL="342900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/>
              <a:t>Core </a:t>
            </a:r>
            <a:r>
              <a:rPr lang="en-US" sz="2800" b="1">
                <a:solidFill>
                  <a:srgbClr val="000099"/>
                </a:solidFill>
              </a:rPr>
              <a:t>axoneme</a:t>
            </a:r>
            <a:r>
              <a:rPr lang="en-US" sz="2800"/>
              <a:t>: a complex of microtubules &amp; associated proteins.</a:t>
            </a:r>
          </a:p>
          <a:p>
            <a:pPr marL="342900" indent="-342900">
              <a:lnSpc>
                <a:spcPct val="95000"/>
              </a:lnSpc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/>
              <a:t>Some distinctions: </a:t>
            </a:r>
          </a:p>
        </p:txBody>
      </p:sp>
      <p:sp>
        <p:nvSpPr>
          <p:cNvPr id="85005" name="Rectangle 13"/>
          <p:cNvSpPr>
            <a:spLocks noChangeArrowheads="1"/>
          </p:cNvSpPr>
          <p:nvPr/>
        </p:nvSpPr>
        <p:spPr bwMode="auto">
          <a:xfrm>
            <a:off x="377190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5697538" y="0"/>
          <a:ext cx="3446462" cy="4429125"/>
        </p:xfrm>
        <a:graphic>
          <a:graphicData uri="http://schemas.openxmlformats.org/presentationml/2006/ole">
            <p:oleObj spid="_x0000_s104450" r:id="rId4" imgW="1600200" imgH="20574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377190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304800" y="4648200"/>
            <a:ext cx="8610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Two singlet</a:t>
            </a:r>
            <a:r>
              <a:rPr lang="en-US" sz="2800">
                <a:cs typeface="Times New Roman" pitchFamily="18" charset="0"/>
              </a:rPr>
              <a:t> central microtubules, surrounded by a sheath.</a:t>
            </a:r>
          </a:p>
          <a:p>
            <a:pPr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Nexin links &amp; radial spokes</a:t>
            </a:r>
            <a:r>
              <a:rPr lang="en-US" sz="2800">
                <a:cs typeface="Times New Roman" pitchFamily="18" charset="0"/>
              </a:rPr>
              <a:t>. These provide elastic connections between microtubule doublets and between the A tubule of each doublet and the central sheath. </a:t>
            </a: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331470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3695700" y="0"/>
          <a:ext cx="5448300" cy="4581525"/>
        </p:xfrm>
        <a:graphic>
          <a:graphicData uri="http://schemas.openxmlformats.org/presentationml/2006/ole">
            <p:oleObj spid="_x0000_s86026" r:id="rId3" imgW="2514600" imgH="2115312" progId="Word.Picture.8">
              <p:embed/>
            </p:oleObj>
          </a:graphicData>
        </a:graphic>
      </p:graphicFrame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304800" y="1238250"/>
            <a:ext cx="35052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An </a:t>
            </a:r>
            <a:r>
              <a:rPr lang="en-US" sz="2800" b="1">
                <a:solidFill>
                  <a:schemeClr val="hlink"/>
                </a:solidFill>
                <a:cs typeface="Times New Roman" pitchFamily="18" charset="0"/>
              </a:rPr>
              <a:t>axoneme</a:t>
            </a:r>
            <a:r>
              <a:rPr lang="en-US" sz="2800">
                <a:cs typeface="Times New Roman" pitchFamily="18" charset="0"/>
              </a:rPr>
              <a:t> includes:</a:t>
            </a:r>
          </a:p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Nine doublet</a:t>
            </a:r>
            <a:r>
              <a:rPr lang="en-US" sz="2800">
                <a:cs typeface="Times New Roman" pitchFamily="18" charset="0"/>
              </a:rPr>
              <a:t> microtubules around the periphery. </a:t>
            </a:r>
          </a:p>
          <a:p>
            <a:pPr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A tubule of each doublet has attached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 arms</a:t>
            </a:r>
            <a:r>
              <a:rPr lang="en-US" sz="2800">
                <a:cs typeface="Times New Roman" pitchFamily="18" charset="0"/>
              </a:rPr>
              <a:t>.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en-US" sz="28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377190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304800" y="457200"/>
            <a:ext cx="5181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Bending </a:t>
            </a:r>
            <a:r>
              <a:rPr lang="en-US" sz="2800">
                <a:cs typeface="Times New Roman" pitchFamily="18" charset="0"/>
              </a:rPr>
              <a:t>of a cilium involves ATP-dependent walking of motor domains of A tubule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</a:t>
            </a:r>
            <a:r>
              <a:rPr lang="en-US" sz="2800">
                <a:cs typeface="Times New Roman" pitchFamily="18" charset="0"/>
              </a:rPr>
              <a:t> arms along adjacent B tubules, toward the minus end. This causes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sliding</a:t>
            </a:r>
            <a:r>
              <a:rPr lang="en-US" sz="2800">
                <a:cs typeface="Times New Roman" pitchFamily="18" charset="0"/>
              </a:rPr>
              <a:t> of microtubule doublets. </a:t>
            </a:r>
          </a:p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Minus ends are anchored in the basal body, &amp; flexible links between doublets limit sliding. The result is bending of the cilium.</a:t>
            </a:r>
          </a:p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cs typeface="Times New Roman" pitchFamily="18" charset="0"/>
              </a:rPr>
              <a:t>Evidence</a:t>
            </a:r>
            <a:r>
              <a:rPr lang="en-US" sz="2800">
                <a:cs typeface="Times New Roman" pitchFamily="18" charset="0"/>
              </a:rPr>
              <a:t> for this mechanism:</a:t>
            </a:r>
          </a:p>
          <a:p>
            <a:pPr lvl="1" indent="-3429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ATP</a:t>
            </a:r>
            <a:r>
              <a:rPr lang="en-US" sz="2800">
                <a:cs typeface="Times New Roman" pitchFamily="18" charset="0"/>
              </a:rPr>
              <a:t> is required for bending.</a:t>
            </a:r>
          </a:p>
          <a:p>
            <a:pPr lvl="1" indent="-3429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>
                <a:cs typeface="Times New Roman" pitchFamily="18" charset="0"/>
              </a:rPr>
              <a:t>Inactivating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dynein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mutations</a:t>
            </a:r>
            <a:r>
              <a:rPr lang="en-US" sz="2800">
                <a:cs typeface="Times New Roman" pitchFamily="18" charset="0"/>
              </a:rPr>
              <a:t> eliminate ciliary bending.</a:t>
            </a:r>
          </a:p>
        </p:txBody>
      </p:sp>
      <p:sp>
        <p:nvSpPr>
          <p:cNvPr id="87051" name="Rectangle 11"/>
          <p:cNvSpPr>
            <a:spLocks noChangeArrowheads="1"/>
          </p:cNvSpPr>
          <p:nvPr/>
        </p:nvSpPr>
        <p:spPr bwMode="auto">
          <a:xfrm>
            <a:off x="382905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37719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55" name="Rectangle 15"/>
          <p:cNvSpPr>
            <a:spLocks noChangeArrowheads="1"/>
          </p:cNvSpPr>
          <p:nvPr/>
        </p:nvSpPr>
        <p:spPr bwMode="auto">
          <a:xfrm>
            <a:off x="37719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57" name="Rectangle 17"/>
          <p:cNvSpPr>
            <a:spLocks noChangeArrowheads="1"/>
          </p:cNvSpPr>
          <p:nvPr/>
        </p:nvSpPr>
        <p:spPr bwMode="auto">
          <a:xfrm>
            <a:off x="37719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59" name="Rectangle 19"/>
          <p:cNvSpPr>
            <a:spLocks noChangeArrowheads="1"/>
          </p:cNvSpPr>
          <p:nvPr/>
        </p:nvSpPr>
        <p:spPr bwMode="auto">
          <a:xfrm>
            <a:off x="37719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7061" name="Rectangle 21"/>
          <p:cNvSpPr>
            <a:spLocks noChangeArrowheads="1"/>
          </p:cNvSpPr>
          <p:nvPr/>
        </p:nvSpPr>
        <p:spPr bwMode="auto">
          <a:xfrm>
            <a:off x="377190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3426" name="Object 2"/>
          <p:cNvGraphicFramePr>
            <a:graphicFrameLocks noChangeAspect="1"/>
          </p:cNvGraphicFramePr>
          <p:nvPr/>
        </p:nvGraphicFramePr>
        <p:xfrm>
          <a:off x="5562600" y="841375"/>
          <a:ext cx="3536950" cy="5178425"/>
        </p:xfrm>
        <a:graphic>
          <a:graphicData uri="http://schemas.openxmlformats.org/presentationml/2006/ole">
            <p:oleObj spid="_x0000_s103426" r:id="rId3" imgW="1600200" imgH="23439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875" y="3657600"/>
            <a:ext cx="8362950" cy="29718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Each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heavy chain</a:t>
            </a:r>
            <a:r>
              <a:rPr lang="en-US" sz="2800">
                <a:cs typeface="Times New Roman" pitchFamily="18" charset="0"/>
              </a:rPr>
              <a:t> of kinesin I includes a globular         ATP-binding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motor </a:t>
            </a:r>
            <a:r>
              <a:rPr lang="en-US" sz="2800">
                <a:cs typeface="Times New Roman" pitchFamily="18" charset="0"/>
              </a:rPr>
              <a:t>domain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</a:rPr>
              <a:t>at the N-terminus.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Stalk</a:t>
            </a:r>
            <a:r>
              <a:rPr lang="en-US" sz="2800">
                <a:cs typeface="Times New Roman" pitchFamily="18" charset="0"/>
              </a:rPr>
              <a:t> domains of heavy chains interact in an </a:t>
            </a:r>
            <a:r>
              <a:rPr lang="en-US" sz="2800" b="1">
                <a:solidFill>
                  <a:srgbClr val="000099"/>
                </a:solidFill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-helical coiled coil</a:t>
            </a:r>
            <a:r>
              <a:rPr lang="en-US" sz="2800">
                <a:cs typeface="Times New Roman" pitchFamily="18" charset="0"/>
              </a:rPr>
              <a:t> that extends from heavy chain neck to tail.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The coiled coil is interrupted by a few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hinge</a:t>
            </a:r>
            <a:r>
              <a:rPr lang="en-US" sz="2800">
                <a:cs typeface="Times New Roman" pitchFamily="18" charset="0"/>
              </a:rPr>
              <a:t> regions that give flexibility to the otherwise stiff stalk domain.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597" name="Rectangle 13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3314700" y="2628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602" name="Rectangle 18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604" name="Rectangle 20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605" name="Rectangle 21"/>
          <p:cNvSpPr>
            <a:spLocks noChangeArrowheads="1"/>
          </p:cNvSpPr>
          <p:nvPr/>
        </p:nvSpPr>
        <p:spPr bwMode="auto">
          <a:xfrm>
            <a:off x="304800" y="228600"/>
            <a:ext cx="2438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10000"/>
              </a:spcAft>
              <a:buClr>
                <a:schemeClr val="hlink"/>
              </a:buClr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7606" name="Object 22"/>
          <p:cNvGraphicFramePr>
            <a:graphicFrameLocks noChangeAspect="1"/>
          </p:cNvGraphicFramePr>
          <p:nvPr/>
        </p:nvGraphicFramePr>
        <p:xfrm>
          <a:off x="1239838" y="76200"/>
          <a:ext cx="6664325" cy="3460750"/>
        </p:xfrm>
        <a:graphic>
          <a:graphicData uri="http://schemas.openxmlformats.org/presentationml/2006/ole">
            <p:oleObj spid="_x0000_s67606" r:id="rId3" imgW="2971800" imgH="15438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77190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457200" y="4038600"/>
            <a:ext cx="8305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>
                <a:cs typeface="Times New Roman" pitchFamily="18" charset="0"/>
              </a:rPr>
              <a:t>If isolated axonemes, with their membrane removed, are treated with mild protease, radial spokes &amp; nexin links are degraded.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ATP</a:t>
            </a:r>
            <a:r>
              <a:rPr lang="en-US" sz="2800">
                <a:cs typeface="Times New Roman" pitchFamily="18" charset="0"/>
              </a:rPr>
              <a:t> addition then causes microtubule doublets to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slide apart</a:t>
            </a:r>
            <a:r>
              <a:rPr lang="en-US" sz="2800"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sz="2800">
                <a:cs typeface="Times New Roman" pitchFamily="18" charset="0"/>
              </a:rPr>
              <a:t>If a bent cilium is examined in cross-section by EM,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fewer than 9 </a:t>
            </a:r>
            <a:r>
              <a:rPr lang="en-US" sz="2800">
                <a:cs typeface="Times New Roman" pitchFamily="18" charset="0"/>
              </a:rPr>
              <a:t>doublet microtubules are seen </a:t>
            </a:r>
            <a:r>
              <a:rPr lang="en-US" sz="2800" b="1">
                <a:solidFill>
                  <a:srgbClr val="000080"/>
                </a:solidFill>
                <a:cs typeface="Times New Roman" pitchFamily="18" charset="0"/>
              </a:rPr>
              <a:t>at the tip</a:t>
            </a:r>
            <a:r>
              <a:rPr lang="en-US" sz="2800">
                <a:cs typeface="Times New Roman" pitchFamily="18" charset="0"/>
              </a:rPr>
              <a:t>.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3200400" y="2543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8072" name="Object 8"/>
          <p:cNvGraphicFramePr>
            <a:graphicFrameLocks noChangeAspect="1"/>
          </p:cNvGraphicFramePr>
          <p:nvPr/>
        </p:nvGraphicFramePr>
        <p:xfrm>
          <a:off x="1489075" y="0"/>
          <a:ext cx="6207125" cy="4010025"/>
        </p:xfrm>
        <a:graphic>
          <a:graphicData uri="http://schemas.openxmlformats.org/presentationml/2006/ole">
            <p:oleObj spid="_x0000_s88072" r:id="rId3" imgW="2743200" imgH="17724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43850" cy="42672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800"/>
              <a:t>Few mammalian cell types have </a:t>
            </a:r>
            <a:r>
              <a:rPr lang="en-US" sz="2800" b="1">
                <a:solidFill>
                  <a:srgbClr val="000099"/>
                </a:solidFill>
              </a:rPr>
              <a:t>motile cilia </a:t>
            </a:r>
            <a:r>
              <a:rPr lang="en-US" sz="2800"/>
              <a:t>or</a:t>
            </a:r>
            <a:r>
              <a:rPr lang="en-US" sz="2800" b="1">
                <a:solidFill>
                  <a:srgbClr val="000099"/>
                </a:solidFill>
              </a:rPr>
              <a:t> flagella</a:t>
            </a:r>
            <a:r>
              <a:rPr lang="en-US" sz="2800"/>
              <a:t>, including some respiratory epithelial cells and sperm cells. </a:t>
            </a:r>
          </a:p>
          <a:p>
            <a:pPr marL="0" indent="0">
              <a:spcBef>
                <a:spcPct val="0"/>
              </a:spcBef>
              <a:spcAft>
                <a:spcPct val="50000"/>
              </a:spcAft>
              <a:buFontTx/>
              <a:buNone/>
            </a:pPr>
            <a:r>
              <a:rPr lang="en-US" sz="2800"/>
              <a:t>Many mammalian cells have a single short non-motile </a:t>
            </a:r>
            <a:r>
              <a:rPr lang="en-US" sz="2800" b="1">
                <a:solidFill>
                  <a:srgbClr val="000099"/>
                </a:solidFill>
              </a:rPr>
              <a:t>primary cilium</a:t>
            </a:r>
            <a:r>
              <a:rPr lang="en-US" sz="2800"/>
              <a:t>. </a:t>
            </a:r>
          </a:p>
          <a:p>
            <a:pPr marL="0" indent="0">
              <a:spcBef>
                <a:spcPct val="0"/>
              </a:spcBef>
              <a:spcAft>
                <a:spcPct val="70000"/>
              </a:spcAft>
              <a:buFontTx/>
              <a:buNone/>
            </a:pPr>
            <a:r>
              <a:rPr lang="en-US" sz="2800"/>
              <a:t>The photoreceptor structure of each </a:t>
            </a:r>
            <a:r>
              <a:rPr lang="en-US" sz="2800" b="1">
                <a:solidFill>
                  <a:srgbClr val="000099"/>
                </a:solidFill>
              </a:rPr>
              <a:t>retinal rod</a:t>
            </a:r>
            <a:r>
              <a:rPr lang="en-US" sz="2800"/>
              <a:t> &amp; </a:t>
            </a:r>
            <a:r>
              <a:rPr lang="en-US" sz="2800" b="1">
                <a:solidFill>
                  <a:srgbClr val="000099"/>
                </a:solidFill>
              </a:rPr>
              <a:t>cone</a:t>
            </a:r>
            <a:r>
              <a:rPr lang="en-US" sz="2800"/>
              <a:t> cell develops from a non-motile cilium.  </a:t>
            </a:r>
          </a:p>
        </p:txBody>
      </p:sp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9100" y="552450"/>
            <a:ext cx="8420100" cy="59817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Tx/>
              <a:buNone/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</a:rPr>
              <a:t>Intraflagellar transport: </a:t>
            </a:r>
            <a:endParaRPr lang="en-US" sz="2800">
              <a:solidFill>
                <a:srgbClr val="000099"/>
              </a:solidFill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Tx/>
              <a:buNone/>
              <a:tabLst>
                <a:tab pos="2000250" algn="l"/>
              </a:tabLst>
            </a:pPr>
            <a:r>
              <a:rPr lang="en-US" sz="2800"/>
              <a:t>In addition to their role in ciliary/flagellar movement, microtubules of the axoneme provide pathways along which cytosolic &amp; plasma membrane </a:t>
            </a:r>
            <a:r>
              <a:rPr lang="en-US" sz="2800" b="1">
                <a:solidFill>
                  <a:srgbClr val="000099"/>
                </a:solidFill>
              </a:rPr>
              <a:t>proteins</a:t>
            </a:r>
            <a:r>
              <a:rPr lang="en-US" sz="2800"/>
              <a:t> are </a:t>
            </a:r>
            <a:r>
              <a:rPr lang="en-US" sz="2800" b="1">
                <a:solidFill>
                  <a:srgbClr val="000099"/>
                </a:solidFill>
              </a:rPr>
              <a:t>transported</a:t>
            </a:r>
            <a:r>
              <a:rPr lang="en-US" sz="2800"/>
              <a:t> to &amp; from the tip of a cilium or flagellum.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Tx/>
              <a:buNone/>
              <a:tabLst>
                <a:tab pos="2000250" algn="l"/>
              </a:tabLst>
            </a:pPr>
            <a:r>
              <a:rPr lang="en-US" sz="2800"/>
              <a:t>This intraflagellar transport is important for </a:t>
            </a:r>
            <a:r>
              <a:rPr lang="en-US" sz="2800" b="1">
                <a:solidFill>
                  <a:srgbClr val="000099"/>
                </a:solidFill>
              </a:rPr>
              <a:t>formation &amp; maintenance of cilia &amp; flagella</a:t>
            </a:r>
            <a:r>
              <a:rPr lang="en-US" sz="2800"/>
              <a:t>, which grow by addition of subunits at the distal tip where plus ends of axonemal microtubules are located.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FontTx/>
              <a:buNone/>
              <a:tabLst>
                <a:tab pos="2000250" algn="l"/>
              </a:tabLst>
            </a:pPr>
            <a:r>
              <a:rPr lang="en-US" sz="2800"/>
              <a:t>Some axonemal precursor proteins are transported in association with </a:t>
            </a:r>
            <a:r>
              <a:rPr lang="en-US" sz="2800" b="1">
                <a:solidFill>
                  <a:srgbClr val="000099"/>
                </a:solidFill>
              </a:rPr>
              <a:t>particles</a:t>
            </a:r>
            <a:r>
              <a:rPr lang="en-US" sz="2800"/>
              <a:t> (rafts) that are large enough to be visualized by differential interference contrast light microscopy.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4350" y="857250"/>
            <a:ext cx="5105400" cy="40576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60000"/>
              </a:spcAft>
              <a:buFontTx/>
              <a:buNone/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</a:rPr>
              <a:t>Kinesins</a:t>
            </a:r>
            <a:r>
              <a:rPr lang="en-US" sz="2800"/>
              <a:t> transport the particles along axonemal microtubules </a:t>
            </a:r>
            <a:r>
              <a:rPr lang="en-US" sz="2800" b="1">
                <a:solidFill>
                  <a:srgbClr val="000099"/>
                </a:solidFill>
              </a:rPr>
              <a:t>toward</a:t>
            </a:r>
            <a:r>
              <a:rPr lang="en-US" sz="2800"/>
              <a:t> the ciliary/flagellar </a:t>
            </a:r>
            <a:r>
              <a:rPr lang="en-US" sz="2800" b="1">
                <a:solidFill>
                  <a:srgbClr val="000099"/>
                </a:solidFill>
              </a:rPr>
              <a:t>tip</a:t>
            </a:r>
            <a:r>
              <a:rPr lang="en-US" sz="2800"/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60000"/>
              </a:spcAft>
              <a:buFontTx/>
              <a:buNone/>
              <a:tabLst>
                <a:tab pos="2000250" algn="l"/>
              </a:tabLst>
            </a:pPr>
            <a:r>
              <a:rPr lang="en-US" sz="2800"/>
              <a:t>Cytosolic </a:t>
            </a:r>
            <a:r>
              <a:rPr lang="en-US" sz="2800" b="1">
                <a:solidFill>
                  <a:srgbClr val="000099"/>
                </a:solidFill>
              </a:rPr>
              <a:t>dyneins</a:t>
            </a:r>
            <a:r>
              <a:rPr lang="en-US" sz="2800"/>
              <a:t> transport the particles with associated proteins (including kinesins after they discharge their cargo) along axonemal microtubules back</a:t>
            </a:r>
            <a:r>
              <a:rPr lang="en-US" sz="2800" b="1">
                <a:solidFill>
                  <a:srgbClr val="000099"/>
                </a:solidFill>
              </a:rPr>
              <a:t> toward the cytosol</a:t>
            </a:r>
            <a:r>
              <a:rPr lang="en-US" sz="2800"/>
              <a:t>. </a:t>
            </a: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5697538" y="361950"/>
          <a:ext cx="3446462" cy="4429125"/>
        </p:xfrm>
        <a:graphic>
          <a:graphicData uri="http://schemas.openxmlformats.org/presentationml/2006/ole">
            <p:oleObj spid="_x0000_s129029" r:id="rId3" imgW="1600200" imgH="2057400" progId="Word.Picture.8">
              <p:embed/>
            </p:oleObj>
          </a:graphicData>
        </a:graphic>
      </p:graphicFrame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533400" y="5353050"/>
            <a:ext cx="86106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Aft>
                <a:spcPct val="40000"/>
              </a:spcAft>
              <a:tabLst>
                <a:tab pos="2000250" algn="l"/>
              </a:tabLst>
            </a:pPr>
            <a:r>
              <a:rPr lang="en-US" sz="2800" b="1">
                <a:hlinkClick r:id="rId4"/>
              </a:rPr>
              <a:t>Video</a:t>
            </a:r>
            <a:r>
              <a:rPr lang="en-US" sz="2800"/>
              <a:t> and diagram of intraflagellar transport at a website of the Rosenbaum lab at Yale University.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9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675" y="1447800"/>
            <a:ext cx="8391525" cy="50673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FontTx/>
              <a:buNone/>
              <a:tabLst>
                <a:tab pos="2000250" algn="l"/>
              </a:tabLst>
            </a:pPr>
            <a:r>
              <a:rPr lang="en-US" sz="2800"/>
              <a:t>A number of </a:t>
            </a:r>
            <a:r>
              <a:rPr lang="en-US" sz="2800" b="1">
                <a:solidFill>
                  <a:srgbClr val="000099"/>
                </a:solidFill>
              </a:rPr>
              <a:t>diseases</a:t>
            </a:r>
            <a:r>
              <a:rPr lang="en-US" sz="2800"/>
              <a:t> have been attributed to defects in transport along microtubules. 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Char char="w"/>
              <a:tabLst>
                <a:tab pos="2000250" algn="l"/>
              </a:tabLst>
            </a:pPr>
            <a:r>
              <a:rPr lang="en-US"/>
              <a:t>Defects in protein subunits of </a:t>
            </a:r>
            <a:r>
              <a:rPr lang="en-US" b="1">
                <a:solidFill>
                  <a:srgbClr val="000099"/>
                </a:solidFill>
              </a:rPr>
              <a:t>particles</a:t>
            </a:r>
            <a:r>
              <a:rPr lang="en-US"/>
              <a:t> (rafts) that carry cargo proteins to the tips of cilia &amp; flagella lead to </a:t>
            </a:r>
            <a:r>
              <a:rPr lang="en-US" b="1">
                <a:solidFill>
                  <a:srgbClr val="000099"/>
                </a:solidFill>
              </a:rPr>
              <a:t>polycystic kidney disease</a:t>
            </a:r>
            <a:r>
              <a:rPr lang="en-US"/>
              <a:t> &amp; </a:t>
            </a:r>
            <a:r>
              <a:rPr lang="en-US" b="1">
                <a:solidFill>
                  <a:srgbClr val="000099"/>
                </a:solidFill>
              </a:rPr>
              <a:t>retinal degeneration</a:t>
            </a:r>
            <a:r>
              <a:rPr lang="en-US"/>
              <a:t> in mammals.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A non-motile primary cilia in kidney epithelial cells fails to develop in this disease.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3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Development of retinal rod &amp; cone photoreceptors from non-motile cilia is also impaired.</a:t>
            </a: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6725" y="1104900"/>
            <a:ext cx="8391525" cy="5410200"/>
          </a:xfrm>
        </p:spPr>
        <p:txBody>
          <a:bodyPr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chemeClr val="hlink"/>
              </a:buClr>
              <a:buFont typeface="Wingdings" pitchFamily="2" charset="2"/>
              <a:buChar char="w"/>
              <a:tabLst>
                <a:tab pos="2000250" algn="l"/>
              </a:tabLst>
            </a:pPr>
            <a:r>
              <a:rPr lang="en-US" b="1">
                <a:solidFill>
                  <a:srgbClr val="000099"/>
                </a:solidFill>
              </a:rPr>
              <a:t>Kinesin defects:</a:t>
            </a:r>
            <a:r>
              <a:rPr lang="en-US">
                <a:solidFill>
                  <a:srgbClr val="000099"/>
                </a:solidFill>
              </a:rPr>
              <a:t>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Some </a:t>
            </a:r>
            <a:r>
              <a:rPr lang="en-US" sz="2800" b="1">
                <a:solidFill>
                  <a:srgbClr val="000099"/>
                </a:solidFill>
              </a:rPr>
              <a:t>neurodegenerative diseases</a:t>
            </a:r>
            <a:r>
              <a:rPr lang="en-US" sz="2800"/>
              <a:t> are associated with defects in kinesin-mediated long distance transport of materials along microtubules.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Some types of </a:t>
            </a:r>
            <a:r>
              <a:rPr lang="en-US" sz="2800" b="1">
                <a:solidFill>
                  <a:srgbClr val="000099"/>
                </a:solidFill>
              </a:rPr>
              <a:t>cancer</a:t>
            </a:r>
            <a:r>
              <a:rPr lang="en-US" sz="2800"/>
              <a:t> are associated with abnormalities of kinesins involved in mitosis. </a:t>
            </a:r>
          </a:p>
          <a:p>
            <a:pPr marL="914400" lvl="2" indent="-342900">
              <a:lnSpc>
                <a:spcPct val="95000"/>
              </a:lnSpc>
              <a:spcBef>
                <a:spcPct val="0"/>
              </a:spcBef>
              <a:spcAft>
                <a:spcPct val="4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 b="1">
                <a:solidFill>
                  <a:srgbClr val="000099"/>
                </a:solidFill>
              </a:rPr>
              <a:t>Ciliary and flagellar defects</a:t>
            </a:r>
            <a:r>
              <a:rPr lang="en-US" sz="2800"/>
              <a:t> can also arise from deficiency of kinesins involved in transport of cargo to the tips of cilia and flagella. </a:t>
            </a:r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9575" y="1619250"/>
            <a:ext cx="8372475" cy="4838700"/>
          </a:xfrm>
        </p:spPr>
        <p:txBody>
          <a:bodyPr/>
          <a:lstStyle/>
          <a:p>
            <a:pPr marL="457200" lvl="1" indent="-342900">
              <a:spcBef>
                <a:spcPct val="0"/>
              </a:spcBef>
              <a:spcAft>
                <a:spcPct val="40000"/>
              </a:spcAft>
              <a:buClr>
                <a:schemeClr val="hlink"/>
              </a:buClr>
              <a:buFont typeface="Wingdings" pitchFamily="2" charset="2"/>
              <a:buChar char="w"/>
              <a:tabLst>
                <a:tab pos="2000250" algn="l"/>
              </a:tabLst>
            </a:pPr>
            <a:r>
              <a:rPr lang="en-US" b="1">
                <a:solidFill>
                  <a:srgbClr val="000099"/>
                </a:solidFill>
              </a:rPr>
              <a:t>LIS1</a:t>
            </a:r>
            <a:r>
              <a:rPr lang="en-US"/>
              <a:t> protein is associated with </a:t>
            </a:r>
            <a:r>
              <a:rPr lang="en-US" b="1">
                <a:solidFill>
                  <a:srgbClr val="000099"/>
                </a:solidFill>
              </a:rPr>
              <a:t>dynein/dynactin</a:t>
            </a:r>
            <a:r>
              <a:rPr lang="en-US"/>
              <a:t> in the cell cortex. </a:t>
            </a:r>
          </a:p>
          <a:p>
            <a:pPr marL="914400" lvl="2" indent="-342900">
              <a:spcBef>
                <a:spcPct val="0"/>
              </a:spcBef>
              <a:spcAft>
                <a:spcPct val="4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Genetic defects in LIS1 lead to the disease </a:t>
            </a:r>
            <a:r>
              <a:rPr lang="en-US" sz="2800" b="1">
                <a:solidFill>
                  <a:srgbClr val="000099"/>
                </a:solidFill>
              </a:rPr>
              <a:t>lissencephaly</a:t>
            </a:r>
            <a:r>
              <a:rPr lang="en-US" sz="2800"/>
              <a:t>, in which brain development is severely impaired. </a:t>
            </a:r>
          </a:p>
          <a:p>
            <a:pPr marL="914400" lvl="2" indent="-342900">
              <a:spcBef>
                <a:spcPct val="0"/>
              </a:spcBef>
              <a:spcAft>
                <a:spcPct val="40000"/>
              </a:spcAft>
              <a:buClr>
                <a:srgbClr val="000099"/>
              </a:buClr>
              <a:tabLst>
                <a:tab pos="2000250" algn="l"/>
              </a:tabLst>
            </a:pPr>
            <a:r>
              <a:rPr lang="en-US" sz="2800"/>
              <a:t>In animals, overexpression or elimination of LIS1 causes </a:t>
            </a:r>
            <a:r>
              <a:rPr lang="en-US" sz="2800" b="1">
                <a:solidFill>
                  <a:srgbClr val="000099"/>
                </a:solidFill>
              </a:rPr>
              <a:t>mitotic spindle abnormalities</a:t>
            </a:r>
            <a:r>
              <a:rPr lang="en-US" sz="2800"/>
              <a:t>, including altered spindle orientation in polarized epithelial cells.</a:t>
            </a:r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28600" y="3733800"/>
            <a:ext cx="8610600" cy="3048000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N-termini of the 2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light chains</a:t>
            </a:r>
            <a:r>
              <a:rPr lang="en-US" sz="2800">
                <a:cs typeface="Times New Roman" pitchFamily="18" charset="0"/>
              </a:rPr>
              <a:t> associate with the 2 heavy chains near the tail. The diagram above is over simplified.</a:t>
            </a:r>
          </a:p>
          <a:p>
            <a:pPr marL="0" indent="0">
              <a:spcBef>
                <a:spcPct val="0"/>
              </a:spcBef>
              <a:spcAft>
                <a:spcPct val="3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Light chains at the N-terminus include a series of hydrophobic heptad repeats predicted to interact with similar repeats in the heavy chains near the tail region, in  a 4-helix coiled coil.</a:t>
            </a:r>
          </a:p>
        </p:txBody>
      </p:sp>
      <p:sp>
        <p:nvSpPr>
          <p:cNvPr id="92163" name="Rectangle 1027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4" name="Rectangle 1028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5" name="Rectangle 1029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6" name="Rectangle 1030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7" name="Rectangle 1031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8" name="Rectangle 1032"/>
          <p:cNvSpPr>
            <a:spLocks noChangeArrowheads="1"/>
          </p:cNvSpPr>
          <p:nvPr/>
        </p:nvSpPr>
        <p:spPr bwMode="auto">
          <a:xfrm>
            <a:off x="3314700" y="2628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69" name="Rectangle 1033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70" name="Rectangle 1034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72" name="Rectangle 1036"/>
          <p:cNvSpPr>
            <a:spLocks noChangeArrowheads="1"/>
          </p:cNvSpPr>
          <p:nvPr/>
        </p:nvSpPr>
        <p:spPr bwMode="auto">
          <a:xfrm>
            <a:off x="3086100" y="2657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2173" name="Object 1037"/>
          <p:cNvGraphicFramePr>
            <a:graphicFrameLocks noChangeAspect="1"/>
          </p:cNvGraphicFramePr>
          <p:nvPr/>
        </p:nvGraphicFramePr>
        <p:xfrm>
          <a:off x="1239838" y="44450"/>
          <a:ext cx="6664325" cy="3460750"/>
        </p:xfrm>
        <a:graphic>
          <a:graphicData uri="http://schemas.openxmlformats.org/presentationml/2006/ole">
            <p:oleObj spid="_x0000_s92173" r:id="rId3" imgW="2971800" imgH="15438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675" y="3581400"/>
            <a:ext cx="8553450" cy="32766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C-terminal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tail</a:t>
            </a:r>
            <a:r>
              <a:rPr lang="en-US" sz="2800">
                <a:cs typeface="Times New Roman" pitchFamily="18" charset="0"/>
              </a:rPr>
              <a:t> domains of kinesin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light chains</a:t>
            </a:r>
            <a:r>
              <a:rPr lang="en-US" sz="2800">
                <a:cs typeface="Times New Roman" pitchFamily="18" charset="0"/>
              </a:rPr>
              <a:t> include several "tetratrico peptide repeats" (TPRs). The 34 amino acid TPRs mediate protein-protein interactions.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Kinesin light chain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TPRs</a:t>
            </a:r>
            <a:r>
              <a:rPr lang="en-US" sz="2800">
                <a:cs typeface="Times New Roman" pitchFamily="18" charset="0"/>
              </a:rPr>
              <a:t> are involved in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binding</a:t>
            </a:r>
            <a:r>
              <a:rPr lang="en-US" sz="2800">
                <a:cs typeface="Times New Roman" pitchFamily="18" charset="0"/>
              </a:rPr>
              <a:t> of kinesins to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cargo</a:t>
            </a:r>
            <a:r>
              <a:rPr lang="en-US" sz="2800"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C terminal domains of heavy chains may also participate in binding some kinesins to cargo.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643" name="Rectangle 11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9646" name="Object 14"/>
          <p:cNvGraphicFramePr>
            <a:graphicFrameLocks noChangeAspect="1"/>
          </p:cNvGraphicFramePr>
          <p:nvPr/>
        </p:nvGraphicFramePr>
        <p:xfrm>
          <a:off x="1239838" y="0"/>
          <a:ext cx="6664325" cy="3460750"/>
        </p:xfrm>
        <a:graphic>
          <a:graphicData uri="http://schemas.openxmlformats.org/presentationml/2006/ole">
            <p:oleObj spid="_x0000_s69646" r:id="rId3" imgW="2971800" imgH="1543812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0050" y="2819400"/>
            <a:ext cx="8515350" cy="39243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Some organelle membranes contain transmembrane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receptor</a:t>
            </a:r>
            <a:r>
              <a:rPr lang="en-US" sz="2800">
                <a:cs typeface="Times New Roman" pitchFamily="18" charset="0"/>
              </a:rPr>
              <a:t> proteins that bind kinesins.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Kinectin</a:t>
            </a:r>
            <a:r>
              <a:rPr lang="en-US" sz="2800">
                <a:cs typeface="Times New Roman" pitchFamily="18" charset="0"/>
              </a:rPr>
              <a:t> is an ER membrane receptor for kinesin-I.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Scaffolding proteins</a:t>
            </a:r>
            <a:r>
              <a:rPr lang="en-US" sz="2800">
                <a:cs typeface="Times New Roman" pitchFamily="18" charset="0"/>
              </a:rPr>
              <a:t>, first identified as being involved in assembling signal protein complexes, mediate binding of kinesin light chains to some cargo proteins or receptors.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/>
              <a:t>Some membrane-associated </a:t>
            </a:r>
            <a:r>
              <a:rPr lang="en-US" sz="2800" b="1">
                <a:solidFill>
                  <a:srgbClr val="000099"/>
                </a:solidFill>
              </a:rPr>
              <a:t>Rab</a:t>
            </a:r>
            <a:r>
              <a:rPr lang="en-US" sz="2800"/>
              <a:t> GTPases, that provide specificity for vesicle transport &amp; fusion, are known to bind particular kinesins. </a:t>
            </a: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8" name="Rectangle 10"/>
          <p:cNvSpPr>
            <a:spLocks noChangeArrowheads="1"/>
          </p:cNvSpPr>
          <p:nvPr/>
        </p:nvSpPr>
        <p:spPr bwMode="auto">
          <a:xfrm>
            <a:off x="3057525" y="245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400050" y="533400"/>
            <a:ext cx="19621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Cargo</a:t>
            </a:r>
            <a:r>
              <a:rPr lang="en-US" sz="2800">
                <a:cs typeface="Times New Roman" pitchFamily="18" charset="0"/>
              </a:rPr>
              <a:t> proteins bound by kinesins are diverse.</a:t>
            </a:r>
          </a:p>
        </p:txBody>
      </p:sp>
      <p:sp>
        <p:nvSpPr>
          <p:cNvPr id="94221" name="Rectangle 13"/>
          <p:cNvSpPr>
            <a:spLocks noChangeArrowheads="1"/>
          </p:cNvSpPr>
          <p:nvPr/>
        </p:nvSpPr>
        <p:spPr bwMode="auto">
          <a:xfrm>
            <a:off x="0" y="2800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2417763" y="0"/>
          <a:ext cx="6718300" cy="2789238"/>
        </p:xfrm>
        <a:graphic>
          <a:graphicData uri="http://schemas.openxmlformats.org/presentationml/2006/ole">
            <p:oleObj spid="_x0000_s94220" name="Picture" r:id="rId3" imgW="3029712" imgH="125730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343400"/>
            <a:ext cx="8610600" cy="222885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into contact with the motor domains.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In this folded over state kinesin exhibits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decreased ATPase</a:t>
            </a:r>
            <a:r>
              <a:rPr lang="en-US" sz="2800">
                <a:cs typeface="Times New Roman" pitchFamily="18" charset="0"/>
              </a:rPr>
              <a:t> activity and diminished binding to microtubules. 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This may prevent wasteful hydrolysis of ATP by kinesin when it is not transporting cargo. </a:t>
            </a: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3057525" y="245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42" name="Rectangle 10"/>
          <p:cNvSpPr>
            <a:spLocks noChangeArrowheads="1"/>
          </p:cNvSpPr>
          <p:nvPr/>
        </p:nvSpPr>
        <p:spPr bwMode="auto">
          <a:xfrm>
            <a:off x="304800" y="666750"/>
            <a:ext cx="215265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5000"/>
              </a:lnSpc>
              <a:spcAft>
                <a:spcPct val="2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>
                <a:cs typeface="Times New Roman" pitchFamily="18" charset="0"/>
              </a:rPr>
              <a:t>In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absence   of cargo</a:t>
            </a:r>
            <a:r>
              <a:rPr lang="en-US" sz="2800">
                <a:cs typeface="Times New Roman" pitchFamily="18" charset="0"/>
              </a:rPr>
              <a:t>, the kinesin heavy chain stalk </a:t>
            </a: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folds</a:t>
            </a:r>
            <a:r>
              <a:rPr lang="en-US" sz="2800">
                <a:cs typeface="Times New Roman" pitchFamily="18" charset="0"/>
              </a:rPr>
              <a:t> at hinge regions, bringing  heavy chain tail domains</a:t>
            </a:r>
          </a:p>
        </p:txBody>
      </p:sp>
      <p:graphicFrame>
        <p:nvGraphicFramePr>
          <p:cNvPr id="95243" name="Object 11"/>
          <p:cNvGraphicFramePr>
            <a:graphicFrameLocks noChangeAspect="1"/>
          </p:cNvGraphicFramePr>
          <p:nvPr/>
        </p:nvGraphicFramePr>
        <p:xfrm>
          <a:off x="2425700" y="0"/>
          <a:ext cx="6718300" cy="4310063"/>
        </p:xfrm>
        <a:graphic>
          <a:graphicData uri="http://schemas.openxmlformats.org/presentationml/2006/ole">
            <p:oleObj spid="_x0000_s95243" name="Picture" r:id="rId3" imgW="3029040" imgH="194328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6750" y="4438650"/>
            <a:ext cx="7734300" cy="2400300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>
                <a:solidFill>
                  <a:srgbClr val="000099"/>
                </a:solidFill>
                <a:cs typeface="Times New Roman" pitchFamily="18" charset="0"/>
              </a:rPr>
              <a:t>Unfolding</a:t>
            </a:r>
            <a:r>
              <a:rPr lang="en-US" sz="2800">
                <a:cs typeface="Times New Roman" pitchFamily="18" charset="0"/>
              </a:rPr>
              <a:t> of kinesin into its more extended active conformation is promoted by: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spcAft>
                <a:spcPct val="10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phosphorylation</a:t>
            </a:r>
            <a:r>
              <a:rPr lang="en-US">
                <a:cs typeface="Times New Roman" pitchFamily="18" charset="0"/>
              </a:rPr>
              <a:t> of kinesin light chains, catalyzed by a specific kinase, or</a:t>
            </a:r>
          </a:p>
          <a:p>
            <a:pPr lvl="1">
              <a:lnSpc>
                <a:spcPct val="95000"/>
              </a:lnSpc>
              <a:spcBef>
                <a:spcPct val="0"/>
              </a:spcBef>
              <a:spcAft>
                <a:spcPct val="15000"/>
              </a:spcAft>
              <a:buClr>
                <a:schemeClr val="hlink"/>
              </a:buClr>
              <a:buFont typeface="Wingdings" pitchFamily="2" charset="2"/>
              <a:buChar char="w"/>
            </a:pPr>
            <a:r>
              <a:rPr lang="en-US" b="1">
                <a:solidFill>
                  <a:srgbClr val="000099"/>
                </a:solidFill>
                <a:cs typeface="Times New Roman" pitchFamily="18" charset="0"/>
              </a:rPr>
              <a:t>binding of cargo</a:t>
            </a:r>
            <a:r>
              <a:rPr lang="en-US">
                <a:cs typeface="Times New Roman" pitchFamily="18" charset="0"/>
              </a:rPr>
              <a:t>.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571875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348615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268605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3314700" y="2771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3057525" y="245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1212850" y="19050"/>
          <a:ext cx="6718300" cy="4310063"/>
        </p:xfrm>
        <a:graphic>
          <a:graphicData uri="http://schemas.openxmlformats.org/presentationml/2006/ole">
            <p:oleObj spid="_x0000_s96266" name="Picture" r:id="rId3" imgW="3029040" imgH="194328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3091</TotalTime>
  <Words>2815</Words>
  <Application>Microsoft PowerPoint</Application>
  <PresentationFormat>Diavetítés a képernyőre (4:3 oldalarány)</PresentationFormat>
  <Paragraphs>177</Paragraphs>
  <Slides>46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46</vt:i4>
      </vt:variant>
    </vt:vector>
  </HeadingPairs>
  <TitlesOfParts>
    <vt:vector size="53" baseType="lpstr">
      <vt:lpstr>Times New Roman</vt:lpstr>
      <vt:lpstr>Wingdings</vt:lpstr>
      <vt:lpstr>Symbol</vt:lpstr>
      <vt:lpstr>Century Schoolbook</vt:lpstr>
      <vt:lpstr>Blank Presentation</vt:lpstr>
      <vt:lpstr>Microsoft Word Picture</vt:lpstr>
      <vt:lpstr>Microsoft Picture</vt:lpstr>
      <vt:lpstr>1. dia</vt:lpstr>
      <vt:lpstr>2. dia</vt:lpstr>
      <vt:lpstr>Kinesins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  <vt:lpstr>34. dia</vt:lpstr>
      <vt:lpstr>35. dia</vt:lpstr>
      <vt:lpstr>36. dia</vt:lpstr>
      <vt:lpstr>37. dia</vt:lpstr>
      <vt:lpstr>38. dia</vt:lpstr>
      <vt:lpstr>39. dia</vt:lpstr>
      <vt:lpstr>40. dia</vt:lpstr>
      <vt:lpstr>41. dia</vt:lpstr>
      <vt:lpstr>42. dia</vt:lpstr>
      <vt:lpstr>43. dia</vt:lpstr>
      <vt:lpstr>44. dia</vt:lpstr>
      <vt:lpstr>45. dia</vt:lpstr>
      <vt:lpstr>46. dia</vt:lpstr>
    </vt:vector>
  </TitlesOfParts>
  <Company>Northstar Drive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Microtubule Motors</dc:title>
  <dc:creator>Joyce Diwan</dc:creator>
  <cp:lastModifiedBy>grolmusz</cp:lastModifiedBy>
  <cp:revision>375</cp:revision>
  <cp:lastPrinted>1999-06-15T18:58:41Z</cp:lastPrinted>
  <dcterms:created xsi:type="dcterms:W3CDTF">1999-06-07T01:47:47Z</dcterms:created>
  <dcterms:modified xsi:type="dcterms:W3CDTF">2013-10-27T19:42:25Z</dcterms:modified>
</cp:coreProperties>
</file>