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6"/>
  </p:notesMasterIdLst>
  <p:sldIdLst>
    <p:sldId id="303" r:id="rId2"/>
    <p:sldId id="315" r:id="rId3"/>
    <p:sldId id="314" r:id="rId4"/>
    <p:sldId id="313" r:id="rId5"/>
    <p:sldId id="316" r:id="rId6"/>
    <p:sldId id="310" r:id="rId7"/>
    <p:sldId id="312" r:id="rId8"/>
    <p:sldId id="311" r:id="rId9"/>
    <p:sldId id="317" r:id="rId10"/>
    <p:sldId id="304" r:id="rId11"/>
    <p:sldId id="305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2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7" autoAdjust="0"/>
    <p:restoredTop sz="94632" autoAdjust="0"/>
  </p:normalViewPr>
  <p:slideViewPr>
    <p:cSldViewPr>
      <p:cViewPr>
        <p:scale>
          <a:sx n="50" d="100"/>
          <a:sy n="50" d="100"/>
        </p:scale>
        <p:origin x="-108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B3A4E7-7406-45D4-B338-22B3A01895F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50F62-BE07-49BE-AAD8-4B04D873880C}" type="slidenum">
              <a:rPr lang="en-US"/>
              <a:pPr/>
              <a:t>12</a:t>
            </a:fld>
            <a:endParaRPr lang="en-US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17680C-7061-4C46-8C1D-BA094F4C91DC}" type="slidenum">
              <a:rPr lang="en-US"/>
              <a:pPr/>
              <a:t>21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8A300-43AE-4EDF-BE96-6A87798BABFA}" type="slidenum">
              <a:rPr lang="en-US"/>
              <a:pPr/>
              <a:t>22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53CFFA-A817-4DFC-AC96-885E9033ABC9}" type="slidenum">
              <a:rPr lang="en-US"/>
              <a:pPr/>
              <a:t>23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A628C1-3E58-4429-91E1-3D38DFFB8199}" type="slidenum">
              <a:rPr lang="en-US"/>
              <a:pPr/>
              <a:t>13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D27184-93CF-4E1C-B02D-C7E3F93BC967}" type="slidenum">
              <a:rPr lang="en-US"/>
              <a:pPr/>
              <a:t>14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D5AA9E-D517-4B1A-8D57-38AA52783ED6}" type="slidenum">
              <a:rPr lang="en-US"/>
              <a:pPr/>
              <a:t>15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FD85A0-314D-4044-A9F9-4BBE7F7FF342}" type="slidenum">
              <a:rPr lang="en-US"/>
              <a:pPr/>
              <a:t>16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2BA694-0B6F-453F-AD22-9C88C2B55578}" type="slidenum">
              <a:rPr lang="en-US"/>
              <a:pPr/>
              <a:t>17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DD7F73-0677-4309-8BC8-E4FC14C1A8CB}" type="slidenum">
              <a:rPr lang="en-US"/>
              <a:pPr/>
              <a:t>18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129B28-4349-4229-980F-5274CEDCF455}" type="slidenum">
              <a:rPr lang="en-US"/>
              <a:pPr/>
              <a:t>19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E390F6-1CDB-49DA-AC69-9791F2F4EFD1}" type="slidenum">
              <a:rPr lang="en-US"/>
              <a:pPr/>
              <a:t>20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524000"/>
          </a:xfrm>
        </p:spPr>
        <p:txBody>
          <a:bodyPr anchor="b"/>
          <a:lstStyle>
            <a:lvl1pPr>
              <a:lnSpc>
                <a:spcPct val="80000"/>
              </a:lnSpc>
              <a:defRPr sz="32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0" y="6613525"/>
            <a:ext cx="9144000" cy="269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1000">
                <a:latin typeface="Comic Sans MS" pitchFamily="66" charset="0"/>
              </a:rPr>
              <a:t>Robert Sedgewick and Kevin Wayne   •   Copyright © 2005   •   http://www.Princeton.EDU/~cos226</a:t>
            </a: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20788" y="2671763"/>
            <a:ext cx="7162800" cy="3094037"/>
          </a:xfrm>
          <a:ln>
            <a:tailEnd type="none" w="sm" len="sm"/>
          </a:ln>
        </p:spPr>
        <p:txBody>
          <a:bodyPr/>
          <a:lstStyle>
            <a:lvl1pPr defTabSz="915988">
              <a:defRPr sz="16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3FA64C-EE89-42CA-95F2-1361FE0A61A5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722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72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168977-E48D-4DC0-B9D1-FCC71A61A2C0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BD0A08-DDBE-4D5C-ACF6-678BFAFF9F58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0F5E40-0C7F-409F-A1FB-FE8D424700D4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00F573-5DBC-45D0-8842-7292F86D8850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5B1FE2-887A-4917-99AD-4A2EA8269D1E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FCD170-7FF3-4F99-8A25-CA729D52D839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B63310-42A0-4622-BF7B-E3DC5909AE57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74F91A-AFF3-40EC-B9F7-873914CCDB6A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E530E0-7212-4D4A-9C41-D241E673749E}" type="slidenum">
              <a:rPr lang="en-US"/>
              <a:pPr/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848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800">
                <a:latin typeface="+mn-lt"/>
              </a:defRPr>
            </a:lvl1pPr>
          </a:lstStyle>
          <a:p>
            <a:fld id="{1CF20240-D0AB-4EEF-9440-4C926FCF154D}" type="slidenum">
              <a:rPr lang="en-US"/>
              <a:pPr/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Comic Sans MS" pitchFamily="66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003399"/>
        </a:buClr>
        <a:buSzPct val="50000"/>
        <a:buFont typeface="Monotype Sorts" pitchFamily="-110" charset="2"/>
        <a:defRPr kumimoji="1">
          <a:solidFill>
            <a:srgbClr val="003399"/>
          </a:solidFill>
          <a:latin typeface="+mn-lt"/>
          <a:ea typeface="+mn-ea"/>
          <a:cs typeface="+mn-cs"/>
        </a:defRPr>
      </a:lvl1pPr>
      <a:lvl2pPr marL="346075" indent="-2317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35000"/>
        <a:buFont typeface="Monotype Sorts" pitchFamily="-110" charset="2"/>
        <a:buChar char="n"/>
        <a:defRPr kumimoji="1">
          <a:solidFill>
            <a:schemeClr val="tx1"/>
          </a:solidFill>
          <a:latin typeface="+mn-lt"/>
        </a:defRPr>
      </a:lvl2pPr>
      <a:lvl3pPr marL="627063" indent="-16668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</a:defRPr>
      </a:lvl3pPr>
      <a:lvl4pPr marL="1147763" indent="-4048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buChar char="!"/>
        <a:defRPr kumimoji="1">
          <a:solidFill>
            <a:schemeClr val="tx1"/>
          </a:solidFill>
          <a:latin typeface="+mn-lt"/>
        </a:defRPr>
      </a:lvl4pPr>
      <a:lvl5pPr marL="15398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</a:defRPr>
      </a:lvl5pPr>
      <a:lvl6pPr marL="19970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</a:defRPr>
      </a:lvl6pPr>
      <a:lvl7pPr marL="24542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</a:defRPr>
      </a:lvl7pPr>
      <a:lvl8pPr marL="29114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</a:defRPr>
      </a:lvl8pPr>
      <a:lvl9pPr marL="33686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fund.nih.gov/hm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hyperlink" Target="http://en.wikipedia.org/wiki/Gel_electrophoresis" TargetMode="External"/><Relationship Id="rId2" Type="http://schemas.openxmlformats.org/officeDocument/2006/relationships/hyperlink" Target="http://en.wikipedia.org/wiki/Frederick_Sang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DNA_denaturation" TargetMode="External"/><Relationship Id="rId5" Type="http://schemas.openxmlformats.org/officeDocument/2006/relationships/hyperlink" Target="http://en.wikipedia.org/wiki/DNA_polymerase" TargetMode="External"/><Relationship Id="rId4" Type="http://schemas.openxmlformats.org/officeDocument/2006/relationships/hyperlink" Target="http://en.wikipedia.org/wiki/Primer_(molecular_biology)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1800"/>
              <a:t/>
            </a:r>
            <a:br>
              <a:rPr lang="hu-HU" sz="1800"/>
            </a:br>
            <a:endParaRPr lang="hu-HU" sz="180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u-HU" sz="2400"/>
              <a:t>Sequence search and alignment</a:t>
            </a:r>
            <a:br>
              <a:rPr lang="hu-HU" sz="2400"/>
            </a:br>
            <a:r>
              <a:rPr lang="hu-HU" sz="2400"/>
              <a:t>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Simple sequence search</a:t>
            </a:r>
          </a:p>
        </p:txBody>
      </p:sp>
      <p:sp>
        <p:nvSpPr>
          <p:cNvPr id="186386" name="Rectangle 18"/>
          <p:cNvSpPr>
            <a:spLocks noChangeArrowheads="1"/>
          </p:cNvSpPr>
          <p:nvPr/>
        </p:nvSpPr>
        <p:spPr bwMode="auto">
          <a:xfrm>
            <a:off x="2051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87" name="Rectangle 19"/>
          <p:cNvSpPr>
            <a:spLocks noChangeArrowheads="1"/>
          </p:cNvSpPr>
          <p:nvPr/>
        </p:nvSpPr>
        <p:spPr bwMode="auto">
          <a:xfrm>
            <a:off x="2432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88" name="Rectangle 20"/>
          <p:cNvSpPr>
            <a:spLocks noChangeArrowheads="1"/>
          </p:cNvSpPr>
          <p:nvPr/>
        </p:nvSpPr>
        <p:spPr bwMode="auto">
          <a:xfrm>
            <a:off x="2813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6389" name="Rectangle 21"/>
          <p:cNvSpPr>
            <a:spLocks noChangeArrowheads="1"/>
          </p:cNvSpPr>
          <p:nvPr/>
        </p:nvSpPr>
        <p:spPr bwMode="auto">
          <a:xfrm>
            <a:off x="3194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0" name="Rectangle 22"/>
          <p:cNvSpPr>
            <a:spLocks noChangeArrowheads="1"/>
          </p:cNvSpPr>
          <p:nvPr/>
        </p:nvSpPr>
        <p:spPr bwMode="auto">
          <a:xfrm>
            <a:off x="3575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1" name="Rectangle 23"/>
          <p:cNvSpPr>
            <a:spLocks noChangeArrowheads="1"/>
          </p:cNvSpPr>
          <p:nvPr/>
        </p:nvSpPr>
        <p:spPr bwMode="auto">
          <a:xfrm>
            <a:off x="3956050" y="46863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2" name="Rectangle 24"/>
          <p:cNvSpPr>
            <a:spLocks noChangeArrowheads="1"/>
          </p:cNvSpPr>
          <p:nvPr/>
        </p:nvSpPr>
        <p:spPr bwMode="auto">
          <a:xfrm>
            <a:off x="2051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3" name="Rectangle 25"/>
          <p:cNvSpPr>
            <a:spLocks noChangeArrowheads="1"/>
          </p:cNvSpPr>
          <p:nvPr/>
        </p:nvSpPr>
        <p:spPr bwMode="auto">
          <a:xfrm>
            <a:off x="2432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4" name="Rectangle 26"/>
          <p:cNvSpPr>
            <a:spLocks noChangeArrowheads="1"/>
          </p:cNvSpPr>
          <p:nvPr/>
        </p:nvSpPr>
        <p:spPr bwMode="auto">
          <a:xfrm>
            <a:off x="2813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5" name="Rectangle 27"/>
          <p:cNvSpPr>
            <a:spLocks noChangeArrowheads="1"/>
          </p:cNvSpPr>
          <p:nvPr/>
        </p:nvSpPr>
        <p:spPr bwMode="auto">
          <a:xfrm>
            <a:off x="3194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6396" name="Rectangle 28"/>
          <p:cNvSpPr>
            <a:spLocks noChangeArrowheads="1"/>
          </p:cNvSpPr>
          <p:nvPr/>
        </p:nvSpPr>
        <p:spPr bwMode="auto">
          <a:xfrm>
            <a:off x="3575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7" name="Rectangle 29"/>
          <p:cNvSpPr>
            <a:spLocks noChangeArrowheads="1"/>
          </p:cNvSpPr>
          <p:nvPr/>
        </p:nvSpPr>
        <p:spPr bwMode="auto">
          <a:xfrm>
            <a:off x="3956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398" name="Rectangle 30"/>
          <p:cNvSpPr>
            <a:spLocks noChangeArrowheads="1"/>
          </p:cNvSpPr>
          <p:nvPr/>
        </p:nvSpPr>
        <p:spPr bwMode="auto">
          <a:xfrm>
            <a:off x="2051050" y="4005263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86399" name="Rectangle 31"/>
          <p:cNvSpPr>
            <a:spLocks noChangeArrowheads="1"/>
          </p:cNvSpPr>
          <p:nvPr/>
        </p:nvSpPr>
        <p:spPr bwMode="auto">
          <a:xfrm>
            <a:off x="4337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6400" name="Rectangle 32"/>
          <p:cNvSpPr>
            <a:spLocks noChangeArrowheads="1"/>
          </p:cNvSpPr>
          <p:nvPr/>
        </p:nvSpPr>
        <p:spPr bwMode="auto">
          <a:xfrm>
            <a:off x="4718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401" name="Rectangle 33"/>
          <p:cNvSpPr>
            <a:spLocks noChangeArrowheads="1"/>
          </p:cNvSpPr>
          <p:nvPr/>
        </p:nvSpPr>
        <p:spPr bwMode="auto">
          <a:xfrm>
            <a:off x="5099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402" name="Rectangle 34"/>
          <p:cNvSpPr>
            <a:spLocks noChangeArrowheads="1"/>
          </p:cNvSpPr>
          <p:nvPr/>
        </p:nvSpPr>
        <p:spPr bwMode="auto">
          <a:xfrm>
            <a:off x="5480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6403" name="Rectangle 35"/>
          <p:cNvSpPr>
            <a:spLocks noChangeArrowheads="1"/>
          </p:cNvSpPr>
          <p:nvPr/>
        </p:nvSpPr>
        <p:spPr bwMode="auto">
          <a:xfrm>
            <a:off x="5861050" y="43815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6404" name="Text Box 36"/>
          <p:cNvSpPr txBox="1">
            <a:spLocks noChangeArrowheads="1"/>
          </p:cNvSpPr>
          <p:nvPr/>
        </p:nvSpPr>
        <p:spPr bwMode="auto">
          <a:xfrm>
            <a:off x="323850" y="4311650"/>
            <a:ext cx="438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sz="2400"/>
              <a:t>n</a:t>
            </a:r>
          </a:p>
          <a:p>
            <a:r>
              <a:rPr lang="hu-HU" sz="2400"/>
              <a:t>m</a:t>
            </a:r>
          </a:p>
        </p:txBody>
      </p:sp>
      <p:sp>
        <p:nvSpPr>
          <p:cNvPr id="186405" name="Text Box 37"/>
          <p:cNvSpPr txBox="1">
            <a:spLocks noChangeArrowheads="1"/>
          </p:cNvSpPr>
          <p:nvPr/>
        </p:nvSpPr>
        <p:spPr bwMode="auto">
          <a:xfrm>
            <a:off x="1600200" y="5680075"/>
            <a:ext cx="2725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u-HU" sz="2400"/>
              <a:t>Complexity: O(nm)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57700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57701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57702" name="AutoShape 6"/>
          <p:cNvCxnSpPr>
            <a:cxnSpLocks noChangeShapeType="1"/>
            <a:stCxn id="157700" idx="6"/>
            <a:endCxn id="157701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7705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57706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57707" name="AutoShape 11"/>
          <p:cNvCxnSpPr>
            <a:cxnSpLocks noChangeShapeType="1"/>
            <a:stCxn id="157705" idx="6"/>
            <a:endCxn id="157706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57709" name="AutoShape 13"/>
          <p:cNvCxnSpPr>
            <a:cxnSpLocks noChangeShapeType="1"/>
            <a:stCxn id="157701" idx="6"/>
            <a:endCxn id="157705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10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rgbClr val="0033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157711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57712" name="AutoShape 16"/>
          <p:cNvCxnSpPr>
            <a:cxnSpLocks noChangeShapeType="1"/>
            <a:stCxn id="157710" idx="6"/>
            <a:endCxn id="157711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7715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57716" name="AutoShape 20"/>
          <p:cNvCxnSpPr>
            <a:cxnSpLocks noChangeShapeType="1"/>
            <a:stCxn id="157715" idx="6"/>
            <a:endCxn id="157700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17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7718" name="AutoShape 22"/>
          <p:cNvCxnSpPr>
            <a:cxnSpLocks noChangeShapeType="1"/>
            <a:stCxn id="157711" idx="6"/>
            <a:endCxn id="157715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7719" name="AutoShape 23"/>
          <p:cNvCxnSpPr>
            <a:cxnSpLocks noChangeShapeType="1"/>
            <a:stCxn id="157711" idx="3"/>
            <a:endCxn id="157710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7721" name="AutoShape 25"/>
          <p:cNvCxnSpPr>
            <a:cxnSpLocks noChangeShapeType="1"/>
            <a:stCxn id="157705" idx="3"/>
            <a:endCxn id="157700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7723" name="AutoShape 27"/>
          <p:cNvCxnSpPr>
            <a:cxnSpLocks noChangeShapeType="1"/>
            <a:stCxn id="157701" idx="1"/>
            <a:endCxn id="157710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7725" name="AutoShape 29"/>
          <p:cNvCxnSpPr>
            <a:cxnSpLocks noChangeShapeType="1"/>
            <a:stCxn id="157700" idx="4"/>
            <a:endCxn id="157710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7726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57727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7728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57729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7730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7731" name="Rectangle 35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2" name="Rectangle 36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3" name="Rectangle 37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7734" name="Rectangle 38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5" name="Rectangle 39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6" name="Rectangle 40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7" name="Rectangle 41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8" name="Rectangle 42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39" name="Rectangle 43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0" name="Rectangle 44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7741" name="Rectangle 45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2" name="Rectangle 46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3" name="Rectangle 47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57744" name="Rectangle 48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7745" name="Rectangle 49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6" name="Rectangle 50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7" name="Rectangle 51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7748" name="Rectangle 52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7749" name="Text Box 53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59748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59749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59750" name="AutoShape 6"/>
          <p:cNvCxnSpPr>
            <a:cxnSpLocks noChangeShapeType="1"/>
            <a:stCxn id="159748" idx="6"/>
            <a:endCxn id="159749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9753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59754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59755" name="AutoShape 11"/>
          <p:cNvCxnSpPr>
            <a:cxnSpLocks noChangeShapeType="1"/>
            <a:stCxn id="159753" idx="6"/>
            <a:endCxn id="159754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56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59757" name="AutoShape 13"/>
          <p:cNvCxnSpPr>
            <a:cxnSpLocks noChangeShapeType="1"/>
            <a:stCxn id="159749" idx="6"/>
            <a:endCxn id="159753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58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59759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1</a:t>
            </a:r>
          </a:p>
        </p:txBody>
      </p:sp>
      <p:cxnSp>
        <p:nvCxnSpPr>
          <p:cNvPr id="159760" name="AutoShape 16"/>
          <p:cNvCxnSpPr>
            <a:cxnSpLocks noChangeShapeType="1"/>
            <a:stCxn id="159758" idx="6"/>
            <a:endCxn id="159759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61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9762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9763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59764" name="AutoShape 20"/>
          <p:cNvCxnSpPr>
            <a:cxnSpLocks noChangeShapeType="1"/>
            <a:stCxn id="159763" idx="6"/>
            <a:endCxn id="159748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9766" name="AutoShape 22"/>
          <p:cNvCxnSpPr>
            <a:cxnSpLocks noChangeShapeType="1"/>
            <a:stCxn id="159759" idx="6"/>
            <a:endCxn id="159763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9767" name="AutoShape 23"/>
          <p:cNvCxnSpPr>
            <a:cxnSpLocks noChangeShapeType="1"/>
            <a:stCxn id="159759" idx="3"/>
            <a:endCxn id="159758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9769" name="AutoShape 25"/>
          <p:cNvCxnSpPr>
            <a:cxnSpLocks noChangeShapeType="1"/>
            <a:stCxn id="159753" idx="3"/>
            <a:endCxn id="159748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70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9771" name="AutoShape 27"/>
          <p:cNvCxnSpPr>
            <a:cxnSpLocks noChangeShapeType="1"/>
            <a:stCxn id="159749" idx="1"/>
            <a:endCxn id="159758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72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59773" name="AutoShape 29"/>
          <p:cNvCxnSpPr>
            <a:cxnSpLocks noChangeShapeType="1"/>
            <a:stCxn id="159748" idx="4"/>
            <a:endCxn id="159758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9774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59775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776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59777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778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59779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59780" name="Rectangle 36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59781" name="Rectangle 37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2" name="Rectangle 38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9783" name="Rectangle 39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4" name="Rectangle 40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5" name="Rectangle 41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6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59787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8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89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9790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91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92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59793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59794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95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96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59797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61796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61797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61798" name="AutoShape 6"/>
          <p:cNvCxnSpPr>
            <a:cxnSpLocks noChangeShapeType="1"/>
            <a:stCxn id="161796" idx="6"/>
            <a:endCxn id="161797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799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1801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61802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61803" name="AutoShape 11"/>
          <p:cNvCxnSpPr>
            <a:cxnSpLocks noChangeShapeType="1"/>
            <a:stCxn id="161801" idx="6"/>
            <a:endCxn id="161802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04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61805" name="AutoShape 13"/>
          <p:cNvCxnSpPr>
            <a:cxnSpLocks noChangeShapeType="1"/>
            <a:stCxn id="161797" idx="6"/>
            <a:endCxn id="161801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06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61807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61808" name="AutoShape 16"/>
          <p:cNvCxnSpPr>
            <a:cxnSpLocks noChangeShapeType="1"/>
            <a:stCxn id="161806" idx="6"/>
            <a:endCxn id="161807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09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1810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1811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2</a:t>
            </a:r>
          </a:p>
        </p:txBody>
      </p:sp>
      <p:cxnSp>
        <p:nvCxnSpPr>
          <p:cNvPr id="161812" name="AutoShape 20"/>
          <p:cNvCxnSpPr>
            <a:cxnSpLocks noChangeShapeType="1"/>
            <a:stCxn id="161811" idx="6"/>
            <a:endCxn id="161796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13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1814" name="AutoShape 22"/>
          <p:cNvCxnSpPr>
            <a:cxnSpLocks noChangeShapeType="1"/>
            <a:stCxn id="161807" idx="6"/>
            <a:endCxn id="161811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1815" name="AutoShape 23"/>
          <p:cNvCxnSpPr>
            <a:cxnSpLocks noChangeShapeType="1"/>
            <a:stCxn id="161807" idx="3"/>
            <a:endCxn id="161806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16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1817" name="AutoShape 25"/>
          <p:cNvCxnSpPr>
            <a:cxnSpLocks noChangeShapeType="1"/>
            <a:stCxn id="161801" idx="3"/>
            <a:endCxn id="161796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18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1819" name="AutoShape 27"/>
          <p:cNvCxnSpPr>
            <a:cxnSpLocks noChangeShapeType="1"/>
            <a:stCxn id="161797" idx="1"/>
            <a:endCxn id="161806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20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1821" name="AutoShape 29"/>
          <p:cNvCxnSpPr>
            <a:cxnSpLocks noChangeShapeType="1"/>
            <a:stCxn id="161796" idx="4"/>
            <a:endCxn id="161806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1822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1823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1824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1825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1826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1827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61828" name="Rectangle 36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1829" name="Rectangle 37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1830" name="Rectangle 38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1831" name="Rectangle 39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32" name="Rectangle 40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33" name="Rectangle 41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34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1835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1836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37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1838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39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40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61841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1842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43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44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1845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63844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63845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63846" name="AutoShape 6"/>
          <p:cNvCxnSpPr>
            <a:cxnSpLocks noChangeShapeType="1"/>
            <a:stCxn id="163844" idx="6"/>
            <a:endCxn id="163845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3849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63850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63851" name="AutoShape 11"/>
          <p:cNvCxnSpPr>
            <a:cxnSpLocks noChangeShapeType="1"/>
            <a:stCxn id="163849" idx="6"/>
            <a:endCxn id="163850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63853" name="AutoShape 13"/>
          <p:cNvCxnSpPr>
            <a:cxnSpLocks noChangeShapeType="1"/>
            <a:stCxn id="163845" idx="6"/>
            <a:endCxn id="163849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54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63855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63856" name="AutoShape 16"/>
          <p:cNvCxnSpPr>
            <a:cxnSpLocks noChangeShapeType="1"/>
            <a:stCxn id="163854" idx="6"/>
            <a:endCxn id="163855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57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3858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3859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2</a:t>
            </a:r>
          </a:p>
        </p:txBody>
      </p:sp>
      <p:cxnSp>
        <p:nvCxnSpPr>
          <p:cNvPr id="163860" name="AutoShape 20"/>
          <p:cNvCxnSpPr>
            <a:cxnSpLocks noChangeShapeType="1"/>
            <a:stCxn id="163859" idx="6"/>
            <a:endCxn id="163844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61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3862" name="AutoShape 22"/>
          <p:cNvCxnSpPr>
            <a:cxnSpLocks noChangeShapeType="1"/>
            <a:stCxn id="163855" idx="6"/>
            <a:endCxn id="163859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3863" name="AutoShape 23"/>
          <p:cNvCxnSpPr>
            <a:cxnSpLocks noChangeShapeType="1"/>
            <a:stCxn id="163855" idx="3"/>
            <a:endCxn id="163854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64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3865" name="AutoShape 25"/>
          <p:cNvCxnSpPr>
            <a:cxnSpLocks noChangeShapeType="1"/>
            <a:stCxn id="163849" idx="3"/>
            <a:endCxn id="163844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66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3867" name="AutoShape 27"/>
          <p:cNvCxnSpPr>
            <a:cxnSpLocks noChangeShapeType="1"/>
            <a:stCxn id="163845" idx="1"/>
            <a:endCxn id="163854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68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3869" name="AutoShape 29"/>
          <p:cNvCxnSpPr>
            <a:cxnSpLocks noChangeShapeType="1"/>
            <a:stCxn id="163844" idx="4"/>
            <a:endCxn id="163854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3870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3871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2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3873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4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3875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63876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77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78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3879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80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81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82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3883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3884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3885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3886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87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88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63889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3890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91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92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93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3894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3895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3896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3897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98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3899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65892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65893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65894" name="AutoShape 6"/>
          <p:cNvCxnSpPr>
            <a:cxnSpLocks noChangeShapeType="1"/>
            <a:stCxn id="165892" idx="6"/>
            <a:endCxn id="165893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895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5896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5897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65898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65899" name="AutoShape 11"/>
          <p:cNvCxnSpPr>
            <a:cxnSpLocks noChangeShapeType="1"/>
            <a:stCxn id="165897" idx="6"/>
            <a:endCxn id="165898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65901" name="AutoShape 13"/>
          <p:cNvCxnSpPr>
            <a:cxnSpLocks noChangeShapeType="1"/>
            <a:stCxn id="165893" idx="6"/>
            <a:endCxn id="165897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02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65903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65904" name="AutoShape 16"/>
          <p:cNvCxnSpPr>
            <a:cxnSpLocks noChangeShapeType="1"/>
            <a:stCxn id="165902" idx="6"/>
            <a:endCxn id="165903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5907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65908" name="AutoShape 20"/>
          <p:cNvCxnSpPr>
            <a:cxnSpLocks noChangeShapeType="1"/>
            <a:stCxn id="165907" idx="6"/>
            <a:endCxn id="165892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5910" name="AutoShape 22"/>
          <p:cNvCxnSpPr>
            <a:cxnSpLocks noChangeShapeType="1"/>
            <a:stCxn id="165903" idx="6"/>
            <a:endCxn id="165907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5911" name="AutoShape 23"/>
          <p:cNvCxnSpPr>
            <a:cxnSpLocks noChangeShapeType="1"/>
            <a:stCxn id="165903" idx="3"/>
            <a:endCxn id="165902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5913" name="AutoShape 25"/>
          <p:cNvCxnSpPr>
            <a:cxnSpLocks noChangeShapeType="1"/>
            <a:stCxn id="165897" idx="3"/>
            <a:endCxn id="165892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14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5915" name="AutoShape 27"/>
          <p:cNvCxnSpPr>
            <a:cxnSpLocks noChangeShapeType="1"/>
            <a:stCxn id="165893" idx="1"/>
            <a:endCxn id="165902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16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5917" name="AutoShape 29"/>
          <p:cNvCxnSpPr>
            <a:cxnSpLocks noChangeShapeType="1"/>
            <a:stCxn id="165892" idx="4"/>
            <a:endCxn id="165902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5918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5919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5920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5921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5922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5923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65924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25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26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5927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28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29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30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5931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5932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5933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5934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35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36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65937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5938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39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40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41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5942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5943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5944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5945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46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5947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67940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67941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4</a:t>
            </a:r>
          </a:p>
        </p:txBody>
      </p:sp>
      <p:cxnSp>
        <p:nvCxnSpPr>
          <p:cNvPr id="167942" name="AutoShape 6"/>
          <p:cNvCxnSpPr>
            <a:cxnSpLocks noChangeShapeType="1"/>
            <a:stCxn id="167940" idx="6"/>
            <a:endCxn id="167941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7944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7945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67946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67947" name="AutoShape 11"/>
          <p:cNvCxnSpPr>
            <a:cxnSpLocks noChangeShapeType="1"/>
            <a:stCxn id="167945" idx="6"/>
            <a:endCxn id="167946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48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67949" name="AutoShape 13"/>
          <p:cNvCxnSpPr>
            <a:cxnSpLocks noChangeShapeType="1"/>
            <a:stCxn id="167941" idx="6"/>
            <a:endCxn id="167945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50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67951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67952" name="AutoShape 16"/>
          <p:cNvCxnSpPr>
            <a:cxnSpLocks noChangeShapeType="1"/>
            <a:stCxn id="167950" idx="6"/>
            <a:endCxn id="167951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53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7954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7955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67956" name="AutoShape 20"/>
          <p:cNvCxnSpPr>
            <a:cxnSpLocks noChangeShapeType="1"/>
            <a:stCxn id="167955" idx="6"/>
            <a:endCxn id="167940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57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7958" name="AutoShape 22"/>
          <p:cNvCxnSpPr>
            <a:cxnSpLocks noChangeShapeType="1"/>
            <a:stCxn id="167951" idx="6"/>
            <a:endCxn id="167955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7959" name="AutoShape 23"/>
          <p:cNvCxnSpPr>
            <a:cxnSpLocks noChangeShapeType="1"/>
            <a:stCxn id="167951" idx="3"/>
            <a:endCxn id="167950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7961" name="AutoShape 25"/>
          <p:cNvCxnSpPr>
            <a:cxnSpLocks noChangeShapeType="1"/>
            <a:stCxn id="167945" idx="3"/>
            <a:endCxn id="167940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62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7963" name="AutoShape 27"/>
          <p:cNvCxnSpPr>
            <a:cxnSpLocks noChangeShapeType="1"/>
            <a:stCxn id="167941" idx="1"/>
            <a:endCxn id="167950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64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67965" name="AutoShape 29"/>
          <p:cNvCxnSpPr>
            <a:cxnSpLocks noChangeShapeType="1"/>
            <a:stCxn id="167940" idx="4"/>
            <a:endCxn id="167950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7966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7967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968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67969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970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7971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67972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73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74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7975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76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77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78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79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80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81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7982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83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84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67985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7986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87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88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89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67990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91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67992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67993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94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67995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69988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69989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69990" name="AutoShape 6"/>
          <p:cNvCxnSpPr>
            <a:cxnSpLocks noChangeShapeType="1"/>
            <a:stCxn id="169988" idx="6"/>
            <a:endCxn id="169989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69993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69994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69995" name="AutoShape 11"/>
          <p:cNvCxnSpPr>
            <a:cxnSpLocks noChangeShapeType="1"/>
            <a:stCxn id="169993" idx="6"/>
            <a:endCxn id="169994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9996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69997" name="AutoShape 13"/>
          <p:cNvCxnSpPr>
            <a:cxnSpLocks noChangeShapeType="1"/>
            <a:stCxn id="169989" idx="6"/>
            <a:endCxn id="169993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9998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69999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70000" name="AutoShape 16"/>
          <p:cNvCxnSpPr>
            <a:cxnSpLocks noChangeShapeType="1"/>
            <a:stCxn id="169998" idx="6"/>
            <a:endCxn id="169999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0003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70004" name="AutoShape 20"/>
          <p:cNvCxnSpPr>
            <a:cxnSpLocks noChangeShapeType="1"/>
            <a:stCxn id="170003" idx="6"/>
            <a:endCxn id="169988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05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0006" name="AutoShape 22"/>
          <p:cNvCxnSpPr>
            <a:cxnSpLocks noChangeShapeType="1"/>
            <a:stCxn id="169999" idx="6"/>
            <a:endCxn id="170003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0007" name="AutoShape 23"/>
          <p:cNvCxnSpPr>
            <a:cxnSpLocks noChangeShapeType="1"/>
            <a:stCxn id="169999" idx="3"/>
            <a:endCxn id="169998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0009" name="AutoShape 25"/>
          <p:cNvCxnSpPr>
            <a:cxnSpLocks noChangeShapeType="1"/>
            <a:stCxn id="169993" idx="3"/>
            <a:endCxn id="169988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10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0011" name="AutoShape 27"/>
          <p:cNvCxnSpPr>
            <a:cxnSpLocks noChangeShapeType="1"/>
            <a:stCxn id="169989" idx="1"/>
            <a:endCxn id="169998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12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0013" name="AutoShape 29"/>
          <p:cNvCxnSpPr>
            <a:cxnSpLocks noChangeShapeType="1"/>
            <a:stCxn id="169988" idx="4"/>
            <a:endCxn id="169998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0014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0015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16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0017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18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0019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70020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21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22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0023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24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25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26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27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28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29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0030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31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32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70033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0034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35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36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37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0038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39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0040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0041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42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0043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72036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72037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72038" name="AutoShape 6"/>
          <p:cNvCxnSpPr>
            <a:cxnSpLocks noChangeShapeType="1"/>
            <a:stCxn id="172036" idx="6"/>
            <a:endCxn id="172037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39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2040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2041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72042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72043" name="AutoShape 11"/>
          <p:cNvCxnSpPr>
            <a:cxnSpLocks noChangeShapeType="1"/>
            <a:stCxn id="172041" idx="6"/>
            <a:endCxn id="172042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44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72045" name="AutoShape 13"/>
          <p:cNvCxnSpPr>
            <a:cxnSpLocks noChangeShapeType="1"/>
            <a:stCxn id="172037" idx="6"/>
            <a:endCxn id="172041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46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72047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72048" name="AutoShape 16"/>
          <p:cNvCxnSpPr>
            <a:cxnSpLocks noChangeShapeType="1"/>
            <a:stCxn id="172046" idx="6"/>
            <a:endCxn id="172047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49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2050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2051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72052" name="AutoShape 20"/>
          <p:cNvCxnSpPr>
            <a:cxnSpLocks noChangeShapeType="1"/>
            <a:stCxn id="172051" idx="6"/>
            <a:endCxn id="172036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53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2054" name="AutoShape 22"/>
          <p:cNvCxnSpPr>
            <a:cxnSpLocks noChangeShapeType="1"/>
            <a:stCxn id="172047" idx="6"/>
            <a:endCxn id="172051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2055" name="AutoShape 23"/>
          <p:cNvCxnSpPr>
            <a:cxnSpLocks noChangeShapeType="1"/>
            <a:stCxn id="172047" idx="3"/>
            <a:endCxn id="172046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2057" name="AutoShape 25"/>
          <p:cNvCxnSpPr>
            <a:cxnSpLocks noChangeShapeType="1"/>
            <a:stCxn id="172041" idx="3"/>
            <a:endCxn id="172036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58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2059" name="AutoShape 27"/>
          <p:cNvCxnSpPr>
            <a:cxnSpLocks noChangeShapeType="1"/>
            <a:stCxn id="172037" idx="1"/>
            <a:endCxn id="172046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2061" name="AutoShape 29"/>
          <p:cNvCxnSpPr>
            <a:cxnSpLocks noChangeShapeType="1"/>
            <a:stCxn id="172036" idx="4"/>
            <a:endCxn id="172046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2062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2063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2064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2065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2066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2067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72068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69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70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2071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2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3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4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5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6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7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2078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79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80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72081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2082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83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84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85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2086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87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2088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2089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0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1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2" name="Rectangle 60"/>
          <p:cNvSpPr>
            <a:spLocks noChangeArrowheads="1"/>
          </p:cNvSpPr>
          <p:nvPr/>
        </p:nvSpPr>
        <p:spPr bwMode="auto">
          <a:xfrm>
            <a:off x="3657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3" name="Rectangle 61"/>
          <p:cNvSpPr>
            <a:spLocks noChangeArrowheads="1"/>
          </p:cNvSpPr>
          <p:nvPr/>
        </p:nvSpPr>
        <p:spPr bwMode="auto">
          <a:xfrm>
            <a:off x="4038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4" name="Rectangle 62"/>
          <p:cNvSpPr>
            <a:spLocks noChangeArrowheads="1"/>
          </p:cNvSpPr>
          <p:nvPr/>
        </p:nvSpPr>
        <p:spPr bwMode="auto">
          <a:xfrm>
            <a:off x="4419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2095" name="Rectangle 63"/>
          <p:cNvSpPr>
            <a:spLocks noChangeArrowheads="1"/>
          </p:cNvSpPr>
          <p:nvPr/>
        </p:nvSpPr>
        <p:spPr bwMode="auto">
          <a:xfrm>
            <a:off x="4800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6" name="Rectangle 64"/>
          <p:cNvSpPr>
            <a:spLocks noChangeArrowheads="1"/>
          </p:cNvSpPr>
          <p:nvPr/>
        </p:nvSpPr>
        <p:spPr bwMode="auto">
          <a:xfrm>
            <a:off x="5181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2097" name="Rectangle 65"/>
          <p:cNvSpPr>
            <a:spLocks noChangeArrowheads="1"/>
          </p:cNvSpPr>
          <p:nvPr/>
        </p:nvSpPr>
        <p:spPr bwMode="auto">
          <a:xfrm>
            <a:off x="5562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</a:t>
            </a:r>
            <a:r>
              <a:rPr lang="hu-HU"/>
              <a:t>hematics-Biology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Gian-Carlo Rota, 1932-1999:</a:t>
            </a:r>
            <a:endParaRPr lang="hu-HU"/>
          </a:p>
          <a:p>
            <a:endParaRPr lang="hu-HU"/>
          </a:p>
        </p:txBody>
      </p:sp>
      <p:pic>
        <p:nvPicPr>
          <p:cNvPr id="199684" name="Picture 4" descr="ro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2492375"/>
            <a:ext cx="1731963" cy="2514600"/>
          </a:xfrm>
          <a:prstGeom prst="rect">
            <a:avLst/>
          </a:prstGeom>
          <a:noFill/>
        </p:spPr>
      </p:pic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3203575" y="2492375"/>
            <a:ext cx="53403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hu-HU" sz="1800" b="1">
                <a:cs typeface="Arial" charset="0"/>
              </a:rPr>
              <a:t>“The lack of real contact between mathematics </a:t>
            </a:r>
            <a:endParaRPr lang="en-US" sz="1800" b="1">
              <a:cs typeface="Arial" charset="0"/>
            </a:endParaRPr>
          </a:p>
          <a:p>
            <a:pPr eaLnBrk="1" hangingPunct="1"/>
            <a:r>
              <a:rPr lang="hu-HU" sz="1800" b="1">
                <a:cs typeface="Arial" charset="0"/>
              </a:rPr>
              <a:t>and biology</a:t>
            </a:r>
            <a:r>
              <a:rPr lang="en-US" sz="1800" b="1">
                <a:cs typeface="Arial" charset="0"/>
              </a:rPr>
              <a:t> </a:t>
            </a:r>
            <a:r>
              <a:rPr lang="hu-HU" sz="1800" b="1">
                <a:cs typeface="Arial" charset="0"/>
              </a:rPr>
              <a:t>is either a tragedy, a scandal, or a </a:t>
            </a:r>
            <a:endParaRPr lang="en-US" sz="1800" b="1">
              <a:cs typeface="Arial" charset="0"/>
            </a:endParaRPr>
          </a:p>
          <a:p>
            <a:pPr eaLnBrk="1" hangingPunct="1"/>
            <a:r>
              <a:rPr lang="hu-HU" sz="1800" b="1">
                <a:cs typeface="Arial" charset="0"/>
              </a:rPr>
              <a:t>challenge, it is hard to decide which”</a:t>
            </a:r>
          </a:p>
          <a:p>
            <a:pPr eaLnBrk="1" hangingPunct="1"/>
            <a:endParaRPr lang="hu-HU" sz="1800" b="1">
              <a:cs typeface="Arial" charset="0"/>
            </a:endParaRPr>
          </a:p>
        </p:txBody>
      </p:sp>
      <p:sp>
        <p:nvSpPr>
          <p:cNvPr id="199686" name="Text Box 6"/>
          <p:cNvSpPr txBox="1">
            <a:spLocks noChangeArrowheads="1"/>
          </p:cNvSpPr>
          <p:nvPr/>
        </p:nvSpPr>
        <p:spPr bwMode="auto">
          <a:xfrm>
            <a:off x="950913" y="5006975"/>
            <a:ext cx="6410325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latin typeface="Times New Roman" pitchFamily="18" charset="0"/>
                <a:cs typeface="Arial" charset="0"/>
              </a:rPr>
              <a:t>Joel E. Cohen:</a:t>
            </a:r>
            <a:r>
              <a:rPr lang="en-US" sz="1800" b="1">
                <a:cs typeface="Arial" charset="0"/>
              </a:rPr>
              <a:t> </a:t>
            </a:r>
          </a:p>
          <a:p>
            <a:pPr eaLnBrk="1" hangingPunct="1"/>
            <a:endParaRPr lang="en-US" sz="1800" b="1">
              <a:cs typeface="Arial" charset="0"/>
            </a:endParaRPr>
          </a:p>
          <a:p>
            <a:pPr eaLnBrk="1" hangingPunct="1"/>
            <a:r>
              <a:rPr lang="en-US" sz="1800" b="1">
                <a:cs typeface="Arial" charset="0"/>
              </a:rPr>
              <a:t>“</a:t>
            </a:r>
            <a:r>
              <a:rPr lang="hu-HU" sz="1800" b="1">
                <a:cs typeface="Arial" charset="0"/>
              </a:rPr>
              <a:t>Mathematics Is Biology's Next Microscope, Only Better; </a:t>
            </a:r>
            <a:endParaRPr lang="en-US" sz="1800" b="1">
              <a:cs typeface="Arial" charset="0"/>
            </a:endParaRPr>
          </a:p>
          <a:p>
            <a:pPr eaLnBrk="1" hangingPunct="1"/>
            <a:r>
              <a:rPr lang="hu-HU" sz="1800" b="1">
                <a:cs typeface="Arial" charset="0"/>
              </a:rPr>
              <a:t>Biology Is Mathematics' Next Physics, Only Better</a:t>
            </a:r>
            <a:r>
              <a:rPr lang="en-US" sz="1800" b="1">
                <a:cs typeface="Arial" charset="0"/>
              </a:rPr>
              <a:t>”</a:t>
            </a:r>
            <a:endParaRPr lang="hu-HU" sz="1800" b="1">
              <a:cs typeface="Arial" charset="0"/>
            </a:endParaRPr>
          </a:p>
          <a:p>
            <a:pPr eaLnBrk="1" hangingPunct="1"/>
            <a:endParaRPr lang="hu-HU" sz="1800">
              <a:cs typeface="Arial" charset="0"/>
            </a:endParaRPr>
          </a:p>
        </p:txBody>
      </p:sp>
      <p:pic>
        <p:nvPicPr>
          <p:cNvPr id="199687" name="Picture 7" descr="coh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3716338"/>
            <a:ext cx="1871662" cy="18716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74084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74085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4</a:t>
            </a:r>
          </a:p>
        </p:txBody>
      </p:sp>
      <p:cxnSp>
        <p:nvCxnSpPr>
          <p:cNvPr id="174086" name="AutoShape 6"/>
          <p:cNvCxnSpPr>
            <a:cxnSpLocks noChangeShapeType="1"/>
            <a:stCxn id="174084" idx="6"/>
            <a:endCxn id="174085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4089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74090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74091" name="AutoShape 11"/>
          <p:cNvCxnSpPr>
            <a:cxnSpLocks noChangeShapeType="1"/>
            <a:stCxn id="174089" idx="6"/>
            <a:endCxn id="174090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74093" name="AutoShape 13"/>
          <p:cNvCxnSpPr>
            <a:cxnSpLocks noChangeShapeType="1"/>
            <a:stCxn id="174085" idx="6"/>
            <a:endCxn id="174089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094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74095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74096" name="AutoShape 16"/>
          <p:cNvCxnSpPr>
            <a:cxnSpLocks noChangeShapeType="1"/>
            <a:stCxn id="174094" idx="6"/>
            <a:endCxn id="174095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4099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74100" name="AutoShape 20"/>
          <p:cNvCxnSpPr>
            <a:cxnSpLocks noChangeShapeType="1"/>
            <a:stCxn id="174099" idx="6"/>
            <a:endCxn id="174084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4102" name="AutoShape 22"/>
          <p:cNvCxnSpPr>
            <a:cxnSpLocks noChangeShapeType="1"/>
            <a:stCxn id="174095" idx="6"/>
            <a:endCxn id="174099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103" name="AutoShape 23"/>
          <p:cNvCxnSpPr>
            <a:cxnSpLocks noChangeShapeType="1"/>
            <a:stCxn id="174095" idx="3"/>
            <a:endCxn id="174094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04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4105" name="AutoShape 25"/>
          <p:cNvCxnSpPr>
            <a:cxnSpLocks noChangeShapeType="1"/>
            <a:stCxn id="174089" idx="3"/>
            <a:endCxn id="174084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4107" name="AutoShape 27"/>
          <p:cNvCxnSpPr>
            <a:cxnSpLocks noChangeShapeType="1"/>
            <a:stCxn id="174085" idx="1"/>
            <a:endCxn id="174094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08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4109" name="AutoShape 29"/>
          <p:cNvCxnSpPr>
            <a:cxnSpLocks noChangeShapeType="1"/>
            <a:stCxn id="174084" idx="4"/>
            <a:endCxn id="174094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10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4111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2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4113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4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4115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74116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17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18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4119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0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1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2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3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4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5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4126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7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28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74129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4130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31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32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33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4134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35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36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4137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38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39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40" name="Rectangle 60"/>
          <p:cNvSpPr>
            <a:spLocks noChangeArrowheads="1"/>
          </p:cNvSpPr>
          <p:nvPr/>
        </p:nvSpPr>
        <p:spPr bwMode="auto">
          <a:xfrm>
            <a:off x="3657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41" name="Rectangle 61"/>
          <p:cNvSpPr>
            <a:spLocks noChangeArrowheads="1"/>
          </p:cNvSpPr>
          <p:nvPr/>
        </p:nvSpPr>
        <p:spPr bwMode="auto">
          <a:xfrm>
            <a:off x="4038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42" name="Rectangle 62"/>
          <p:cNvSpPr>
            <a:spLocks noChangeArrowheads="1"/>
          </p:cNvSpPr>
          <p:nvPr/>
        </p:nvSpPr>
        <p:spPr bwMode="auto">
          <a:xfrm>
            <a:off x="4419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4143" name="Rectangle 63"/>
          <p:cNvSpPr>
            <a:spLocks noChangeArrowheads="1"/>
          </p:cNvSpPr>
          <p:nvPr/>
        </p:nvSpPr>
        <p:spPr bwMode="auto">
          <a:xfrm>
            <a:off x="4800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4144" name="Rectangle 64"/>
          <p:cNvSpPr>
            <a:spLocks noChangeArrowheads="1"/>
          </p:cNvSpPr>
          <p:nvPr/>
        </p:nvSpPr>
        <p:spPr bwMode="auto">
          <a:xfrm>
            <a:off x="5181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4145" name="Rectangle 65"/>
          <p:cNvSpPr>
            <a:spLocks noChangeArrowheads="1"/>
          </p:cNvSpPr>
          <p:nvPr/>
        </p:nvSpPr>
        <p:spPr bwMode="auto">
          <a:xfrm>
            <a:off x="5562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76132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76133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76134" name="AutoShape 6"/>
          <p:cNvCxnSpPr>
            <a:cxnSpLocks noChangeShapeType="1"/>
            <a:stCxn id="176132" idx="6"/>
            <a:endCxn id="176133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6137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76138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6</a:t>
            </a:r>
          </a:p>
        </p:txBody>
      </p:sp>
      <p:cxnSp>
        <p:nvCxnSpPr>
          <p:cNvPr id="176139" name="AutoShape 11"/>
          <p:cNvCxnSpPr>
            <a:cxnSpLocks noChangeShapeType="1"/>
            <a:stCxn id="176137" idx="6"/>
            <a:endCxn id="176138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40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76141" name="AutoShape 13"/>
          <p:cNvCxnSpPr>
            <a:cxnSpLocks noChangeShapeType="1"/>
            <a:stCxn id="176133" idx="6"/>
            <a:endCxn id="176137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42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76143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76144" name="AutoShape 16"/>
          <p:cNvCxnSpPr>
            <a:cxnSpLocks noChangeShapeType="1"/>
            <a:stCxn id="176142" idx="6"/>
            <a:endCxn id="176143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6147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76148" name="AutoShape 20"/>
          <p:cNvCxnSpPr>
            <a:cxnSpLocks noChangeShapeType="1"/>
            <a:stCxn id="176147" idx="6"/>
            <a:endCxn id="176132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6150" name="AutoShape 22"/>
          <p:cNvCxnSpPr>
            <a:cxnSpLocks noChangeShapeType="1"/>
            <a:stCxn id="176143" idx="6"/>
            <a:endCxn id="176147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6151" name="AutoShape 23"/>
          <p:cNvCxnSpPr>
            <a:cxnSpLocks noChangeShapeType="1"/>
            <a:stCxn id="176143" idx="3"/>
            <a:endCxn id="176142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52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6153" name="AutoShape 25"/>
          <p:cNvCxnSpPr>
            <a:cxnSpLocks noChangeShapeType="1"/>
            <a:stCxn id="176137" idx="3"/>
            <a:endCxn id="176132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54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6155" name="AutoShape 27"/>
          <p:cNvCxnSpPr>
            <a:cxnSpLocks noChangeShapeType="1"/>
            <a:stCxn id="176133" idx="1"/>
            <a:endCxn id="176142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6157" name="AutoShape 29"/>
          <p:cNvCxnSpPr>
            <a:cxnSpLocks noChangeShapeType="1"/>
            <a:stCxn id="176132" idx="4"/>
            <a:endCxn id="176142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6159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6161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76164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65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66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69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0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1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2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3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6174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5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6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76177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6178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79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80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81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6182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83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84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6185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86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87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88" name="Rectangle 60"/>
          <p:cNvSpPr>
            <a:spLocks noChangeArrowheads="1"/>
          </p:cNvSpPr>
          <p:nvPr/>
        </p:nvSpPr>
        <p:spPr bwMode="auto">
          <a:xfrm>
            <a:off x="3657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89" name="Rectangle 61"/>
          <p:cNvSpPr>
            <a:spLocks noChangeArrowheads="1"/>
          </p:cNvSpPr>
          <p:nvPr/>
        </p:nvSpPr>
        <p:spPr bwMode="auto">
          <a:xfrm>
            <a:off x="4038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6190" name="Rectangle 62"/>
          <p:cNvSpPr>
            <a:spLocks noChangeArrowheads="1"/>
          </p:cNvSpPr>
          <p:nvPr/>
        </p:nvSpPr>
        <p:spPr bwMode="auto">
          <a:xfrm>
            <a:off x="4419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6191" name="Rectangle 63"/>
          <p:cNvSpPr>
            <a:spLocks noChangeArrowheads="1"/>
          </p:cNvSpPr>
          <p:nvPr/>
        </p:nvSpPr>
        <p:spPr bwMode="auto">
          <a:xfrm>
            <a:off x="4800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92" name="Rectangle 64"/>
          <p:cNvSpPr>
            <a:spLocks noChangeArrowheads="1"/>
          </p:cNvSpPr>
          <p:nvPr/>
        </p:nvSpPr>
        <p:spPr bwMode="auto">
          <a:xfrm>
            <a:off x="5181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6193" name="Rectangle 65"/>
          <p:cNvSpPr>
            <a:spLocks noChangeArrowheads="1"/>
          </p:cNvSpPr>
          <p:nvPr/>
        </p:nvSpPr>
        <p:spPr bwMode="auto">
          <a:xfrm>
            <a:off x="5562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78180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78181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78182" name="AutoShape 6"/>
          <p:cNvCxnSpPr>
            <a:cxnSpLocks noChangeShapeType="1"/>
            <a:stCxn id="178180" idx="6"/>
            <a:endCxn id="178181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8185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78186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6</a:t>
            </a:r>
          </a:p>
        </p:txBody>
      </p:sp>
      <p:cxnSp>
        <p:nvCxnSpPr>
          <p:cNvPr id="178187" name="AutoShape 11"/>
          <p:cNvCxnSpPr>
            <a:cxnSpLocks noChangeShapeType="1"/>
            <a:stCxn id="178185" idx="6"/>
            <a:endCxn id="178186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78189" name="AutoShape 13"/>
          <p:cNvCxnSpPr>
            <a:cxnSpLocks noChangeShapeType="1"/>
            <a:stCxn id="178181" idx="6"/>
            <a:endCxn id="178185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190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78191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78192" name="AutoShape 16"/>
          <p:cNvCxnSpPr>
            <a:cxnSpLocks noChangeShapeType="1"/>
            <a:stCxn id="178190" idx="6"/>
            <a:endCxn id="178191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193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8194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8195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78196" name="AutoShape 20"/>
          <p:cNvCxnSpPr>
            <a:cxnSpLocks noChangeShapeType="1"/>
            <a:stCxn id="178195" idx="6"/>
            <a:endCxn id="178180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197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8198" name="AutoShape 22"/>
          <p:cNvCxnSpPr>
            <a:cxnSpLocks noChangeShapeType="1"/>
            <a:stCxn id="178191" idx="6"/>
            <a:endCxn id="178195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199" name="AutoShape 23"/>
          <p:cNvCxnSpPr>
            <a:cxnSpLocks noChangeShapeType="1"/>
            <a:stCxn id="178191" idx="3"/>
            <a:endCxn id="178190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8201" name="AutoShape 25"/>
          <p:cNvCxnSpPr>
            <a:cxnSpLocks noChangeShapeType="1"/>
            <a:stCxn id="178185" idx="3"/>
            <a:endCxn id="178180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8203" name="AutoShape 27"/>
          <p:cNvCxnSpPr>
            <a:cxnSpLocks noChangeShapeType="1"/>
            <a:stCxn id="178181" idx="1"/>
            <a:endCxn id="178190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78205" name="AutoShape 29"/>
          <p:cNvCxnSpPr>
            <a:cxnSpLocks noChangeShapeType="1"/>
            <a:stCxn id="178180" idx="4"/>
            <a:endCxn id="178190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8207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78209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210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78211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78212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13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14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8215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16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17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18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19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0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29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32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78233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34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35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36" name="Rectangle 60"/>
          <p:cNvSpPr>
            <a:spLocks noChangeArrowheads="1"/>
          </p:cNvSpPr>
          <p:nvPr/>
        </p:nvSpPr>
        <p:spPr bwMode="auto">
          <a:xfrm>
            <a:off x="3657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37" name="Rectangle 61"/>
          <p:cNvSpPr>
            <a:spLocks noChangeArrowheads="1"/>
          </p:cNvSpPr>
          <p:nvPr/>
        </p:nvSpPr>
        <p:spPr bwMode="auto">
          <a:xfrm>
            <a:off x="4038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78238" name="Rectangle 62"/>
          <p:cNvSpPr>
            <a:spLocks noChangeArrowheads="1"/>
          </p:cNvSpPr>
          <p:nvPr/>
        </p:nvSpPr>
        <p:spPr bwMode="auto">
          <a:xfrm>
            <a:off x="4419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78239" name="Rectangle 63"/>
          <p:cNvSpPr>
            <a:spLocks noChangeArrowheads="1"/>
          </p:cNvSpPr>
          <p:nvPr/>
        </p:nvSpPr>
        <p:spPr bwMode="auto">
          <a:xfrm>
            <a:off x="4800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40" name="Rectangle 64"/>
          <p:cNvSpPr>
            <a:spLocks noChangeArrowheads="1"/>
          </p:cNvSpPr>
          <p:nvPr/>
        </p:nvSpPr>
        <p:spPr bwMode="auto">
          <a:xfrm>
            <a:off x="5181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78241" name="Rectangle 65"/>
          <p:cNvSpPr>
            <a:spLocks noChangeArrowheads="1"/>
          </p:cNvSpPr>
          <p:nvPr/>
        </p:nvSpPr>
        <p:spPr bwMode="auto">
          <a:xfrm>
            <a:off x="5562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Knuth-Morris-Pratt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/>
              <a:t>KMP algorithm.   </a:t>
            </a:r>
            <a:r>
              <a:rPr kumimoji="0" lang="en-US">
                <a:solidFill>
                  <a:schemeClr val="hlink"/>
                </a:solidFill>
              </a:rPr>
              <a:t>[over binary alphabet]  </a:t>
            </a:r>
          </a:p>
          <a:p>
            <a:pPr lvl="1"/>
            <a:r>
              <a:rPr kumimoji="0" lang="en-US">
                <a:solidFill>
                  <a:schemeClr val="hlink"/>
                </a:solidFill>
              </a:rPr>
              <a:t>Build DFA from pattern.</a:t>
            </a:r>
          </a:p>
          <a:p>
            <a:pPr lvl="1"/>
            <a:r>
              <a:rPr kumimoji="0" lang="en-US"/>
              <a:t>Run DFA on text.</a:t>
            </a:r>
          </a:p>
        </p:txBody>
      </p:sp>
      <p:sp>
        <p:nvSpPr>
          <p:cNvPr id="180228" name="Oval 4"/>
          <p:cNvSpPr>
            <a:spLocks noChangeAspect="1" noChangeArrowheads="1"/>
          </p:cNvSpPr>
          <p:nvPr/>
        </p:nvSpPr>
        <p:spPr bwMode="auto">
          <a:xfrm>
            <a:off x="45720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3</a:t>
            </a:r>
          </a:p>
        </p:txBody>
      </p:sp>
      <p:sp>
        <p:nvSpPr>
          <p:cNvPr id="180229" name="Oval 5"/>
          <p:cNvSpPr>
            <a:spLocks noChangeAspect="1" noChangeArrowheads="1"/>
          </p:cNvSpPr>
          <p:nvPr/>
        </p:nvSpPr>
        <p:spPr bwMode="auto">
          <a:xfrm>
            <a:off x="55626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4</a:t>
            </a:r>
          </a:p>
        </p:txBody>
      </p:sp>
      <p:cxnSp>
        <p:nvCxnSpPr>
          <p:cNvPr id="180230" name="AutoShape 6"/>
          <p:cNvCxnSpPr>
            <a:cxnSpLocks noChangeShapeType="1"/>
            <a:stCxn id="180228" idx="6"/>
            <a:endCxn id="180229" idx="2"/>
          </p:cNvCxnSpPr>
          <p:nvPr/>
        </p:nvCxnSpPr>
        <p:spPr bwMode="auto">
          <a:xfrm>
            <a:off x="48768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50292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80232" name="Text Box 8"/>
          <p:cNvSpPr txBox="1">
            <a:spLocks noChangeArrowheads="1"/>
          </p:cNvSpPr>
          <p:nvPr/>
        </p:nvSpPr>
        <p:spPr bwMode="auto">
          <a:xfrm>
            <a:off x="60198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80233" name="Oval 9"/>
          <p:cNvSpPr>
            <a:spLocks noChangeAspect="1" noChangeArrowheads="1"/>
          </p:cNvSpPr>
          <p:nvPr/>
        </p:nvSpPr>
        <p:spPr bwMode="auto">
          <a:xfrm>
            <a:off x="65532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5</a:t>
            </a:r>
          </a:p>
        </p:txBody>
      </p:sp>
      <p:sp>
        <p:nvSpPr>
          <p:cNvPr id="180234" name="Oval 10"/>
          <p:cNvSpPr>
            <a:spLocks noChangeAspect="1" noChangeArrowheads="1"/>
          </p:cNvSpPr>
          <p:nvPr/>
        </p:nvSpPr>
        <p:spPr bwMode="auto">
          <a:xfrm>
            <a:off x="7543800" y="5411788"/>
            <a:ext cx="304800" cy="3032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Comic Sans MS" pitchFamily="66" charset="0"/>
              </a:rPr>
              <a:t>6</a:t>
            </a:r>
          </a:p>
        </p:txBody>
      </p:sp>
      <p:cxnSp>
        <p:nvCxnSpPr>
          <p:cNvPr id="180235" name="AutoShape 11"/>
          <p:cNvCxnSpPr>
            <a:cxnSpLocks noChangeShapeType="1"/>
            <a:stCxn id="180233" idx="6"/>
            <a:endCxn id="180234" idx="2"/>
          </p:cNvCxnSpPr>
          <p:nvPr/>
        </p:nvCxnSpPr>
        <p:spPr bwMode="auto">
          <a:xfrm>
            <a:off x="6858000" y="556418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70104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cxnSp>
        <p:nvCxnSpPr>
          <p:cNvPr id="180237" name="AutoShape 13"/>
          <p:cNvCxnSpPr>
            <a:cxnSpLocks noChangeShapeType="1"/>
            <a:stCxn id="180229" idx="6"/>
            <a:endCxn id="180233" idx="2"/>
          </p:cNvCxnSpPr>
          <p:nvPr/>
        </p:nvCxnSpPr>
        <p:spPr bwMode="auto">
          <a:xfrm>
            <a:off x="58674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38" name="Oval 14"/>
          <p:cNvSpPr>
            <a:spLocks noChangeAspect="1" noChangeArrowheads="1"/>
          </p:cNvSpPr>
          <p:nvPr/>
        </p:nvSpPr>
        <p:spPr bwMode="auto">
          <a:xfrm>
            <a:off x="16002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0</a:t>
            </a:r>
          </a:p>
        </p:txBody>
      </p:sp>
      <p:sp>
        <p:nvSpPr>
          <p:cNvPr id="180239" name="Oval 15"/>
          <p:cNvSpPr>
            <a:spLocks noChangeAspect="1" noChangeArrowheads="1"/>
          </p:cNvSpPr>
          <p:nvPr/>
        </p:nvSpPr>
        <p:spPr bwMode="auto">
          <a:xfrm>
            <a:off x="2590800" y="5410200"/>
            <a:ext cx="304800" cy="3032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1</a:t>
            </a:r>
          </a:p>
        </p:txBody>
      </p:sp>
      <p:cxnSp>
        <p:nvCxnSpPr>
          <p:cNvPr id="180240" name="AutoShape 16"/>
          <p:cNvCxnSpPr>
            <a:cxnSpLocks noChangeShapeType="1"/>
            <a:stCxn id="180238" idx="6"/>
            <a:endCxn id="180239" idx="2"/>
          </p:cNvCxnSpPr>
          <p:nvPr/>
        </p:nvCxnSpPr>
        <p:spPr bwMode="auto">
          <a:xfrm>
            <a:off x="1905000" y="55626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41" name="Text Box 17"/>
          <p:cNvSpPr txBox="1">
            <a:spLocks noChangeArrowheads="1"/>
          </p:cNvSpPr>
          <p:nvPr/>
        </p:nvSpPr>
        <p:spPr bwMode="auto">
          <a:xfrm>
            <a:off x="20574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80242" name="Text Box 18"/>
          <p:cNvSpPr txBox="1">
            <a:spLocks noChangeArrowheads="1"/>
          </p:cNvSpPr>
          <p:nvPr/>
        </p:nvSpPr>
        <p:spPr bwMode="auto">
          <a:xfrm>
            <a:off x="3048000" y="52101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80243" name="Oval 19"/>
          <p:cNvSpPr>
            <a:spLocks noChangeAspect="1" noChangeArrowheads="1"/>
          </p:cNvSpPr>
          <p:nvPr/>
        </p:nvSpPr>
        <p:spPr bwMode="auto">
          <a:xfrm>
            <a:off x="3581400" y="5411788"/>
            <a:ext cx="304800" cy="3032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Comic Sans MS" pitchFamily="66" charset="0"/>
              </a:rPr>
              <a:t>2</a:t>
            </a:r>
          </a:p>
        </p:txBody>
      </p:sp>
      <p:cxnSp>
        <p:nvCxnSpPr>
          <p:cNvPr id="180244" name="AutoShape 20"/>
          <p:cNvCxnSpPr>
            <a:cxnSpLocks noChangeShapeType="1"/>
            <a:stCxn id="180243" idx="6"/>
            <a:endCxn id="180228" idx="2"/>
          </p:cNvCxnSpPr>
          <p:nvPr/>
        </p:nvCxnSpPr>
        <p:spPr bwMode="auto">
          <a:xfrm flipV="1">
            <a:off x="38862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45" name="Text Box 21"/>
          <p:cNvSpPr txBox="1">
            <a:spLocks noChangeArrowheads="1"/>
          </p:cNvSpPr>
          <p:nvPr/>
        </p:nvSpPr>
        <p:spPr bwMode="auto">
          <a:xfrm>
            <a:off x="4038600" y="5211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80246" name="AutoShape 22"/>
          <p:cNvCxnSpPr>
            <a:cxnSpLocks noChangeShapeType="1"/>
            <a:stCxn id="180239" idx="6"/>
            <a:endCxn id="180243" idx="2"/>
          </p:cNvCxnSpPr>
          <p:nvPr/>
        </p:nvCxnSpPr>
        <p:spPr bwMode="auto">
          <a:xfrm>
            <a:off x="2895600" y="5562600"/>
            <a:ext cx="685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0247" name="AutoShape 23"/>
          <p:cNvCxnSpPr>
            <a:cxnSpLocks noChangeShapeType="1"/>
            <a:stCxn id="180239" idx="3"/>
            <a:endCxn id="180238" idx="5"/>
          </p:cNvCxnSpPr>
          <p:nvPr/>
        </p:nvCxnSpPr>
        <p:spPr bwMode="auto">
          <a:xfrm rot="5400000">
            <a:off x="2247106" y="5282407"/>
            <a:ext cx="1587" cy="774700"/>
          </a:xfrm>
          <a:prstGeom prst="curvedConnector3">
            <a:avLst>
              <a:gd name="adj1" fmla="val 98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2057400" y="58070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80249" name="AutoShape 25"/>
          <p:cNvCxnSpPr>
            <a:cxnSpLocks noChangeShapeType="1"/>
            <a:stCxn id="180233" idx="3"/>
            <a:endCxn id="180228" idx="5"/>
          </p:cNvCxnSpPr>
          <p:nvPr/>
        </p:nvCxnSpPr>
        <p:spPr bwMode="auto">
          <a:xfrm rot="16200000" flipV="1">
            <a:off x="5714206" y="4787107"/>
            <a:ext cx="1587" cy="1765300"/>
          </a:xfrm>
          <a:prstGeom prst="curvedConnector3">
            <a:avLst>
              <a:gd name="adj1" fmla="val -172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5562600" y="5959475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80251" name="AutoShape 27"/>
          <p:cNvCxnSpPr>
            <a:cxnSpLocks noChangeShapeType="1"/>
            <a:stCxn id="180229" idx="1"/>
            <a:endCxn id="180238" idx="7"/>
          </p:cNvCxnSpPr>
          <p:nvPr/>
        </p:nvCxnSpPr>
        <p:spPr bwMode="auto">
          <a:xfrm rot="16200000" flipH="1" flipV="1">
            <a:off x="3733006" y="3582194"/>
            <a:ext cx="1588" cy="3746500"/>
          </a:xfrm>
          <a:prstGeom prst="curvedConnector3">
            <a:avLst>
              <a:gd name="adj1" fmla="val -4430000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3581400" y="4435475"/>
            <a:ext cx="381000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cxnSp>
        <p:nvCxnSpPr>
          <p:cNvPr id="180253" name="AutoShape 29"/>
          <p:cNvCxnSpPr>
            <a:cxnSpLocks noChangeShapeType="1"/>
            <a:stCxn id="180228" idx="4"/>
            <a:endCxn id="180238" idx="3"/>
          </p:cNvCxnSpPr>
          <p:nvPr/>
        </p:nvCxnSpPr>
        <p:spPr bwMode="auto">
          <a:xfrm rot="16200000" flipV="1">
            <a:off x="3162300" y="4151313"/>
            <a:ext cx="44450" cy="3079750"/>
          </a:xfrm>
          <a:prstGeom prst="curvedConnector3">
            <a:avLst>
              <a:gd name="adj1" fmla="val -138571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3035300" y="6015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80255" name="Freeform 31"/>
          <p:cNvSpPr>
            <a:spLocks/>
          </p:cNvSpPr>
          <p:nvPr/>
        </p:nvSpPr>
        <p:spPr bwMode="auto">
          <a:xfrm rot="5400000" flipH="1">
            <a:off x="1231900" y="5245100"/>
            <a:ext cx="481013" cy="5064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914400" y="5334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80257" name="Freeform 33"/>
          <p:cNvSpPr>
            <a:spLocks/>
          </p:cNvSpPr>
          <p:nvPr/>
        </p:nvSpPr>
        <p:spPr bwMode="auto">
          <a:xfrm rot="-9700215">
            <a:off x="3581400" y="5105400"/>
            <a:ext cx="331788" cy="354013"/>
          </a:xfrm>
          <a:custGeom>
            <a:avLst/>
            <a:gdLst/>
            <a:ahLst/>
            <a:cxnLst>
              <a:cxn ang="0">
                <a:pos x="44" y="69"/>
              </a:cxn>
              <a:cxn ang="0">
                <a:pos x="22" y="230"/>
              </a:cxn>
              <a:cxn ang="0">
                <a:pos x="176" y="315"/>
              </a:cxn>
              <a:cxn ang="0">
                <a:pos x="296" y="204"/>
              </a:cxn>
              <a:cxn ang="0">
                <a:pos x="217" y="0"/>
              </a:cxn>
            </a:cxnLst>
            <a:rect l="0" t="0" r="r" b="b"/>
            <a:pathLst>
              <a:path w="303" h="319">
                <a:moveTo>
                  <a:pt x="44" y="69"/>
                </a:moveTo>
                <a:cubicBezTo>
                  <a:pt x="40" y="96"/>
                  <a:pt x="0" y="189"/>
                  <a:pt x="22" y="230"/>
                </a:cubicBezTo>
                <a:cubicBezTo>
                  <a:pt x="44" y="271"/>
                  <a:pt x="130" y="319"/>
                  <a:pt x="176" y="315"/>
                </a:cubicBezTo>
                <a:cubicBezTo>
                  <a:pt x="222" y="311"/>
                  <a:pt x="289" y="256"/>
                  <a:pt x="296" y="204"/>
                </a:cubicBezTo>
                <a:cubicBezTo>
                  <a:pt x="303" y="152"/>
                  <a:pt x="233" y="42"/>
                  <a:pt x="217" y="0"/>
                </a:cubicBezTo>
              </a:path>
            </a:pathLst>
          </a:custGeom>
          <a:noFill/>
          <a:ln w="9525" cap="flat" cmpd="sng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3581400" y="4830763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80259" name="Text Box 35"/>
          <p:cNvSpPr txBox="1">
            <a:spLocks noChangeArrowheads="1"/>
          </p:cNvSpPr>
          <p:nvPr/>
        </p:nvSpPr>
        <p:spPr bwMode="auto">
          <a:xfrm>
            <a:off x="7170738" y="5783263"/>
            <a:ext cx="1219200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1200">
                <a:solidFill>
                  <a:schemeClr val="accent2"/>
                </a:solidFill>
                <a:latin typeface="Comic Sans MS" pitchFamily="66" charset="0"/>
              </a:rPr>
              <a:t>accept state</a:t>
            </a:r>
          </a:p>
        </p:txBody>
      </p:sp>
      <p:sp>
        <p:nvSpPr>
          <p:cNvPr id="180260" name="Rectangle 36"/>
          <p:cNvSpPr>
            <a:spLocks noChangeArrowheads="1"/>
          </p:cNvSpPr>
          <p:nvPr/>
        </p:nvSpPr>
        <p:spPr bwMode="auto">
          <a:xfrm>
            <a:off x="2514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61" name="Rectangle 37"/>
          <p:cNvSpPr>
            <a:spLocks noChangeArrowheads="1"/>
          </p:cNvSpPr>
          <p:nvPr/>
        </p:nvSpPr>
        <p:spPr bwMode="auto">
          <a:xfrm>
            <a:off x="2895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62" name="Rectangle 38"/>
          <p:cNvSpPr>
            <a:spLocks noChangeArrowheads="1"/>
          </p:cNvSpPr>
          <p:nvPr/>
        </p:nvSpPr>
        <p:spPr bwMode="auto">
          <a:xfrm>
            <a:off x="3276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80263" name="Rectangle 39"/>
          <p:cNvSpPr>
            <a:spLocks noChangeArrowheads="1"/>
          </p:cNvSpPr>
          <p:nvPr/>
        </p:nvSpPr>
        <p:spPr bwMode="auto">
          <a:xfrm>
            <a:off x="3657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4" name="Rectangle 40"/>
          <p:cNvSpPr>
            <a:spLocks noChangeArrowheads="1"/>
          </p:cNvSpPr>
          <p:nvPr/>
        </p:nvSpPr>
        <p:spPr bwMode="auto">
          <a:xfrm>
            <a:off x="4038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5" name="Rectangle 41"/>
          <p:cNvSpPr>
            <a:spLocks noChangeArrowheads="1"/>
          </p:cNvSpPr>
          <p:nvPr/>
        </p:nvSpPr>
        <p:spPr bwMode="auto">
          <a:xfrm>
            <a:off x="4419600" y="33528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6" name="Rectangle 42"/>
          <p:cNvSpPr>
            <a:spLocks noChangeArrowheads="1"/>
          </p:cNvSpPr>
          <p:nvPr/>
        </p:nvSpPr>
        <p:spPr bwMode="auto">
          <a:xfrm>
            <a:off x="213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7" name="Rectangle 43"/>
          <p:cNvSpPr>
            <a:spLocks noChangeArrowheads="1"/>
          </p:cNvSpPr>
          <p:nvPr/>
        </p:nvSpPr>
        <p:spPr bwMode="auto">
          <a:xfrm>
            <a:off x="2514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8" name="Rectangle 44"/>
          <p:cNvSpPr>
            <a:spLocks noChangeArrowheads="1"/>
          </p:cNvSpPr>
          <p:nvPr/>
        </p:nvSpPr>
        <p:spPr bwMode="auto">
          <a:xfrm>
            <a:off x="2895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3276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3657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4038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2133600" y="2438400"/>
            <a:ext cx="41910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omic Sans MS" pitchFamily="66" charset="0"/>
              </a:rPr>
              <a:t>Search Text</a:t>
            </a: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4419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4800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5181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5562600" y="2743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77" name="Rectangle 53"/>
          <p:cNvSpPr>
            <a:spLocks noChangeArrowheads="1"/>
          </p:cNvSpPr>
          <p:nvPr/>
        </p:nvSpPr>
        <p:spPr bwMode="auto">
          <a:xfrm>
            <a:off x="5943600" y="27432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2133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79" name="Rectangle 55"/>
          <p:cNvSpPr>
            <a:spLocks noChangeArrowheads="1"/>
          </p:cNvSpPr>
          <p:nvPr/>
        </p:nvSpPr>
        <p:spPr bwMode="auto">
          <a:xfrm>
            <a:off x="2514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2895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b</a:t>
            </a:r>
          </a:p>
        </p:txBody>
      </p:sp>
      <p:sp>
        <p:nvSpPr>
          <p:cNvPr id="180281" name="Rectangle 57"/>
          <p:cNvSpPr>
            <a:spLocks noChangeArrowheads="1"/>
          </p:cNvSpPr>
          <p:nvPr/>
        </p:nvSpPr>
        <p:spPr bwMode="auto">
          <a:xfrm>
            <a:off x="3276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82" name="Rectangle 58"/>
          <p:cNvSpPr>
            <a:spLocks noChangeArrowheads="1"/>
          </p:cNvSpPr>
          <p:nvPr/>
        </p:nvSpPr>
        <p:spPr bwMode="auto">
          <a:xfrm>
            <a:off x="3657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83" name="Rectangle 59"/>
          <p:cNvSpPr>
            <a:spLocks noChangeArrowheads="1"/>
          </p:cNvSpPr>
          <p:nvPr/>
        </p:nvSpPr>
        <p:spPr bwMode="auto">
          <a:xfrm>
            <a:off x="4038600" y="30480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84" name="Rectangle 60"/>
          <p:cNvSpPr>
            <a:spLocks noChangeArrowheads="1"/>
          </p:cNvSpPr>
          <p:nvPr/>
        </p:nvSpPr>
        <p:spPr bwMode="auto">
          <a:xfrm>
            <a:off x="3657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85" name="Rectangle 61"/>
          <p:cNvSpPr>
            <a:spLocks noChangeArrowheads="1"/>
          </p:cNvSpPr>
          <p:nvPr/>
        </p:nvSpPr>
        <p:spPr bwMode="auto">
          <a:xfrm>
            <a:off x="4038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a</a:t>
            </a:r>
          </a:p>
        </p:txBody>
      </p:sp>
      <p:sp>
        <p:nvSpPr>
          <p:cNvPr id="180286" name="Rectangle 62"/>
          <p:cNvSpPr>
            <a:spLocks noChangeArrowheads="1"/>
          </p:cNvSpPr>
          <p:nvPr/>
        </p:nvSpPr>
        <p:spPr bwMode="auto">
          <a:xfrm>
            <a:off x="4419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b</a:t>
            </a:r>
          </a:p>
        </p:txBody>
      </p:sp>
      <p:sp>
        <p:nvSpPr>
          <p:cNvPr id="180287" name="Rectangle 63"/>
          <p:cNvSpPr>
            <a:spLocks noChangeArrowheads="1"/>
          </p:cNvSpPr>
          <p:nvPr/>
        </p:nvSpPr>
        <p:spPr bwMode="auto">
          <a:xfrm>
            <a:off x="4800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88" name="Rectangle 64"/>
          <p:cNvSpPr>
            <a:spLocks noChangeArrowheads="1"/>
          </p:cNvSpPr>
          <p:nvPr/>
        </p:nvSpPr>
        <p:spPr bwMode="auto">
          <a:xfrm>
            <a:off x="5181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  <p:sp>
        <p:nvSpPr>
          <p:cNvPr id="180289" name="Rectangle 65"/>
          <p:cNvSpPr>
            <a:spLocks noChangeArrowheads="1"/>
          </p:cNvSpPr>
          <p:nvPr/>
        </p:nvSpPr>
        <p:spPr bwMode="auto">
          <a:xfrm>
            <a:off x="5562600" y="3657600"/>
            <a:ext cx="3810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600" b="1">
                <a:latin typeface="Courier New" pitchFamily="49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Complexity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/>
              <a:t>Constructing DFA: O(m)</a:t>
            </a:r>
          </a:p>
          <a:p>
            <a:endParaRPr lang="hu-HU" sz="2800"/>
          </a:p>
          <a:p>
            <a:endParaRPr lang="hu-HU" sz="2800"/>
          </a:p>
          <a:p>
            <a:r>
              <a:rPr lang="hu-HU" sz="2800"/>
              <a:t>Running DFA on text: O(n)</a:t>
            </a:r>
          </a:p>
          <a:p>
            <a:endParaRPr lang="hu-HU" sz="2800"/>
          </a:p>
          <a:p>
            <a:endParaRPr lang="hu-HU" sz="2800"/>
          </a:p>
          <a:p>
            <a:r>
              <a:rPr lang="hu-HU" sz="2800"/>
              <a:t>That is, O(n+m)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1800"/>
              <a:t>A, species-count and abundance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400"/>
              <a:t>In humans, only 1 in every 10 cells are ours, the others are bacterium cells,</a:t>
            </a:r>
          </a:p>
          <a:p>
            <a:pPr>
              <a:lnSpc>
                <a:spcPct val="90000"/>
              </a:lnSpc>
            </a:pPr>
            <a:endParaRPr lang="hu-HU" sz="2400"/>
          </a:p>
          <a:p>
            <a:pPr>
              <a:lnSpc>
                <a:spcPct val="90000"/>
              </a:lnSpc>
            </a:pPr>
            <a:r>
              <a:rPr lang="hu-HU" sz="2400"/>
              <a:t>About 0.5-1.5 kg of bacteria live with us</a:t>
            </a:r>
          </a:p>
          <a:p>
            <a:pPr>
              <a:lnSpc>
                <a:spcPct val="90000"/>
              </a:lnSpc>
            </a:pPr>
            <a:r>
              <a:rPr lang="hu-HU" sz="2400"/>
              <a:t>bacterial flora (the human microbiome), </a:t>
            </a:r>
          </a:p>
          <a:p>
            <a:pPr>
              <a:lnSpc>
                <a:spcPct val="90000"/>
              </a:lnSpc>
            </a:pPr>
            <a:endParaRPr lang="hu-HU" sz="2400"/>
          </a:p>
          <a:p>
            <a:pPr>
              <a:lnSpc>
                <a:spcPct val="90000"/>
              </a:lnSpc>
            </a:pPr>
            <a:r>
              <a:rPr lang="hu-HU" sz="2400">
                <a:hlinkClick r:id="rId2"/>
              </a:rPr>
              <a:t>http://commonfund.nih.gov/hmp/</a:t>
            </a:r>
            <a:r>
              <a:rPr lang="hu-HU" sz="2400"/>
              <a:t> the Human Microbiome Project</a:t>
            </a:r>
          </a:p>
          <a:p>
            <a:pPr>
              <a:lnSpc>
                <a:spcPct val="90000"/>
              </a:lnSpc>
            </a:pPr>
            <a:endParaRPr lang="hu-HU" sz="2400"/>
          </a:p>
          <a:p>
            <a:pPr>
              <a:lnSpc>
                <a:spcPct val="90000"/>
              </a:lnSpc>
            </a:pPr>
            <a:r>
              <a:rPr lang="hu-HU" sz="2400"/>
              <a:t>Environmental bacteria and  viral species:</a:t>
            </a:r>
          </a:p>
          <a:p>
            <a:pPr>
              <a:lnSpc>
                <a:spcPct val="90000"/>
              </a:lnSpc>
            </a:pPr>
            <a:r>
              <a:rPr lang="hu-HU" sz="2400"/>
              <a:t>There are orders of magnitude more „species” than were believed before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-34925"/>
            <a:ext cx="7748588" cy="631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Viral genomes</a:t>
            </a:r>
          </a:p>
        </p:txBody>
      </p:sp>
      <p:sp>
        <p:nvSpPr>
          <p:cNvPr id="200707" name="Rectangle 3"/>
          <p:cNvSpPr>
            <a:spLocks noChangeArrowheads="1"/>
          </p:cNvSpPr>
          <p:nvPr/>
        </p:nvSpPr>
        <p:spPr bwMode="auto">
          <a:xfrm>
            <a:off x="323850" y="1341438"/>
            <a:ext cx="8424863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hu-HU" sz="2400">
                <a:cs typeface="Arial" charset="0"/>
              </a:rPr>
              <a:t>The first look at seawater confirmed its huge diversity of viral assemblages: 65% of all the sequences examined from the first seawater viral libraries were novel and bore no significant similarity to any known genes in the databases.</a:t>
            </a:r>
          </a:p>
        </p:txBody>
      </p:sp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323850" y="4076700"/>
            <a:ext cx="8353425" cy="1187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hu-HU" sz="2400">
                <a:cs typeface="Arial" charset="0"/>
              </a:rPr>
              <a:t>Among sediment viral assemblages, even greater novelty was detected: more than 75% of the viral sequences recovered resembled nothing in the databases.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/>
              <a:t>Size of the human genome: 3,1 Gbp </a:t>
            </a:r>
          </a:p>
          <a:p>
            <a:endParaRPr lang="hu-HU" sz="2800"/>
          </a:p>
          <a:p>
            <a:endParaRPr lang="hu-HU" sz="2800"/>
          </a:p>
          <a:p>
            <a:r>
              <a:rPr lang="hu-HU" sz="2800"/>
              <a:t>20 000 genes</a:t>
            </a:r>
          </a:p>
          <a:p>
            <a:endParaRPr lang="hu-HU" sz="2800"/>
          </a:p>
          <a:p>
            <a:r>
              <a:rPr lang="hu-HU" sz="2800"/>
              <a:t>100 000 proteins</a:t>
            </a:r>
          </a:p>
          <a:p>
            <a:endParaRPr lang="hu-HU" sz="2800"/>
          </a:p>
          <a:p>
            <a:r>
              <a:rPr lang="hu-HU" sz="2800"/>
              <a:t>Wheat genome: 17 Gbp</a:t>
            </a:r>
          </a:p>
        </p:txBody>
      </p:sp>
      <p:pic>
        <p:nvPicPr>
          <p:cNvPr id="194565" name="Picture 5" descr="ANd9GcRDj5U9cjEqYpHE1R1RWFMMP64ESg89I0tJ79i6YTRXkdhJTYe0s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1628775"/>
            <a:ext cx="3546475" cy="4608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Genome sequencing techniques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/>
              <a:t>Sanger sequencing: even large reads (&gt;700 bp); cost:   400,000 $US / Gbp</a:t>
            </a:r>
          </a:p>
          <a:p>
            <a:endParaRPr lang="hu-HU" sz="2800"/>
          </a:p>
          <a:p>
            <a:r>
              <a:rPr lang="hu-HU" sz="2800"/>
              <a:t>454/Roche sequencing: 20,000 $US / Gbp</a:t>
            </a:r>
          </a:p>
          <a:p>
            <a:endParaRPr lang="hu-HU" sz="2800"/>
          </a:p>
          <a:p>
            <a:r>
              <a:rPr lang="hu-HU" sz="2800"/>
              <a:t>Illumina &amp; Solexa sequencing: 50$US / Gbp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1800"/>
              <a:t>Sanger sequencing (</a:t>
            </a:r>
            <a:r>
              <a:rPr lang="hu-HU" sz="1400"/>
              <a:t>one of the chain termination methods</a:t>
            </a:r>
            <a:r>
              <a:rPr lang="hu-HU" sz="1800"/>
              <a:t>)</a:t>
            </a: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2916238" y="1700213"/>
            <a:ext cx="58404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hu-HU" sz="1800" b="1">
                <a:cs typeface="Arial" charset="0"/>
              </a:rPr>
              <a:t>"G" tube: </a:t>
            </a:r>
            <a:r>
              <a:rPr lang="hu-HU" sz="1800">
                <a:cs typeface="Arial" charset="0"/>
              </a:rPr>
              <a:t>all four dNTP's, ddGTP and DNA polymerase</a:t>
            </a:r>
          </a:p>
          <a:p>
            <a:pPr algn="ctr" eaLnBrk="1" hangingPunct="1"/>
            <a:r>
              <a:rPr lang="hu-HU" sz="1800" b="1">
                <a:cs typeface="Arial" charset="0"/>
              </a:rPr>
              <a:t>"A" tube: </a:t>
            </a:r>
            <a:r>
              <a:rPr lang="hu-HU" sz="1800">
                <a:cs typeface="Arial" charset="0"/>
              </a:rPr>
              <a:t>all four dNTP's, ddATP and DNA polymerase</a:t>
            </a:r>
          </a:p>
          <a:p>
            <a:pPr algn="ctr" eaLnBrk="1" hangingPunct="1"/>
            <a:r>
              <a:rPr lang="hu-HU" sz="1800" b="1">
                <a:cs typeface="Arial" charset="0"/>
              </a:rPr>
              <a:t>"T" tube: </a:t>
            </a:r>
            <a:r>
              <a:rPr lang="hu-HU" sz="1800">
                <a:cs typeface="Arial" charset="0"/>
              </a:rPr>
              <a:t>all four dNTP's, ddTTP and DNA polymerase</a:t>
            </a:r>
          </a:p>
          <a:p>
            <a:pPr algn="ctr" eaLnBrk="1" hangingPunct="1"/>
            <a:r>
              <a:rPr lang="hu-HU" sz="1800" b="1">
                <a:cs typeface="Arial" charset="0"/>
              </a:rPr>
              <a:t>"C" tube: </a:t>
            </a:r>
            <a:r>
              <a:rPr lang="hu-HU" sz="1800">
                <a:cs typeface="Arial" charset="0"/>
              </a:rPr>
              <a:t>all four dNTP's, ddCTP and DNA polymerase</a:t>
            </a: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107950" y="1628775"/>
            <a:ext cx="2813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hu-HU" sz="1800">
                <a:cs typeface="Arial" charset="0"/>
                <a:hlinkClick r:id="rId2" tooltip="Frederick Sanger"/>
              </a:rPr>
              <a:t>Frederick Sanger</a:t>
            </a:r>
            <a:r>
              <a:rPr lang="hu-HU" sz="1800">
                <a:cs typeface="Arial" charset="0"/>
              </a:rPr>
              <a:t> in 1977 </a:t>
            </a:r>
          </a:p>
        </p:txBody>
      </p:sp>
      <p:pic>
        <p:nvPicPr>
          <p:cNvPr id="195589" name="Picture 5" descr="File:Sequenc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276475"/>
            <a:ext cx="2082800" cy="4321175"/>
          </a:xfrm>
          <a:prstGeom prst="rect">
            <a:avLst/>
          </a:prstGeom>
          <a:noFill/>
        </p:spPr>
      </p:pic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2843213" y="3429000"/>
            <a:ext cx="58229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hu-HU" sz="1800" b="1">
                <a:cs typeface="Arial" charset="0"/>
              </a:rPr>
              <a:t>HOW?</a:t>
            </a:r>
            <a:r>
              <a:rPr lang="hu-HU" sz="1800">
                <a:cs typeface="Arial" charset="0"/>
              </a:rPr>
              <a:t> single-stranded DNA template, a DNA </a:t>
            </a:r>
            <a:r>
              <a:rPr lang="hu-HU" sz="1800">
                <a:cs typeface="Arial" charset="0"/>
                <a:hlinkClick r:id="rId4" tooltip="Primer (molecular biology)"/>
              </a:rPr>
              <a:t>primer</a:t>
            </a:r>
            <a:r>
              <a:rPr lang="hu-HU" sz="1800">
                <a:cs typeface="Arial" charset="0"/>
              </a:rPr>
              <a:t>, a </a:t>
            </a:r>
          </a:p>
          <a:p>
            <a:pPr eaLnBrk="1" hangingPunct="1"/>
            <a:r>
              <a:rPr lang="hu-HU" sz="1800">
                <a:cs typeface="Arial" charset="0"/>
                <a:hlinkClick r:id="rId5" tooltip="DNA polymerase"/>
              </a:rPr>
              <a:t>DNA polymerase</a:t>
            </a:r>
            <a:r>
              <a:rPr lang="hu-HU" sz="1800">
                <a:cs typeface="Arial" charset="0"/>
              </a:rPr>
              <a:t>, normal deoxynucleotidetriphosphates</a:t>
            </a:r>
          </a:p>
          <a:p>
            <a:pPr eaLnBrk="1" hangingPunct="1"/>
            <a:r>
              <a:rPr lang="hu-HU" sz="1800">
                <a:cs typeface="Arial" charset="0"/>
              </a:rPr>
              <a:t> (dNTPs), and modified nucleotides (dideoxyNTPs) that</a:t>
            </a:r>
          </a:p>
          <a:p>
            <a:pPr eaLnBrk="1" hangingPunct="1"/>
            <a:r>
              <a:rPr lang="hu-HU" sz="1800">
                <a:cs typeface="Arial" charset="0"/>
              </a:rPr>
              <a:t> terminate DNA strand elongation. </a:t>
            </a:r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3111500" y="4889500"/>
            <a:ext cx="5200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hu-HU" sz="1800">
                <a:cs typeface="Arial" charset="0"/>
              </a:rPr>
              <a:t>The resulting DNA fragments are heat </a:t>
            </a:r>
            <a:r>
              <a:rPr lang="hu-HU" sz="1800">
                <a:cs typeface="Arial" charset="0"/>
                <a:hlinkClick r:id="rId6" tooltip="DNA denaturation"/>
              </a:rPr>
              <a:t>denatured</a:t>
            </a:r>
            <a:endParaRPr lang="hu-HU" sz="1800">
              <a:cs typeface="Arial" charset="0"/>
            </a:endParaRPr>
          </a:p>
          <a:p>
            <a:pPr eaLnBrk="1" hangingPunct="1"/>
            <a:r>
              <a:rPr lang="hu-HU" sz="1800">
                <a:cs typeface="Arial" charset="0"/>
              </a:rPr>
              <a:t> and separated by size using </a:t>
            </a:r>
            <a:r>
              <a:rPr lang="hu-HU" sz="1800">
                <a:cs typeface="Arial" charset="0"/>
                <a:hlinkClick r:id="rId7" tooltip="Gel electrophoresis"/>
              </a:rPr>
              <a:t>gel electrophoresis</a:t>
            </a:r>
            <a:r>
              <a:rPr lang="hu-HU" sz="1800">
                <a:cs typeface="Arial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Main tasks:</a:t>
            </a:r>
          </a:p>
          <a:p>
            <a:endParaRPr lang="hu-HU"/>
          </a:p>
          <a:p>
            <a:r>
              <a:rPr lang="hu-HU"/>
              <a:t>sequence assembly re-sequencing or </a:t>
            </a:r>
            <a:r>
              <a:rPr lang="hu-HU" i="1"/>
              <a:t>de novo</a:t>
            </a:r>
          </a:p>
          <a:p>
            <a:endParaRPr lang="hu-HU"/>
          </a:p>
          <a:p>
            <a:endParaRPr lang="hu-HU"/>
          </a:p>
          <a:p>
            <a:r>
              <a:rPr lang="hu-HU"/>
              <a:t>sub-sequence search</a:t>
            </a:r>
          </a:p>
          <a:p>
            <a:endParaRPr lang="hu-HU"/>
          </a:p>
          <a:p>
            <a:endParaRPr lang="hu-HU"/>
          </a:p>
          <a:p>
            <a:r>
              <a:rPr lang="hu-HU"/>
              <a:t>sequence alignment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algsds">
  <a:themeElements>
    <a:clrScheme name="">
      <a:dk1>
        <a:srgbClr val="000000"/>
      </a:dk1>
      <a:lt1>
        <a:srgbClr val="FFFFFF"/>
      </a:lt1>
      <a:dk2>
        <a:srgbClr val="C0C0C0"/>
      </a:dk2>
      <a:lt2>
        <a:srgbClr val="010000"/>
      </a:lt2>
      <a:accent1>
        <a:srgbClr val="CC0000"/>
      </a:accent1>
      <a:accent2>
        <a:srgbClr val="777777"/>
      </a:accent2>
      <a:accent3>
        <a:srgbClr val="FFFFFF"/>
      </a:accent3>
      <a:accent4>
        <a:srgbClr val="000000"/>
      </a:accent4>
      <a:accent5>
        <a:srgbClr val="E2AAAA"/>
      </a:accent5>
      <a:accent6>
        <a:srgbClr val="6B6B6B"/>
      </a:accent6>
      <a:hlink>
        <a:srgbClr val="4D4D4D"/>
      </a:hlink>
      <a:folHlink>
        <a:srgbClr val="003399"/>
      </a:folHlink>
    </a:clrScheme>
    <a:fontScheme name="introalgs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introalgsds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algsds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5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6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algsds 7">
        <a:dk1>
          <a:srgbClr val="000000"/>
        </a:dk1>
        <a:lt1>
          <a:srgbClr val="FFFFFF"/>
        </a:lt1>
        <a:dk2>
          <a:srgbClr val="C0C0C0"/>
        </a:dk2>
        <a:lt2>
          <a:srgbClr val="010000"/>
        </a:lt2>
        <a:accent1>
          <a:srgbClr val="CC0000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6B6B6B"/>
        </a:accent6>
        <a:hlink>
          <a:srgbClr val="4D4D4D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HD:Users:wayne:Documents:cos226-f05:introalgsds.pot</Template>
  <TotalTime>1153</TotalTime>
  <Words>1232</Words>
  <Application>Microsoft PowerPoint</Application>
  <PresentationFormat>Diavetítés a képernyőre (4:3 oldalarány)</PresentationFormat>
  <Paragraphs>689</Paragraphs>
  <Slides>24</Slides>
  <Notes>12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introalgsds</vt:lpstr>
      <vt:lpstr> </vt:lpstr>
      <vt:lpstr>Mathematics-Biology</vt:lpstr>
      <vt:lpstr>A, species-count and abundance</vt:lpstr>
      <vt:lpstr>4. dia</vt:lpstr>
      <vt:lpstr>Viral genomes</vt:lpstr>
      <vt:lpstr>6. dia</vt:lpstr>
      <vt:lpstr>Genome sequencing techniques</vt:lpstr>
      <vt:lpstr>Sanger sequencing (one of the chain termination methods)</vt:lpstr>
      <vt:lpstr>9. dia</vt:lpstr>
      <vt:lpstr>10. dia</vt:lpstr>
      <vt:lpstr>11. dia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Knuth-Morris-Pratt</vt:lpstr>
      <vt:lpstr>Complexity</vt:lpstr>
    </vt:vector>
  </TitlesOfParts>
  <Company>Princeton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Knuth-Morris-Pratt</dc:title>
  <dc:creator>Kevin Wayne</dc:creator>
  <cp:lastModifiedBy>grolmusz</cp:lastModifiedBy>
  <cp:revision>16</cp:revision>
  <dcterms:created xsi:type="dcterms:W3CDTF">2005-11-07T15:51:00Z</dcterms:created>
  <dcterms:modified xsi:type="dcterms:W3CDTF">2013-09-25T20:05:04Z</dcterms:modified>
</cp:coreProperties>
</file>